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F3A84B-7B73-4AC3-AF7C-78471E4181BA}" type="datetimeFigureOut">
              <a:rPr lang="es-ES" smtClean="0"/>
              <a:t>10/03/2018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787F84-A4AF-42DA-9775-C9DCD4530074}" type="slidenum">
              <a:rPr lang="es-ES" smtClean="0"/>
              <a:t>‹Nº›</a:t>
            </a:fld>
            <a:endParaRPr lang="es-ES" dirty="0"/>
          </a:p>
        </p:txBody>
      </p:sp>
    </p:spTree>
    <p:extLst>
      <p:ext uri="{BB962C8B-B14F-4D97-AF65-F5344CB8AC3E}">
        <p14:creationId xmlns:p14="http://schemas.microsoft.com/office/powerpoint/2010/main" val="250560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902FF35-CC6C-493E-97DA-149542092A07}" type="slidenum">
              <a:rPr lang="es-ES">
                <a:solidFill>
                  <a:prstClr val="black"/>
                </a:solidFill>
              </a:rPr>
              <a:pPr>
                <a:defRPr/>
              </a:pPr>
              <a:t>9</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5225577-20FC-4645-964F-16C6488E5774}" type="slidenum">
              <a:rPr lang="es-ES">
                <a:solidFill>
                  <a:prstClr val="black"/>
                </a:solidFill>
              </a:rPr>
              <a:pPr>
                <a:defRPr/>
              </a:pPr>
              <a:t>10</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Casa del Guarda</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E631C9-FCB8-4E11-B9CF-E6388D2A6D51}"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Entrada</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F872D6-4E2B-4BB3-B92D-1A248B6CA153}"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Entrada</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CA741F1-A63F-4923-B7AB-1FB49EA7432E}"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3AFD956-9323-4EB6-A654-1476777668F7}"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681F664-5A6B-4E19-8F5C-C7AEDF11C19A}"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2C9E825-092D-45BE-99CA-F253F9E1CE6D}"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A8090A-BFFC-43E3-95D0-D572A5943AFE}"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E7C453-BEBC-4B94-A3C4-4A272EBA3870}"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C44F1C-2C74-418F-94AB-9164F8AC75B4}"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CBF294-AD5E-4EBD-BC7B-AEABCC22634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A1812C-B997-4F8C-A120-5749E647EF6E}"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Salamandra</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41A315-6939-4CC7-B840-50F702157DD3}"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FBE3A25-7DBE-47F7-A736-F81F31BBB7FA}"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93F0F4-A948-457B-B816-C2F20CB00745}"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941055-F193-420A-BCD9-13C6CBB3A329}"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9F85F5-15F1-4BB4-A8FB-B5BD6863DA82}"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5A8C97-F01A-4AE7-86E9-172B6D328966}"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DB5821-CE0D-45FB-86B0-1A6BDE5A0E1A}"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AACA62-10C0-4172-B36D-44C1500D714D}"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Sala Hipostila</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6C22D5-9FAA-4AE0-B8BB-408BEAF09E8C}"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D7FD97C-5CA2-4B99-97FC-2B3785EC124F}"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A70A75F-2250-470A-96EF-0DE7137905FA}"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8237B0-4A42-4297-A023-D3154F8F436F}"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46A3A8-E2BB-4D6B-9B5B-F326178D4569}"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E3D548-B93C-486B-A274-6CB0F9E067E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4B5BAE-1CF3-43BB-87AA-CFD9DBA7425E}"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FF9CCC-4908-4653-A89B-B59E43E8AF5E}"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AD3471-F067-42F1-8225-7910B6D8BFF0}"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F3BD86-F271-4B7C-BB9D-44729D710108}"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7E1638-2468-47F3-80FB-1219A675F894}"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8ADF2BC-EB0F-41AF-B86D-4522A3ED0BDC}"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FDA954A-8232-4803-93B9-E7249C7FB27F}"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D9A411-44F2-440D-86CC-75A0006A3C24}"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88789C-0AB0-4550-A34F-A3BBF2BDC27D}"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7011501-0144-4334-AD45-D9539C218E1F}"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EF38A48-53E8-4BFF-9292-0915E81A020A}"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3DDF696-98E0-4BA5-AF5F-4B76CBF30146}"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907763-0937-41D6-A775-FE79E035FF14}"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8ECCBA-CAB1-44DF-A19F-963DB7B8B2CA}"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675118-5866-4FF6-A170-BF6D4087A9E7}"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Trencadis</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7C0269-9303-4A68-A556-6BB75DACE4AD}"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4DB70BA-2156-497E-8075-4044E9EF92F4}"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F2E80F-3722-4743-9969-661BB36EC27A}"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4F8EBCA-3CD2-4076-83DF-63ECED997709}"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E1BFC1-B715-46BE-AF09-ECA360855BD1}"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532047-F0F0-435D-B13A-C1F74340FA2D}"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29B357-4642-433E-9CCE-BB5B7661D2F5}"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09C6EA-614F-4C31-A417-CB0BE2722E53}"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864934-CB6E-4F82-860C-8C6B62720FE6}"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380E64E-00A1-4F56-A876-A8D98F365447}"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E032CC-F61A-408B-9892-1AFF0B9324C3}"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782D57F-F5F9-4997-B5CF-B39146783E0C}"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38748-CABC-4C70-849F-8D137E6658EF}"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C2D5495-FD71-4C42-A3CF-32C274026A05}"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60226C9-3F9C-4E2B-A20B-A25D5BFB50A5}"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DBC80C-0A68-4161-AD5F-D6FAC0902EF6}"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4727719-BEC2-4029-AA3A-C1DBB13E78E6}"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BD3B6C-D87C-4E0B-90C0-3FEE20A4F8DE}"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0521D6-33AB-44FE-BAF7-764B563C5D37}"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AE7028-9370-4098-AB3F-5DE586779422}"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AADBAD-BD6B-4385-817F-20F3D60A0C7F}"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3EEC1A-F9DA-4902-8C7F-5C942326E672}"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E7055D-1914-4D53-8AAC-4CA8C10642D4}"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1AFC5E-3BE6-4E53-8D83-895A33D08291}"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6393B0-AB99-4267-A513-FD2FEEA44802}"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7EB746-C2EF-49C7-B7E7-FBE30C0F58C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32BC2C-E847-4341-A83C-7FD9D100AA81}"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0EB17F-B257-4330-81E3-CE7EB183B52B}"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23A5A2-AE63-4769-AA86-65AE675C23F0}"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D92CFC-D46C-4AA9-B8D4-095B9F541CDE}"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C015FDB-F725-4FA9-8A5C-67054584193F}"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El Calvario y Casa del Guarda</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2DBA57B-5473-4BF3-8CBA-BBA377042CB6}"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182BFC-828E-47AB-9169-68F606CD924D}"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59350A-145B-4B60-ADC4-EA20954DFF49}"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E1512A-33EB-46E4-9AED-19A6CE319D70}"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9E6B2A4-3720-4EC5-823D-9C769E2ECAAB}"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6C1DDD-92C6-409C-82B9-CD0660B0D7E2}"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7B7CB4-8B69-4927-807E-DB7B7D86440A}"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785EF0E-FA22-421A-9C50-DA12EE51BFFE}"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042B8C3-BB26-433C-B502-C4A721C9265E}"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A95313-2782-4DD0-AEEF-81C37E46BD70}"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27CEACC-3D19-4371-B75A-EFB5296D7A85}"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5B35DF-11ED-45BE-83B3-883392529875}"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E8BEA55-A365-4109-9B3D-9F07419188B1}"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C14624-93EF-4FA2-862A-E175CB55AD86}"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860286-683A-4385-91F8-ABA67F86B626}"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AE2913-F9DA-4C7C-A2BF-B7FC37E59129}"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5DFEDB-3129-4E83-A559-0692EC981208}"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6A41D9-F838-4E20-9AF6-F9A72F6180ED}"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3CE1B4-4B23-4892-8296-62CC0DF48038}"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EEFDE54-F647-46FC-921D-0F70D63D0D61}"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4F1DEB-9B41-4EAA-8D36-0B0C2424585E}"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4E7F9B6-F980-4F48-AE3F-9F20D2AE9972}"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233D9E3-FB33-4E9F-904B-98F6DAA9053C}"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6F32DD-399B-40EA-9337-CEB230C1E992}"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B97190-FF85-4B82-9BC0-BC1FC7F6E74D}"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2095FA-2D6D-42B0-93D4-76E4DAB56CCA}"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FD699C-03F0-4B16-9B8B-AF27B70EB8EC}"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BF2C7B-17F5-44B7-B0AD-A0A427F473DD}"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0B1809D-7911-4571-B938-70EA6BE55D84}"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24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8DC8075-1D29-4A50-BE91-592D1BDE05F0}"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34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8E6D3B-4CF2-4F3A-8E28-BC25E5119186}"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45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4F10AAF-09A0-4FCA-9E42-08233BA7B9DE}"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2355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90FC88-29FB-4CFB-9774-02A73F981053}" type="slidenum">
              <a:rPr lang="es-ES">
                <a:solidFill>
                  <a:prstClr val="black"/>
                </a:solidFill>
              </a:rPr>
              <a:pPr>
                <a:defRPr/>
              </a:pPr>
              <a:t>120</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3/10/2018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3/10/2018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3/10/2018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8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8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9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9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126.jpeg"/></Relationships>
</file>

<file path=ppt/slides/_rels/slide11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835696" y="1268760"/>
            <a:ext cx="6622504" cy="1872208"/>
          </a:xfrm>
        </p:spPr>
        <p:txBody>
          <a:bodyPr>
            <a:noAutofit/>
          </a:bodyPr>
          <a:lstStyle/>
          <a:p>
            <a:r>
              <a:rPr lang="es-ES" sz="3200" dirty="0"/>
              <a:t>EUROPA.-LA VUELTA AL MUNDO EN 885 JARDINES.-ESPAÑA.-BARCELONA</a:t>
            </a:r>
            <a:br>
              <a:rPr lang="es-ES" sz="3200" dirty="0"/>
            </a:br>
            <a:r>
              <a:rPr lang="es-ES" sz="3200" dirty="0"/>
              <a:t>PARC GÜELL</a:t>
            </a:r>
          </a:p>
        </p:txBody>
      </p:sp>
      <p:sp>
        <p:nvSpPr>
          <p:cNvPr id="3" name="2 Subtítulo"/>
          <p:cNvSpPr>
            <a:spLocks noGrp="1"/>
          </p:cNvSpPr>
          <p:nvPr>
            <p:ph type="subTitle" idx="1"/>
          </p:nvPr>
        </p:nvSpPr>
        <p:spPr>
          <a:xfrm>
            <a:off x="3059832" y="4941168"/>
            <a:ext cx="4536504" cy="1371600"/>
          </a:xfrm>
        </p:spPr>
        <p:txBody>
          <a:bodyPr>
            <a:normAutofit/>
          </a:bodyPr>
          <a:lstStyle/>
          <a:p>
            <a:r>
              <a:rPr lang="es-ES" dirty="0"/>
              <a:t>Selección de textos y fotografías por</a:t>
            </a:r>
          </a:p>
          <a:p>
            <a:r>
              <a:rPr lang="es-ES" sz="2800" dirty="0"/>
              <a:t>JOSE ELIAS BONELLS</a:t>
            </a:r>
          </a:p>
          <a:p>
            <a:endParaRPr lang="es-ES" sz="2800" dirty="0"/>
          </a:p>
          <a:p>
            <a:endParaRPr lang="es-ES" sz="2800" dirty="0"/>
          </a:p>
          <a:p>
            <a:endParaRPr lang="es-ES" dirty="0"/>
          </a:p>
        </p:txBody>
      </p:sp>
    </p:spTree>
    <p:extLst>
      <p:ext uri="{BB962C8B-B14F-4D97-AF65-F5344CB8AC3E}">
        <p14:creationId xmlns:p14="http://schemas.microsoft.com/office/powerpoint/2010/main" val="93016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6 Marcador de contenido" descr="18.jpg"/>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0" y="919163"/>
            <a:ext cx="3414713" cy="5038725"/>
          </a:xfrm>
        </p:spPr>
      </p:pic>
      <p:sp>
        <p:nvSpPr>
          <p:cNvPr id="7173" name="7 Rectángulo"/>
          <p:cNvSpPr>
            <a:spLocks noChangeArrowheads="1"/>
          </p:cNvSpPr>
          <p:nvPr/>
        </p:nvSpPr>
        <p:spPr bwMode="auto">
          <a:xfrm>
            <a:off x="3851275" y="549275"/>
            <a:ext cx="4321175"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sz="2400" dirty="0">
                <a:latin typeface="Perpetua" pitchFamily="18" charset="0"/>
              </a:rPr>
              <a:t>El </a:t>
            </a:r>
            <a:r>
              <a:rPr lang="es-ES" altLang="es-ES" sz="2400" b="1" dirty="0">
                <a:latin typeface="Perpetua" pitchFamily="18" charset="0"/>
              </a:rPr>
              <a:t>Parque Güell</a:t>
            </a:r>
            <a:r>
              <a:rPr lang="es-ES" altLang="es-ES" sz="2400" dirty="0">
                <a:latin typeface="Perpetua" pitchFamily="18" charset="0"/>
              </a:rPr>
              <a:t> (</a:t>
            </a:r>
            <a:r>
              <a:rPr lang="es-ES" altLang="es-ES" sz="2400" i="1" dirty="0">
                <a:latin typeface="Perpetua" pitchFamily="18" charset="0"/>
              </a:rPr>
              <a:t>Park Güell</a:t>
            </a:r>
            <a:r>
              <a:rPr lang="es-ES" altLang="es-ES" sz="2400" dirty="0">
                <a:latin typeface="Perpetua" pitchFamily="18" charset="0"/>
              </a:rPr>
              <a:t> en su denominación original) es un gran jardín con elementos arquitectónicos situado en la parte superior de la ciudad de Barcelona (España), en la vertiente que mira al mar de la montaña del Carmel, no muy lejos del Tibidabo.</a:t>
            </a:r>
          </a:p>
          <a:p>
            <a:pPr eaLnBrk="1" fontAlgn="base" hangingPunct="1">
              <a:spcBef>
                <a:spcPct val="0"/>
              </a:spcBef>
              <a:spcAft>
                <a:spcPct val="0"/>
              </a:spcAft>
            </a:pPr>
            <a:r>
              <a:rPr lang="es-ES" altLang="es-ES" sz="2400" dirty="0">
                <a:latin typeface="Perpetua" pitchFamily="18" charset="0"/>
              </a:rPr>
              <a:t> Ideado como urbanización, fue diseñado por el arquitecto Antoni Gaudí, máximo exponente del modernismo catalán, por encargo del empresario Eusebi Güell.</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935038"/>
            <a:ext cx="1524000" cy="498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462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5 Marcador de contenido"/>
          <p:cNvSpPr>
            <a:spLocks noGrp="1"/>
          </p:cNvSpPr>
          <p:nvPr>
            <p:ph sz="quarter" idx="1"/>
          </p:nvPr>
        </p:nvSpPr>
        <p:spPr>
          <a:xfrm>
            <a:off x="457200" y="1123950"/>
            <a:ext cx="7643192" cy="5002213"/>
          </a:xfrm>
        </p:spPr>
        <p:txBody>
          <a:bodyPr/>
          <a:lstStyle/>
          <a:p>
            <a:pPr eaLnBrk="1" hangingPunct="1"/>
            <a:r>
              <a:rPr lang="es-ES" altLang="es-ES" sz="2400" dirty="0"/>
              <a:t>Construido entre 1900 y 1914, fue inaugurado como parque público en 1922. </a:t>
            </a:r>
          </a:p>
          <a:p>
            <a:pPr eaLnBrk="1" hangingPunct="1"/>
            <a:r>
              <a:rPr lang="es-ES" altLang="es-ES" sz="2400" dirty="0"/>
              <a:t>En 1984 la Unesco incluyó al Parque Güell dentro del Lugar Patrimonio de la Humanidad «Obras de Antoni Gaudí».</a:t>
            </a:r>
          </a:p>
          <a:p>
            <a:pPr eaLnBrk="1" hangingPunct="1"/>
            <a:r>
              <a:rPr lang="es-ES" altLang="es-ES" sz="2400" dirty="0"/>
              <a:t>El Parque Güell es un reflejo de la plenitud artística de Gaudí: pertenece a su etapa naturalista (primera década del siglo XX), periodo en que el arquitecto perfecciona su estilo personal, inspirándose en las formas orgánicas de la naturaleza, poniendo en práctica toda una serie de nuevas soluciones estructurales originadas en sus profundos análisis de la geometría reglada.</a:t>
            </a:r>
          </a:p>
        </p:txBody>
      </p:sp>
    </p:spTree>
    <p:extLst>
      <p:ext uri="{BB962C8B-B14F-4D97-AF65-F5344CB8AC3E}">
        <p14:creationId xmlns:p14="http://schemas.microsoft.com/office/powerpoint/2010/main" val="2619728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1268413"/>
            <a:ext cx="7113984" cy="4751387"/>
          </a:xfrm>
        </p:spPr>
        <p:txBody>
          <a:bodyPr/>
          <a:lstStyle/>
          <a:p>
            <a:r>
              <a:rPr lang="es-ES" altLang="es-ES" sz="2400" dirty="0"/>
              <a:t>A ello añade el artista catalán una gran libertad creativa y una imaginativa creación ornamental: partiendo de cierto barroquismo sus obras adquieren gran riqueza estructural, de formas y volúmenes desprovistos de rigidez racionalista o de cualquier premisa clásica.</a:t>
            </a:r>
          </a:p>
          <a:p>
            <a:r>
              <a:rPr lang="es-ES" altLang="es-ES" sz="2400" dirty="0"/>
              <a:t>En el Parque Güell desplegó Gaudí todo su genio arquitectónico, y puso en práctica muchas de sus innovadoras soluciones estructurales que serán emblemáticas de su estilo organicista y que culminarán en la Sagrada Familia.</a:t>
            </a:r>
          </a:p>
          <a:p>
            <a:endParaRPr lang="es-ES" altLang="es-ES" dirty="0"/>
          </a:p>
          <a:p>
            <a:endParaRPr lang="es-ES" altLang="es-ES" dirty="0"/>
          </a:p>
          <a:p>
            <a:endParaRPr lang="es-ES" altLang="es-ES" dirty="0"/>
          </a:p>
        </p:txBody>
      </p:sp>
    </p:spTree>
    <p:extLst>
      <p:ext uri="{BB962C8B-B14F-4D97-AF65-F5344CB8AC3E}">
        <p14:creationId xmlns:p14="http://schemas.microsoft.com/office/powerpoint/2010/main" val="189696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150"/>
            <a:ext cx="7185992" cy="5689600"/>
          </a:xfrm>
        </p:spPr>
        <p:txBody>
          <a:bodyPr>
            <a:normAutofit fontScale="77500" lnSpcReduction="20000"/>
          </a:bodyPr>
          <a:lstStyle/>
          <a:p>
            <a:pPr marL="274320" indent="-274320" eaLnBrk="1" fontAlgn="auto" hangingPunct="1">
              <a:spcBef>
                <a:spcPts val="580"/>
              </a:spcBef>
              <a:spcAft>
                <a:spcPts val="0"/>
              </a:spcAft>
              <a:buFont typeface="Wingdings 2"/>
              <a:buChar char=""/>
              <a:defRPr/>
            </a:pPr>
            <a:r>
              <a:rPr lang="es-ES" sz="3100" dirty="0"/>
              <a:t>El parque fue concebido por Güell y Gaudí como un conjunto estructurado donde, dentro de un incomparable marco de belleza natural, se situarían unas viviendas de alto standing, con todos los adelantos tecnológicos de la época para procurar el máximo confort, con unos acabados de gran calidad artística.</a:t>
            </a:r>
          </a:p>
          <a:p>
            <a:pPr marL="274320" indent="-274320" eaLnBrk="1" fontAlgn="auto" hangingPunct="1">
              <a:spcBef>
                <a:spcPts val="580"/>
              </a:spcBef>
              <a:spcAft>
                <a:spcPts val="0"/>
              </a:spcAft>
              <a:buFont typeface="Wingdings 2"/>
              <a:buChar char=""/>
              <a:defRPr/>
            </a:pPr>
            <a:r>
              <a:rPr lang="es-ES" sz="3100" dirty="0"/>
              <a:t> Asimismo, idearon un conjunto impregnado de un fuerte simbolismo, ya que procuraron sintetizar en los elementos comunes del parque muchos de los ideales tanto políticos como religiosos que compartían mecenas y arquitecto: así, serán perceptibles en el conjunto conceptos procedentes del catalanismo político –sobre todo en la escalinata de acceso, donde se representan los Países catalanes–, y de la religión católica –en el Monumento al Calvario, ideado en principio como capilla.</a:t>
            </a:r>
          </a:p>
          <a:p>
            <a:pPr marL="274320" indent="-274320" eaLnBrk="1" fontAlgn="auto" hangingPunct="1">
              <a:spcBef>
                <a:spcPts val="580"/>
              </a:spcBef>
              <a:spcAft>
                <a:spcPts val="0"/>
              </a:spcAft>
              <a:buFont typeface="Wingdings 2"/>
              <a:buChar char=""/>
              <a:defRPr/>
            </a:pPr>
            <a:endParaRPr lang="es-ES" dirty="0"/>
          </a:p>
        </p:txBody>
      </p:sp>
    </p:spTree>
    <p:extLst>
      <p:ext uri="{BB962C8B-B14F-4D97-AF65-F5344CB8AC3E}">
        <p14:creationId xmlns:p14="http://schemas.microsoft.com/office/powerpoint/2010/main" val="1764536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250"/>
            <a:ext cx="7772400" cy="5543550"/>
          </a:xfrm>
        </p:spPr>
        <p:txBody>
          <a:bodyPr>
            <a:normAutofit fontScale="92500"/>
          </a:bodyPr>
          <a:lstStyle/>
          <a:p>
            <a:pPr marL="274320" indent="-274320" eaLnBrk="1" fontAlgn="auto" hangingPunct="1">
              <a:spcBef>
                <a:spcPts val="580"/>
              </a:spcBef>
              <a:spcAft>
                <a:spcPts val="0"/>
              </a:spcAft>
              <a:buFont typeface="Wingdings 2"/>
              <a:buChar char=""/>
              <a:defRPr/>
            </a:pPr>
            <a:r>
              <a:rPr lang="es-ES" dirty="0"/>
              <a:t>También es importante el elemento mitológico: según parece, Güell y Gaudí se inspiraron en el Templo de Apolo de Delfos para su concepción del parque.</a:t>
            </a:r>
          </a:p>
          <a:p>
            <a:pPr marL="274320" indent="-274320" eaLnBrk="1" fontAlgn="auto" hangingPunct="1">
              <a:spcBef>
                <a:spcPts val="580"/>
              </a:spcBef>
              <a:spcAft>
                <a:spcPts val="0"/>
              </a:spcAft>
              <a:buFont typeface="Wingdings 2"/>
              <a:buChar char=""/>
              <a:defRPr/>
            </a:pPr>
            <a:r>
              <a:rPr lang="es-ES" dirty="0"/>
              <a:t>Por otro lado, numerosos expertos han querido ver en el parque una serie de referencias de variado signo, debido a la compleja iconografía aplicada por Gaudí al conjunto del proyecto urbanístico, referencias que van desde la reivindicación política hasta la exaltación religiosa, pasando por la mitología, la historia o la filosofía.</a:t>
            </a:r>
          </a:p>
          <a:p>
            <a:pPr marL="274320" indent="-274320" eaLnBrk="1" fontAlgn="auto" hangingPunct="1">
              <a:spcBef>
                <a:spcPts val="580"/>
              </a:spcBef>
              <a:spcAft>
                <a:spcPts val="0"/>
              </a:spcAft>
              <a:buFont typeface="Wingdings 2"/>
              <a:buChar char=""/>
              <a:defRPr/>
            </a:pPr>
            <a:r>
              <a:rPr lang="es-ES" dirty="0"/>
              <a:t> En concreto, muchos estudiosos pretenden ver referencias a la masonería, hecho poco probable debido a las profundas creencias religiosas tanto de Gaudí como del conde Güell, y en todo caso no probado por ningún indicio objetivo en toda la historiografía del arquitecto modernista. </a:t>
            </a:r>
          </a:p>
        </p:txBody>
      </p:sp>
    </p:spTree>
    <p:extLst>
      <p:ext uri="{BB962C8B-B14F-4D97-AF65-F5344CB8AC3E}">
        <p14:creationId xmlns:p14="http://schemas.microsoft.com/office/powerpoint/2010/main" val="2212207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76250"/>
            <a:ext cx="7113984" cy="5543550"/>
          </a:xfrm>
        </p:spPr>
        <p:txBody>
          <a:bodyPr/>
          <a:lstStyle/>
          <a:p>
            <a:r>
              <a:rPr lang="es-ES" altLang="es-ES" sz="2400" dirty="0"/>
              <a:t>La multiplicidad de símbolos desarrollada en el Parque Güell es, como se ha dicho, de signo político y religioso, en todo caso con cierto carácter mistérico debido al gusto de la época por los enigmas y acertijos.</a:t>
            </a:r>
          </a:p>
          <a:p>
            <a:endParaRPr lang="es-ES" altLang="es-ES" dirty="0"/>
          </a:p>
          <a:p>
            <a:endParaRPr lang="es-ES" altLang="es-ES" dirty="0"/>
          </a:p>
        </p:txBody>
      </p:sp>
    </p:spTree>
    <p:extLst>
      <p:ext uri="{BB962C8B-B14F-4D97-AF65-F5344CB8AC3E}">
        <p14:creationId xmlns:p14="http://schemas.microsoft.com/office/powerpoint/2010/main" val="3791097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Parc Güell.-28_redimensionar.jpg"/>
          <p:cNvPicPr>
            <a:picLocks noChangeAspect="1"/>
          </p:cNvPicPr>
          <p:nvPr/>
        </p:nvPicPr>
        <p:blipFill>
          <a:blip r:embed="rId2">
            <a:extLst>
              <a:ext uri="{28A0092B-C50C-407E-A947-70E740481C1C}">
                <a14:useLocalDpi xmlns:a14="http://schemas.microsoft.com/office/drawing/2010/main" val="0"/>
              </a:ext>
            </a:extLst>
          </a:blip>
          <a:srcRect b="372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92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rc Güell.-Vis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315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k.Güell.Vis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50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e6177be9eacf52c8328b1a218605_gran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407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cGuell Entrad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698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Parc Güell.-Entrad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5668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Parc Güell.-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0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415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Barcelona stone wall with plan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794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c Güell.-2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899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Parc Güell.-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925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c Güell.-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488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rc Guell-2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2 Imagen" descr="Parc Guell-29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077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c Guell-3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854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c Güell.-2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1035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c Güell.-Slamandra.-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271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c Güell.-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589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c Güell.-Dra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333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Barcelona_Parc_Guell_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334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2 Imagen" descr="Parc Güell.-Plaç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125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rc Güell.- Escalinat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504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Parc Güell.-06.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480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Park_Güell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878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que Güell.-Sala hiposti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319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Parc Güell.-Decorac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242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rc Güell.-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628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arc Güell.-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880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Barcelona Parc Guell mosaic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405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2 Imagen" descr="Parc Güell.-Columna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417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c Güell.-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62500"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2 Imagen" descr="Parc Güell.-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0"/>
            <a:ext cx="471487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4 Imagen" descr="Park-Guell_Graci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4797425"/>
            <a:ext cx="4643437"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5 Imagen" descr="ES00000549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4797425"/>
            <a:ext cx="4500563"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473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rc Güell.-0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155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rc Güell.-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324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arc Güell.-2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1367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c Gúel.-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136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Barcelona Parc Guell winding bench.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502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rc Güell.-Bancos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021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2 Imagen" descr="Parc Güell.-Banc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317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c Guell-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882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Barcelona Parc Guell mosaic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43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Barcelona Parc Guell winding bench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5787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c Güell.-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740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2 Imagen" descr="Parc Güell.- Barcelona.jpg.-1.bmp"/>
          <p:cNvPicPr>
            <a:picLocks noChangeAspect="1"/>
          </p:cNvPicPr>
          <p:nvPr/>
        </p:nvPicPr>
        <p:blipFill rotWithShape="1">
          <a:blip r:embed="rId2">
            <a:extLst>
              <a:ext uri="{28A0092B-C50C-407E-A947-70E740481C1C}">
                <a14:useLocalDpi xmlns:a14="http://schemas.microsoft.com/office/drawing/2010/main" val="0"/>
              </a:ext>
            </a:extLst>
          </a:blip>
          <a:srcRect l="2073" t="3333" r="2905" b="3529"/>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103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2 Imagen" descr="Parc Güell.-Banco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3773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c Gúell.-2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9009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rc Güell.-Banc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396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rc Güell Banc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273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rc Gúell.-Detalle de trencad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3678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c Güell.-Trencadi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4762500"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2 Imagen" descr="Parc Güell.-Trencadi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149725"/>
            <a:ext cx="47879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3 Imagen" descr="Parc Güell.-Trencadis salamandra.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0"/>
            <a:ext cx="586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57691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c Güell.- Barcelo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642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c Guell-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779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arc Güell.-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0691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arc Güell.-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2474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rc Güell.-0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3027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rc Güell.-3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03655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Barcelona Parc Guell column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568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c Güell.-1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194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c Gúell.-x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1188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c Güell.-1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7959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3 Imagen" descr="Barcelona Parc Guell colum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5495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c Güell.-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76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2 Imagen" descr="Parc Güell.-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571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c Güell.-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0055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c Güell.-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3438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c Güell.-Elefan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1754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Barcelona Parc Guell columns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8048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c Gúell.-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1238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rc Güell.-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8444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c Güell.-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8948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rc Güell.-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8927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c Güell.-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1320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rc Güell.-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7148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c Güell.-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6920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c Güell.-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229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2 Imagen" descr="Parc Güell.-30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0"/>
            <a:ext cx="3995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4919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c Guel-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73746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c Guell-1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1369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c Guell-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6279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c Guell-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1205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c Güell.-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4366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c Güell.-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2775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c Güell.-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79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2 Imagen" descr="Parc Güell.-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7750" y="0"/>
            <a:ext cx="428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3 Imagen" descr="Park-Guell_Graci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797425"/>
            <a:ext cx="478790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3754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c Güell.-El Calvar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2 Imagen" descr="Parc Güell.-Casa del Guard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62475" y="0"/>
            <a:ext cx="4581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6559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c Güell.-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656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c Güell.-1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391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c Güell.-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1062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c Güell.-2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1117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c Güell.-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7206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c Güell.-2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2442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c Güell.-2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2 Imagen" descr="Parc Guell-14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1336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c Güell.-2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32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Parc Güell.-3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7468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Parc Güell.- Montre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3158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Parc Güell.-Casa Gaudi.-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6357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Parc Güell.-Puerta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57775"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3 Imagen" descr="p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318000"/>
            <a:ext cx="3814763"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5 Imagen" descr="acabado87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908050"/>
            <a:ext cx="3571875" cy="55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7366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Parc Güell.-Vista.-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815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Parc Güell-_Palmer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1558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Parc Güell´´.-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0115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Parc Gúell.-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7954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Parc Guell-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2365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Parc Guell-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7731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Parc Guell-1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0977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Parc Guell-3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3428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descr="Parc Guell-3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5655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Parc Guell-3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9286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Parc Guell-3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8598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Parc Guell-37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25785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Parc Guell-3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3169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Parc Guell-3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00732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Parc Guell-4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9310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Parc Guell-4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3628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Parc Guell-4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4523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Parc Guell-44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2151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Parc Guell-4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2 Imagen" descr="Parc Guell-47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2365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Parc Guell-48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2 Imagen" descr="Parc Guell Escalinat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8990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Parc Guell-4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20349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Parc Guell-5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9849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TotalTime>
  <Words>704</Words>
  <Application>Microsoft Office PowerPoint</Application>
  <PresentationFormat>Presentación en pantalla (4:3)</PresentationFormat>
  <Paragraphs>131</Paragraphs>
  <Slides>120</Slides>
  <Notes>106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120</vt:i4>
      </vt:variant>
    </vt:vector>
  </HeadingPairs>
  <TitlesOfParts>
    <vt:vector size="127" baseType="lpstr">
      <vt:lpstr>Arial</vt:lpstr>
      <vt:lpstr>Calibri</vt:lpstr>
      <vt:lpstr>Century Schoolbook</vt:lpstr>
      <vt:lpstr>Perpetua</vt:lpstr>
      <vt:lpstr>Wingdings</vt:lpstr>
      <vt:lpstr>Wingdings 2</vt:lpstr>
      <vt:lpstr>Mirador</vt:lpstr>
      <vt:lpstr>EUROPA.-LA VUELTA AL MUNDO EN 885 JARDINES.-ESPAÑA.-BARCELONA PARC GÜELL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385 JARDINES.-ESPAÑA.-</dc:title>
  <dc:creator>Josep</dc:creator>
  <cp:lastModifiedBy>Usuario</cp:lastModifiedBy>
  <cp:revision>6</cp:revision>
  <dcterms:created xsi:type="dcterms:W3CDTF">2013-09-12T16:18:33Z</dcterms:created>
  <dcterms:modified xsi:type="dcterms:W3CDTF">2018-03-10T14:06:52Z</dcterms:modified>
</cp:coreProperties>
</file>