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5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1" r:id="rId106"/>
    <p:sldId id="362" r:id="rId107"/>
    <p:sldId id="363" r:id="rId108"/>
    <p:sldId id="364" r:id="rId109"/>
    <p:sldId id="365" r:id="rId110"/>
    <p:sldId id="366" r:id="rId111"/>
    <p:sldId id="367" r:id="rId112"/>
    <p:sldId id="368" r:id="rId113"/>
    <p:sldId id="369" r:id="rId114"/>
    <p:sldId id="370" r:id="rId115"/>
    <p:sldId id="371" r:id="rId116"/>
    <p:sldId id="372" r:id="rId117"/>
    <p:sldId id="373" r:id="rId118"/>
    <p:sldId id="400" r:id="rId119"/>
    <p:sldId id="401" r:id="rId120"/>
    <p:sldId id="402" r:id="rId121"/>
    <p:sldId id="403" r:id="rId122"/>
    <p:sldId id="404" r:id="rId123"/>
    <p:sldId id="405" r:id="rId124"/>
    <p:sldId id="406" r:id="rId125"/>
    <p:sldId id="375" r:id="rId126"/>
    <p:sldId id="376" r:id="rId127"/>
    <p:sldId id="377" r:id="rId128"/>
    <p:sldId id="378" r:id="rId129"/>
    <p:sldId id="379" r:id="rId130"/>
    <p:sldId id="380" r:id="rId131"/>
    <p:sldId id="381" r:id="rId132"/>
    <p:sldId id="382" r:id="rId133"/>
    <p:sldId id="383" r:id="rId134"/>
    <p:sldId id="384" r:id="rId135"/>
    <p:sldId id="385" r:id="rId136"/>
    <p:sldId id="386" r:id="rId137"/>
    <p:sldId id="387" r:id="rId138"/>
    <p:sldId id="388" r:id="rId139"/>
    <p:sldId id="389" r:id="rId140"/>
    <p:sldId id="390" r:id="rId141"/>
    <p:sldId id="391" r:id="rId142"/>
    <p:sldId id="392" r:id="rId143"/>
    <p:sldId id="393" r:id="rId144"/>
    <p:sldId id="394" r:id="rId145"/>
    <p:sldId id="395" r:id="rId146"/>
    <p:sldId id="396" r:id="rId147"/>
    <p:sldId id="397" r:id="rId148"/>
    <p:sldId id="398" r:id="rId149"/>
    <p:sldId id="399" r:id="rId1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theme" Target="theme/theme1.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7C8BCF6-D56B-41B5-A194-0422406741B8}"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903CF80-B2D9-4E06-B57C-434DAB07F92E}" type="slidenum">
              <a:rPr lang="es-ES" smtClean="0"/>
              <a:t>‹Nº›</a:t>
            </a:fld>
            <a:endParaRPr lang="es-ES" dirty="0"/>
          </a:p>
        </p:txBody>
      </p:sp>
    </p:spTree>
    <p:extLst>
      <p:ext uri="{BB962C8B-B14F-4D97-AF65-F5344CB8AC3E}">
        <p14:creationId xmlns:p14="http://schemas.microsoft.com/office/powerpoint/2010/main" val="17767879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897DCDE-B8E3-4CB2-838A-BEA3D665380B}" type="slidenum">
              <a:rPr lang="es-ES_tradnl" smtClean="0">
                <a:solidFill>
                  <a:prstClr val="black"/>
                </a:solidFill>
                <a:latin typeface="Calibri" pitchFamily="34" charset="0"/>
              </a:rPr>
              <a:pPr>
                <a:defRPr/>
              </a:pPr>
              <a:t>13</a:t>
            </a:fld>
            <a:endParaRPr lang="es-ES_tradnl" dirty="0">
              <a:solidFill>
                <a:prstClr val="black"/>
              </a:solidFill>
              <a:latin typeface="Calibri" pitchFamily="34" charset="0"/>
            </a:endParaRPr>
          </a:p>
        </p:txBody>
      </p:sp>
      <p:sp>
        <p:nvSpPr>
          <p:cNvPr id="15462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Barcelona.-Turo Park.-Pau Casals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4D0DE96-23D5-44DB-8F24-921B07F93CC1}" type="slidenum">
              <a:rPr lang="es-ES_tradnl" smtClean="0">
                <a:solidFill>
                  <a:prstClr val="black"/>
                </a:solidFill>
                <a:latin typeface="Calibri" pitchFamily="34" charset="0"/>
              </a:rPr>
              <a:pPr>
                <a:defRPr/>
              </a:pPr>
              <a:t>14</a:t>
            </a:fld>
            <a:endParaRPr lang="es-ES_tradnl" dirty="0">
              <a:solidFill>
                <a:prstClr val="black"/>
              </a:solidFill>
              <a:latin typeface="Calibri" pitchFamily="34" charset="0"/>
            </a:endParaRPr>
          </a:p>
        </p:txBody>
      </p:sp>
      <p:sp>
        <p:nvSpPr>
          <p:cNvPr id="1556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Barcelona Turo Park</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5CD5055-BCC7-4FDA-9BB8-0F64BAB3EE02}" type="slidenum">
              <a:rPr lang="es-ES_tradnl" smtClean="0">
                <a:solidFill>
                  <a:prstClr val="black"/>
                </a:solidFill>
                <a:latin typeface="Calibri" pitchFamily="34" charset="0"/>
              </a:rPr>
              <a:pPr>
                <a:defRPr/>
              </a:pPr>
              <a:t>15</a:t>
            </a:fld>
            <a:endParaRPr lang="es-ES_tradnl" dirty="0">
              <a:solidFill>
                <a:prstClr val="black"/>
              </a:solidFill>
              <a:latin typeface="Calibri" pitchFamily="34" charset="0"/>
            </a:endParaRPr>
          </a:p>
        </p:txBody>
      </p:sp>
      <p:sp>
        <p:nvSpPr>
          <p:cNvPr id="1566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Barcelona.-Turo Park</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F62AE4B-D9C0-4955-839B-4DA837727D97}" type="slidenum">
              <a:rPr lang="es-ES_tradnl" smtClean="0">
                <a:solidFill>
                  <a:prstClr val="black"/>
                </a:solidFill>
                <a:latin typeface="Calibri" pitchFamily="34" charset="0"/>
              </a:rPr>
              <a:pPr>
                <a:defRPr/>
              </a:pPr>
              <a:t>16</a:t>
            </a:fld>
            <a:endParaRPr lang="es-ES_tradnl" dirty="0">
              <a:solidFill>
                <a:prstClr val="black"/>
              </a:solidFill>
              <a:latin typeface="Calibri" pitchFamily="34" charset="0"/>
            </a:endParaRPr>
          </a:p>
        </p:txBody>
      </p:sp>
      <p:sp>
        <p:nvSpPr>
          <p:cNvPr id="1576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7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Barcelona.-Turo Park</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0274EE1-A8FE-4908-9AA2-272ED19DBBE7}" type="slidenum">
              <a:rPr lang="es-ES_tradnl" smtClean="0">
                <a:solidFill>
                  <a:prstClr val="black"/>
                </a:solidFill>
                <a:latin typeface="Calibri" pitchFamily="34" charset="0"/>
              </a:rPr>
              <a:pPr>
                <a:defRPr/>
              </a:pPr>
              <a:t>17</a:t>
            </a:fld>
            <a:endParaRPr lang="es-ES_tradnl" dirty="0">
              <a:solidFill>
                <a:prstClr val="black"/>
              </a:solidFill>
              <a:latin typeface="Calibri" pitchFamily="34" charset="0"/>
            </a:endParaRPr>
          </a:p>
        </p:txBody>
      </p:sp>
      <p:sp>
        <p:nvSpPr>
          <p:cNvPr id="1587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Barcelona Turo Park</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9149262-F36A-4976-BF64-14CF0690C981}" type="slidenum">
              <a:rPr lang="es-ES_tradnl" smtClean="0">
                <a:solidFill>
                  <a:prstClr val="black"/>
                </a:solidFill>
                <a:latin typeface="Calibri" pitchFamily="34" charset="0"/>
              </a:rPr>
              <a:pPr>
                <a:defRPr/>
              </a:pPr>
              <a:t>18</a:t>
            </a:fld>
            <a:endParaRPr lang="es-ES_tradnl" dirty="0">
              <a:solidFill>
                <a:prstClr val="black"/>
              </a:solidFill>
              <a:latin typeface="Calibri" pitchFamily="34" charset="0"/>
            </a:endParaRPr>
          </a:p>
        </p:txBody>
      </p:sp>
      <p:sp>
        <p:nvSpPr>
          <p:cNvPr id="1597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Barcelona.-Turo Park</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Turo Park.-Encinas</a:t>
            </a:r>
          </a:p>
        </p:txBody>
      </p:sp>
      <p:sp>
        <p:nvSpPr>
          <p:cNvPr id="1280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6723804-EA02-42A0-835F-8594DD55B8FA}" type="slidenum">
              <a:rPr lang="es-ES" smtClean="0">
                <a:solidFill>
                  <a:prstClr val="black"/>
                </a:solidFill>
                <a:latin typeface="Calibri" pitchFamily="34" charset="0"/>
              </a:rPr>
              <a:pPr>
                <a:defRPr/>
              </a:pPr>
              <a:t>19</a:t>
            </a:fld>
            <a:endParaRPr lang="es-ES" dirty="0">
              <a:solidFill>
                <a:prstClr val="black"/>
              </a:solidFill>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Turo Park</a:t>
            </a:r>
          </a:p>
        </p:txBody>
      </p:sp>
      <p:sp>
        <p:nvSpPr>
          <p:cNvPr id="1290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DA5DE68-B98A-45D1-8B14-F76E7AE2107A}" type="slidenum">
              <a:rPr lang="es-ES" smtClean="0">
                <a:solidFill>
                  <a:prstClr val="black"/>
                </a:solidFill>
                <a:latin typeface="Calibri" pitchFamily="34" charset="0"/>
              </a:rPr>
              <a:pPr>
                <a:defRPr/>
              </a:pPr>
              <a:t>20</a:t>
            </a:fld>
            <a:endParaRPr lang="es-ES" dirty="0">
              <a:solidFill>
                <a:prstClr val="black"/>
              </a:solidFill>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Turo Park</a:t>
            </a:r>
          </a:p>
        </p:txBody>
      </p:sp>
      <p:sp>
        <p:nvSpPr>
          <p:cNvPr id="1300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C41867E-701A-43EA-BEF9-92814FF9E3A1}" type="slidenum">
              <a:rPr lang="es-ES" smtClean="0">
                <a:solidFill>
                  <a:prstClr val="black"/>
                </a:solidFill>
                <a:latin typeface="Calibri" pitchFamily="34" charset="0"/>
              </a:rPr>
              <a:pPr>
                <a:defRPr/>
              </a:pPr>
              <a:t>21</a:t>
            </a:fld>
            <a:endParaRPr lang="es-ES" dirty="0">
              <a:solidFill>
                <a:prstClr val="black"/>
              </a:solidFill>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Turo Park</a:t>
            </a:r>
          </a:p>
        </p:txBody>
      </p:sp>
      <p:sp>
        <p:nvSpPr>
          <p:cNvPr id="1310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EDED1D3-A03B-4764-8053-9C7A7F078B5D}" type="slidenum">
              <a:rPr lang="es-ES" smtClean="0">
                <a:solidFill>
                  <a:prstClr val="black"/>
                </a:solidFill>
                <a:latin typeface="Calibri" pitchFamily="34" charset="0"/>
              </a:rPr>
              <a:pPr>
                <a:defRPr/>
              </a:pPr>
              <a:t>22</a:t>
            </a:fld>
            <a:endParaRPr lang="es-ES" dirty="0">
              <a:solidFill>
                <a:prstClr val="black"/>
              </a:solidFill>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Turo Park</a:t>
            </a:r>
          </a:p>
        </p:txBody>
      </p:sp>
      <p:sp>
        <p:nvSpPr>
          <p:cNvPr id="1321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5255FBA-6078-4738-98DF-BDD5F28CFA67}" type="slidenum">
              <a:rPr lang="es-ES" smtClean="0">
                <a:solidFill>
                  <a:prstClr val="black"/>
                </a:solidFill>
                <a:latin typeface="Calibri" pitchFamily="34" charset="0"/>
              </a:rPr>
              <a:pPr>
                <a:defRPr/>
              </a:pPr>
              <a:t>23</a:t>
            </a:fld>
            <a:endParaRPr lang="es-ES" dirty="0">
              <a:solidFill>
                <a:prstClr val="black"/>
              </a:solidFill>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Turo Park</a:t>
            </a:r>
          </a:p>
        </p:txBody>
      </p:sp>
      <p:sp>
        <p:nvSpPr>
          <p:cNvPr id="1331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BB02317-1DA5-46B7-9BCF-2899383EC435}" type="slidenum">
              <a:rPr lang="es-ES" smtClean="0">
                <a:solidFill>
                  <a:prstClr val="black"/>
                </a:solidFill>
                <a:latin typeface="Calibri" pitchFamily="34" charset="0"/>
              </a:rPr>
              <a:pPr>
                <a:defRPr/>
              </a:pPr>
              <a:t>24</a:t>
            </a:fld>
            <a:endParaRPr lang="es-ES" dirty="0">
              <a:solidFill>
                <a:prstClr val="black"/>
              </a:solidFill>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Turo Park</a:t>
            </a:r>
          </a:p>
        </p:txBody>
      </p:sp>
      <p:sp>
        <p:nvSpPr>
          <p:cNvPr id="1341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F313EA6-03B9-4922-91F1-4EDCEE9263C8}" type="slidenum">
              <a:rPr lang="es-ES" smtClean="0">
                <a:solidFill>
                  <a:prstClr val="black"/>
                </a:solidFill>
                <a:latin typeface="Calibri" pitchFamily="34" charset="0"/>
              </a:rPr>
              <a:pPr>
                <a:defRPr/>
              </a:pPr>
              <a:t>25</a:t>
            </a:fld>
            <a:endParaRPr lang="es-ES" dirty="0">
              <a:solidFill>
                <a:prstClr val="black"/>
              </a:solidFill>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Turto Park</a:t>
            </a:r>
          </a:p>
        </p:txBody>
      </p:sp>
      <p:sp>
        <p:nvSpPr>
          <p:cNvPr id="1351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1C07571-9527-4CEF-B6CC-0434A47E06F7}" type="slidenum">
              <a:rPr lang="es-ES" smtClean="0">
                <a:solidFill>
                  <a:prstClr val="black"/>
                </a:solidFill>
                <a:latin typeface="Calibri" pitchFamily="34" charset="0"/>
              </a:rPr>
              <a:pPr>
                <a:defRPr/>
              </a:pPr>
              <a:t>26</a:t>
            </a:fld>
            <a:endParaRPr lang="es-ES" dirty="0">
              <a:solidFill>
                <a:prstClr val="black"/>
              </a:solidFill>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Turo Park</a:t>
            </a:r>
          </a:p>
        </p:txBody>
      </p:sp>
      <p:sp>
        <p:nvSpPr>
          <p:cNvPr id="1361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9016F61-9474-4C5C-93E4-D6DF9D2B140D}" type="slidenum">
              <a:rPr lang="es-ES" smtClean="0">
                <a:solidFill>
                  <a:prstClr val="black"/>
                </a:solidFill>
                <a:latin typeface="Calibri" pitchFamily="34" charset="0"/>
              </a:rPr>
              <a:pPr>
                <a:defRPr/>
              </a:pPr>
              <a:t>27</a:t>
            </a:fld>
            <a:endParaRPr lang="es-ES" dirty="0">
              <a:solidFill>
                <a:prstClr val="black"/>
              </a:solidFill>
              <a:latin typeface="Calibri"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Monasterio de Pedralbes</a:t>
            </a:r>
          </a:p>
        </p:txBody>
      </p:sp>
      <p:sp>
        <p:nvSpPr>
          <p:cNvPr id="1372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50C9254-658A-4ABD-A098-5DD8A3886F73}" type="slidenum">
              <a:rPr lang="es-ES" smtClean="0">
                <a:solidFill>
                  <a:prstClr val="black"/>
                </a:solidFill>
                <a:latin typeface="Calibri" pitchFamily="34" charset="0"/>
              </a:rPr>
              <a:pPr>
                <a:defRPr/>
              </a:pPr>
              <a:t>32</a:t>
            </a:fld>
            <a:endParaRPr lang="es-ES" dirty="0">
              <a:solidFill>
                <a:prstClr val="black"/>
              </a:solidFill>
              <a:latin typeface="Calibri"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Monasterio de Pedralbes</a:t>
            </a:r>
          </a:p>
          <a:p>
            <a:pPr eaLnBrk="1" hangingPunct="1">
              <a:spcBef>
                <a:spcPct val="0"/>
              </a:spcBef>
            </a:pPr>
            <a:endParaRPr lang="es-ES" altLang="es-ES" dirty="0"/>
          </a:p>
        </p:txBody>
      </p:sp>
      <p:sp>
        <p:nvSpPr>
          <p:cNvPr id="1382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4BCD59D-62A3-4BCC-B341-CCB544F269C7}" type="slidenum">
              <a:rPr lang="es-ES" smtClean="0">
                <a:solidFill>
                  <a:prstClr val="black"/>
                </a:solidFill>
                <a:latin typeface="Calibri" pitchFamily="34" charset="0"/>
              </a:rPr>
              <a:pPr>
                <a:defRPr/>
              </a:pPr>
              <a:t>33</a:t>
            </a:fld>
            <a:endParaRPr lang="es-ES" dirty="0">
              <a:solidFill>
                <a:prstClr val="black"/>
              </a:solidFill>
              <a:latin typeface="Calibri"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Monasterio de Pedralbes</a:t>
            </a:r>
          </a:p>
          <a:p>
            <a:pPr eaLnBrk="1" hangingPunct="1">
              <a:spcBef>
                <a:spcPct val="0"/>
              </a:spcBef>
            </a:pPr>
            <a:endParaRPr lang="es-ES" altLang="es-ES" dirty="0"/>
          </a:p>
        </p:txBody>
      </p:sp>
      <p:sp>
        <p:nvSpPr>
          <p:cNvPr id="1392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FEEDA2C-278D-42B8-9987-3B5C41EB7993}" type="slidenum">
              <a:rPr lang="es-ES" smtClean="0">
                <a:solidFill>
                  <a:prstClr val="black"/>
                </a:solidFill>
                <a:latin typeface="Calibri" pitchFamily="34" charset="0"/>
              </a:rPr>
              <a:pPr>
                <a:defRPr/>
              </a:pPr>
              <a:t>34</a:t>
            </a:fld>
            <a:endParaRPr lang="es-ES" dirty="0">
              <a:solidFill>
                <a:prstClr val="black"/>
              </a:solidFill>
              <a:latin typeface="Calibri"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Monasterio de Pedralbes</a:t>
            </a:r>
          </a:p>
          <a:p>
            <a:pPr eaLnBrk="1" hangingPunct="1">
              <a:spcBef>
                <a:spcPct val="0"/>
              </a:spcBef>
            </a:pPr>
            <a:endParaRPr lang="es-ES" altLang="es-ES" dirty="0"/>
          </a:p>
        </p:txBody>
      </p:sp>
      <p:sp>
        <p:nvSpPr>
          <p:cNvPr id="1402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9846AAE-2AA4-4E4D-A7D4-1958297A13E3}" type="slidenum">
              <a:rPr lang="es-ES" smtClean="0">
                <a:solidFill>
                  <a:prstClr val="black"/>
                </a:solidFill>
                <a:latin typeface="Calibri" pitchFamily="34" charset="0"/>
              </a:rPr>
              <a:pPr>
                <a:defRPr/>
              </a:pPr>
              <a:t>35</a:t>
            </a:fld>
            <a:endParaRPr lang="es-ES" dirty="0">
              <a:solidFill>
                <a:prstClr val="black"/>
              </a:solidFill>
              <a:latin typeface="Calibri"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Monasterio de Pedralbes</a:t>
            </a:r>
          </a:p>
          <a:p>
            <a:pPr eaLnBrk="1" hangingPunct="1">
              <a:spcBef>
                <a:spcPct val="0"/>
              </a:spcBef>
            </a:pPr>
            <a:endParaRPr lang="es-ES" altLang="es-ES" dirty="0"/>
          </a:p>
        </p:txBody>
      </p:sp>
      <p:sp>
        <p:nvSpPr>
          <p:cNvPr id="1413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BC9D2EC-26BA-4774-A1EB-B473C1E46CAD}" type="slidenum">
              <a:rPr lang="es-ES" smtClean="0">
                <a:solidFill>
                  <a:prstClr val="black"/>
                </a:solidFill>
                <a:latin typeface="Calibri" pitchFamily="34" charset="0"/>
              </a:rPr>
              <a:pPr>
                <a:defRPr/>
              </a:pPr>
              <a:t>36</a:t>
            </a:fld>
            <a:endParaRPr lang="es-ES" dirty="0">
              <a:solidFill>
                <a:prstClr val="black"/>
              </a:solidFill>
              <a:latin typeface="Calibri"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Monestir</a:t>
            </a:r>
          </a:p>
        </p:txBody>
      </p:sp>
      <p:sp>
        <p:nvSpPr>
          <p:cNvPr id="1423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1BB2F09-E6CC-4A23-BEC8-4B56418D907A}" type="slidenum">
              <a:rPr lang="es-ES" smtClean="0">
                <a:solidFill>
                  <a:prstClr val="black"/>
                </a:solidFill>
                <a:latin typeface="Calibri" pitchFamily="34" charset="0"/>
              </a:rPr>
              <a:pPr>
                <a:defRPr/>
              </a:pPr>
              <a:t>37</a:t>
            </a:fld>
            <a:endParaRPr lang="es-ES" dirty="0">
              <a:solidFill>
                <a:prstClr val="black"/>
              </a:solidFill>
              <a:latin typeface="Calibri"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Monestir</a:t>
            </a:r>
          </a:p>
        </p:txBody>
      </p:sp>
      <p:sp>
        <p:nvSpPr>
          <p:cNvPr id="1433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982FCC1-B0D5-46FA-BDF6-59F13DACDF6A}" type="slidenum">
              <a:rPr lang="es-ES" smtClean="0">
                <a:solidFill>
                  <a:prstClr val="black"/>
                </a:solidFill>
                <a:latin typeface="Calibri" pitchFamily="34" charset="0"/>
              </a:rPr>
              <a:pPr>
                <a:defRPr/>
              </a:pPr>
              <a:t>38</a:t>
            </a:fld>
            <a:endParaRPr lang="es-ES" dirty="0">
              <a:solidFill>
                <a:prstClr val="black"/>
              </a:solidFill>
              <a:latin typeface="Calibri"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Monestir</a:t>
            </a:r>
          </a:p>
        </p:txBody>
      </p:sp>
      <p:sp>
        <p:nvSpPr>
          <p:cNvPr id="1443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3546EDB-C1FF-44D3-836B-CA1D8E05BE7E}" type="slidenum">
              <a:rPr lang="es-ES" smtClean="0">
                <a:solidFill>
                  <a:prstClr val="black"/>
                </a:solidFill>
                <a:latin typeface="Calibri" pitchFamily="34" charset="0"/>
              </a:rPr>
              <a:pPr>
                <a:defRPr/>
              </a:pPr>
              <a:t>39</a:t>
            </a:fld>
            <a:endParaRPr lang="es-ES" dirty="0">
              <a:solidFill>
                <a:prstClr val="black"/>
              </a:solidFill>
              <a:latin typeface="Calibri"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Monestir</a:t>
            </a:r>
          </a:p>
        </p:txBody>
      </p:sp>
      <p:sp>
        <p:nvSpPr>
          <p:cNvPr id="1454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F7AD428-0077-4D66-8A31-A78E91C8D72F}" type="slidenum">
              <a:rPr lang="es-ES" smtClean="0">
                <a:solidFill>
                  <a:prstClr val="black"/>
                </a:solidFill>
                <a:latin typeface="Calibri" pitchFamily="34" charset="0"/>
              </a:rPr>
              <a:pPr>
                <a:defRPr/>
              </a:pPr>
              <a:t>40</a:t>
            </a:fld>
            <a:endParaRPr lang="es-ES" dirty="0">
              <a:solidFill>
                <a:prstClr val="black"/>
              </a:solidFill>
              <a:latin typeface="Calibri"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Monasterio de Pedralbes</a:t>
            </a:r>
          </a:p>
          <a:p>
            <a:pPr eaLnBrk="1" hangingPunct="1">
              <a:spcBef>
                <a:spcPct val="0"/>
              </a:spcBef>
            </a:pPr>
            <a:endParaRPr lang="es-ES" altLang="es-ES" dirty="0"/>
          </a:p>
        </p:txBody>
      </p:sp>
      <p:sp>
        <p:nvSpPr>
          <p:cNvPr id="1464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DB39D72-2384-41AE-81E9-B7906FF499B6}" type="slidenum">
              <a:rPr lang="es-ES" smtClean="0">
                <a:solidFill>
                  <a:prstClr val="black"/>
                </a:solidFill>
                <a:latin typeface="Calibri" pitchFamily="34" charset="0"/>
              </a:rPr>
              <a:pPr>
                <a:defRPr/>
              </a:pPr>
              <a:t>41</a:t>
            </a:fld>
            <a:endParaRPr lang="es-ES" dirty="0">
              <a:solidFill>
                <a:prstClr val="black"/>
              </a:solidFill>
              <a:latin typeface="Calibri"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Monasterio de Pedralbes</a:t>
            </a:r>
          </a:p>
          <a:p>
            <a:pPr eaLnBrk="1" hangingPunct="1">
              <a:spcBef>
                <a:spcPct val="0"/>
              </a:spcBef>
            </a:pPr>
            <a:endParaRPr lang="es-ES" altLang="es-ES" dirty="0"/>
          </a:p>
        </p:txBody>
      </p:sp>
      <p:sp>
        <p:nvSpPr>
          <p:cNvPr id="1474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EF91EB9-6079-4F47-811A-BD8E2417F425}" type="slidenum">
              <a:rPr lang="es-ES" smtClean="0">
                <a:solidFill>
                  <a:prstClr val="black"/>
                </a:solidFill>
                <a:latin typeface="Calibri" pitchFamily="34" charset="0"/>
              </a:rPr>
              <a:pPr>
                <a:defRPr/>
              </a:pPr>
              <a:t>42</a:t>
            </a:fld>
            <a:endParaRPr lang="es-ES" dirty="0">
              <a:solidFill>
                <a:prstClr val="black"/>
              </a:solidFill>
              <a:latin typeface="Calibri"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Monasterio de Pedralbes</a:t>
            </a:r>
          </a:p>
          <a:p>
            <a:pPr eaLnBrk="1" hangingPunct="1">
              <a:spcBef>
                <a:spcPct val="0"/>
              </a:spcBef>
            </a:pPr>
            <a:endParaRPr lang="es-ES" altLang="es-ES" dirty="0"/>
          </a:p>
        </p:txBody>
      </p:sp>
      <p:sp>
        <p:nvSpPr>
          <p:cNvPr id="1484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FF2C5F6-0296-4FE3-A6B0-41246EE337B8}" type="slidenum">
              <a:rPr lang="es-ES" smtClean="0">
                <a:solidFill>
                  <a:prstClr val="black"/>
                </a:solidFill>
                <a:latin typeface="Calibri" pitchFamily="34" charset="0"/>
              </a:rPr>
              <a:pPr>
                <a:defRPr/>
              </a:pPr>
              <a:t>43</a:t>
            </a:fld>
            <a:endParaRPr lang="es-ES" dirty="0">
              <a:solidFill>
                <a:prstClr val="black"/>
              </a:solidFill>
              <a:latin typeface="Calibri"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Monasterio de Pedralbes</a:t>
            </a:r>
          </a:p>
          <a:p>
            <a:pPr eaLnBrk="1" hangingPunct="1">
              <a:spcBef>
                <a:spcPct val="0"/>
              </a:spcBef>
            </a:pPr>
            <a:endParaRPr lang="es-ES" altLang="es-ES" dirty="0"/>
          </a:p>
        </p:txBody>
      </p:sp>
      <p:sp>
        <p:nvSpPr>
          <p:cNvPr id="1495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61205A6-7D14-480A-B6C0-A7ED1A9FF58D}" type="slidenum">
              <a:rPr lang="es-ES" smtClean="0">
                <a:solidFill>
                  <a:prstClr val="black"/>
                </a:solidFill>
                <a:latin typeface="Calibri" pitchFamily="34" charset="0"/>
              </a:rPr>
              <a:pPr>
                <a:defRPr/>
              </a:pPr>
              <a:t>44</a:t>
            </a:fld>
            <a:endParaRPr lang="es-ES" dirty="0">
              <a:solidFill>
                <a:prstClr val="black"/>
              </a:solidFill>
              <a:latin typeface="Calibri"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Monestir</a:t>
            </a:r>
          </a:p>
        </p:txBody>
      </p:sp>
      <p:sp>
        <p:nvSpPr>
          <p:cNvPr id="1505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C8A500E-426F-4F2E-A1C3-0CA6E20B403D}" type="slidenum">
              <a:rPr lang="es-ES" smtClean="0">
                <a:solidFill>
                  <a:prstClr val="black"/>
                </a:solidFill>
                <a:latin typeface="Calibri" pitchFamily="34" charset="0"/>
              </a:rPr>
              <a:pPr>
                <a:defRPr/>
              </a:pPr>
              <a:t>45</a:t>
            </a:fld>
            <a:endParaRPr lang="es-ES" dirty="0">
              <a:solidFill>
                <a:prstClr val="black"/>
              </a:solidFill>
              <a:latin typeface="Calibri"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Monestir</a:t>
            </a:r>
          </a:p>
        </p:txBody>
      </p:sp>
      <p:sp>
        <p:nvSpPr>
          <p:cNvPr id="1515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A69587F-FDC0-4776-85E7-E8081C62502D}" type="slidenum">
              <a:rPr lang="es-ES" smtClean="0">
                <a:solidFill>
                  <a:prstClr val="black"/>
                </a:solidFill>
                <a:latin typeface="Calibri" pitchFamily="34" charset="0"/>
              </a:rPr>
              <a:pPr>
                <a:defRPr/>
              </a:pPr>
              <a:t>46</a:t>
            </a:fld>
            <a:endParaRPr lang="es-ES" dirty="0">
              <a:solidFill>
                <a:prstClr val="black"/>
              </a:solidFill>
              <a:latin typeface="Calibri"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Monestir</a:t>
            </a:r>
          </a:p>
        </p:txBody>
      </p:sp>
      <p:sp>
        <p:nvSpPr>
          <p:cNvPr id="1525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5856679-5C8D-4E4A-8899-2040626F6B6F}" type="slidenum">
              <a:rPr lang="es-ES" smtClean="0">
                <a:solidFill>
                  <a:prstClr val="black"/>
                </a:solidFill>
                <a:latin typeface="Calibri" pitchFamily="34" charset="0"/>
              </a:rPr>
              <a:pPr>
                <a:defRPr/>
              </a:pPr>
              <a:t>47</a:t>
            </a:fld>
            <a:endParaRPr lang="es-ES" dirty="0">
              <a:solidFill>
                <a:prstClr val="black"/>
              </a:solidFill>
              <a:latin typeface="Calibri"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Monestir</a:t>
            </a:r>
          </a:p>
        </p:txBody>
      </p:sp>
      <p:sp>
        <p:nvSpPr>
          <p:cNvPr id="1536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95D38AC-F19D-4D15-8353-A9D137E45BE6}" type="slidenum">
              <a:rPr lang="es-ES" smtClean="0">
                <a:solidFill>
                  <a:prstClr val="black"/>
                </a:solidFill>
                <a:latin typeface="Calibri" pitchFamily="34" charset="0"/>
              </a:rPr>
              <a:pPr>
                <a:defRPr/>
              </a:pPr>
              <a:t>48</a:t>
            </a:fld>
            <a:endParaRPr lang="es-ES" dirty="0">
              <a:solidFill>
                <a:prstClr val="black"/>
              </a:solidFill>
              <a:latin typeface="Calibri"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Monasterio de Pedralbes</a:t>
            </a:r>
          </a:p>
          <a:p>
            <a:pPr eaLnBrk="1" hangingPunct="1">
              <a:spcBef>
                <a:spcPct val="0"/>
              </a:spcBef>
            </a:pPr>
            <a:endParaRPr lang="es-ES" altLang="es-ES" dirty="0"/>
          </a:p>
        </p:txBody>
      </p:sp>
      <p:sp>
        <p:nvSpPr>
          <p:cNvPr id="1546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BCF9D6C-F65B-4D5C-83C1-EE01C4D6CD6B}" type="slidenum">
              <a:rPr lang="es-ES" smtClean="0">
                <a:solidFill>
                  <a:prstClr val="black"/>
                </a:solidFill>
                <a:latin typeface="Calibri" pitchFamily="34" charset="0"/>
              </a:rPr>
              <a:pPr>
                <a:defRPr/>
              </a:pPr>
              <a:t>49</a:t>
            </a:fld>
            <a:endParaRPr lang="es-ES" dirty="0">
              <a:solidFill>
                <a:prstClr val="black"/>
              </a:solidFill>
              <a:latin typeface="Calibri"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Monasterio de Pedralbes</a:t>
            </a:r>
          </a:p>
          <a:p>
            <a:pPr eaLnBrk="1" hangingPunct="1">
              <a:spcBef>
                <a:spcPct val="0"/>
              </a:spcBef>
            </a:pPr>
            <a:r>
              <a:rPr lang="es-ES" altLang="es-ES" dirty="0"/>
              <a:t> .-Exterior</a:t>
            </a:r>
          </a:p>
        </p:txBody>
      </p:sp>
      <p:sp>
        <p:nvSpPr>
          <p:cNvPr id="1556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C8A64B4-515D-4B9F-8115-07DC132FF353}" type="slidenum">
              <a:rPr lang="es-ES" smtClean="0">
                <a:solidFill>
                  <a:prstClr val="black"/>
                </a:solidFill>
                <a:latin typeface="Calibri" pitchFamily="34" charset="0"/>
              </a:rPr>
              <a:pPr>
                <a:defRPr/>
              </a:pPr>
              <a:t>50</a:t>
            </a:fld>
            <a:endParaRPr lang="es-ES" dirty="0">
              <a:solidFill>
                <a:prstClr val="black"/>
              </a:solidFill>
              <a:latin typeface="Calibri"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Monasterio de Pedralbes</a:t>
            </a:r>
          </a:p>
          <a:p>
            <a:pPr eaLnBrk="1" hangingPunct="1">
              <a:spcBef>
                <a:spcPct val="0"/>
              </a:spcBef>
            </a:pPr>
            <a:endParaRPr lang="es-ES" altLang="es-ES" dirty="0"/>
          </a:p>
        </p:txBody>
      </p:sp>
      <p:sp>
        <p:nvSpPr>
          <p:cNvPr id="1566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AE0406F-4807-492B-AEB6-BDEDBF565954}" type="slidenum">
              <a:rPr lang="es-ES" smtClean="0">
                <a:solidFill>
                  <a:prstClr val="black"/>
                </a:solidFill>
                <a:latin typeface="Calibri" pitchFamily="34" charset="0"/>
              </a:rPr>
              <a:pPr>
                <a:defRPr/>
              </a:pPr>
              <a:t>51</a:t>
            </a:fld>
            <a:endParaRPr lang="es-ES" dirty="0">
              <a:solidFill>
                <a:prstClr val="black"/>
              </a:solidFill>
              <a:latin typeface="Calibri"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Monestir</a:t>
            </a:r>
          </a:p>
        </p:txBody>
      </p:sp>
      <p:sp>
        <p:nvSpPr>
          <p:cNvPr id="1577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7092C7B-EF45-4C2C-A276-FCEC9783642A}" type="slidenum">
              <a:rPr lang="es-ES" smtClean="0">
                <a:solidFill>
                  <a:prstClr val="black"/>
                </a:solidFill>
                <a:latin typeface="Calibri" pitchFamily="34" charset="0"/>
              </a:rPr>
              <a:pPr>
                <a:defRPr/>
              </a:pPr>
              <a:t>52</a:t>
            </a:fld>
            <a:endParaRPr lang="es-ES" dirty="0">
              <a:solidFill>
                <a:prstClr val="black"/>
              </a:solidFill>
              <a:latin typeface="Calibri"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Monasterio de Pedralbes</a:t>
            </a:r>
          </a:p>
          <a:p>
            <a:pPr eaLnBrk="1" hangingPunct="1">
              <a:spcBef>
                <a:spcPct val="0"/>
              </a:spcBef>
            </a:pPr>
            <a:endParaRPr lang="es-ES" altLang="es-ES" dirty="0"/>
          </a:p>
        </p:txBody>
      </p:sp>
      <p:sp>
        <p:nvSpPr>
          <p:cNvPr id="1587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C08FBAB-7625-4D0A-AAB9-0F457F167876}" type="slidenum">
              <a:rPr lang="es-ES" smtClean="0">
                <a:solidFill>
                  <a:prstClr val="black"/>
                </a:solidFill>
                <a:latin typeface="Calibri" pitchFamily="34" charset="0"/>
              </a:rPr>
              <a:pPr>
                <a:defRPr/>
              </a:pPr>
              <a:t>53</a:t>
            </a:fld>
            <a:endParaRPr lang="es-ES" dirty="0">
              <a:solidFill>
                <a:prstClr val="black"/>
              </a:solidFill>
              <a:latin typeface="Calibri"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Monasterio de Pedralbes</a:t>
            </a:r>
          </a:p>
          <a:p>
            <a:pPr eaLnBrk="1" hangingPunct="1">
              <a:spcBef>
                <a:spcPct val="0"/>
              </a:spcBef>
            </a:pPr>
            <a:endParaRPr lang="es-ES" altLang="es-ES" dirty="0"/>
          </a:p>
        </p:txBody>
      </p:sp>
      <p:sp>
        <p:nvSpPr>
          <p:cNvPr id="1597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CD83CE9-655B-46DB-8E3C-C3997C8A9183}" type="slidenum">
              <a:rPr lang="es-ES" smtClean="0">
                <a:solidFill>
                  <a:prstClr val="black"/>
                </a:solidFill>
                <a:latin typeface="Calibri" pitchFamily="34" charset="0"/>
              </a:rPr>
              <a:pPr>
                <a:defRPr/>
              </a:pPr>
              <a:t>54</a:t>
            </a:fld>
            <a:endParaRPr lang="es-ES" dirty="0">
              <a:solidFill>
                <a:prstClr val="black"/>
              </a:solidFill>
              <a:latin typeface="Calibri"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Monasterio de Pedralbes</a:t>
            </a:r>
          </a:p>
          <a:p>
            <a:pPr eaLnBrk="1" hangingPunct="1">
              <a:spcBef>
                <a:spcPct val="0"/>
              </a:spcBef>
            </a:pPr>
            <a:endParaRPr lang="es-ES" altLang="es-ES" dirty="0"/>
          </a:p>
        </p:txBody>
      </p:sp>
      <p:sp>
        <p:nvSpPr>
          <p:cNvPr id="1607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9302017-D21B-49C5-B57A-8337B94B7CF1}" type="slidenum">
              <a:rPr lang="es-ES" smtClean="0">
                <a:solidFill>
                  <a:prstClr val="black"/>
                </a:solidFill>
                <a:latin typeface="Calibri" pitchFamily="34" charset="0"/>
              </a:rPr>
              <a:pPr>
                <a:defRPr/>
              </a:pPr>
              <a:t>55</a:t>
            </a:fld>
            <a:endParaRPr lang="es-ES" dirty="0">
              <a:solidFill>
                <a:prstClr val="black"/>
              </a:solidFill>
              <a:latin typeface="Calibri"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Monestir</a:t>
            </a:r>
          </a:p>
        </p:txBody>
      </p:sp>
      <p:sp>
        <p:nvSpPr>
          <p:cNvPr id="1617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3F6AD64-C0A8-41E8-98B7-46738020C481}" type="slidenum">
              <a:rPr lang="es-ES" smtClean="0">
                <a:solidFill>
                  <a:prstClr val="black"/>
                </a:solidFill>
                <a:latin typeface="Calibri" pitchFamily="34" charset="0"/>
              </a:rPr>
              <a:pPr>
                <a:defRPr/>
              </a:pPr>
              <a:t>56</a:t>
            </a:fld>
            <a:endParaRPr lang="es-ES" dirty="0">
              <a:solidFill>
                <a:prstClr val="black"/>
              </a:solidFill>
              <a:latin typeface="Calibri"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Monestir</a:t>
            </a:r>
          </a:p>
        </p:txBody>
      </p:sp>
      <p:sp>
        <p:nvSpPr>
          <p:cNvPr id="1628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D97E10D-8CBF-4087-AAC3-B0D438CE1CF6}" type="slidenum">
              <a:rPr lang="es-ES" smtClean="0">
                <a:solidFill>
                  <a:prstClr val="black"/>
                </a:solidFill>
                <a:latin typeface="Calibri" pitchFamily="34" charset="0"/>
              </a:rPr>
              <a:pPr>
                <a:defRPr/>
              </a:pPr>
              <a:t>57</a:t>
            </a:fld>
            <a:endParaRPr lang="es-ES" dirty="0">
              <a:solidFill>
                <a:prstClr val="black"/>
              </a:solidFill>
              <a:latin typeface="Calibri"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Monasterio de Pedralbes</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3493811C-BC7D-4AC2-8C02-BA56C1D5AEFA}"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Horts Urbans</a:t>
            </a:r>
          </a:p>
        </p:txBody>
      </p:sp>
      <p:sp>
        <p:nvSpPr>
          <p:cNvPr id="1638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FB82DD5-FC80-470D-981F-9E438D3CB568}" type="slidenum">
              <a:rPr lang="es-ES" smtClean="0">
                <a:solidFill>
                  <a:prstClr val="black"/>
                </a:solidFill>
                <a:latin typeface="Calibri" pitchFamily="34" charset="0"/>
              </a:rPr>
              <a:pPr>
                <a:defRPr/>
              </a:pPr>
              <a:t>65</a:t>
            </a:fld>
            <a:endParaRPr lang="es-ES" dirty="0">
              <a:solidFill>
                <a:prstClr val="black"/>
              </a:solidFill>
              <a:latin typeface="Calibri"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Huertos urbanos</a:t>
            </a:r>
          </a:p>
        </p:txBody>
      </p:sp>
      <p:sp>
        <p:nvSpPr>
          <p:cNvPr id="1648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ABBF1F6-9DE8-4399-828C-F78B2B30EAE8}" type="slidenum">
              <a:rPr lang="es-ES" smtClean="0">
                <a:solidFill>
                  <a:prstClr val="black"/>
                </a:solidFill>
                <a:latin typeface="Calibri" pitchFamily="34" charset="0"/>
              </a:rPr>
              <a:pPr>
                <a:defRPr/>
              </a:pPr>
              <a:t>66</a:t>
            </a:fld>
            <a:endParaRPr lang="es-ES" dirty="0">
              <a:solidFill>
                <a:prstClr val="black"/>
              </a:solidFill>
              <a:latin typeface="Calibri"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Huertos Urbanos</a:t>
            </a:r>
          </a:p>
        </p:txBody>
      </p:sp>
      <p:sp>
        <p:nvSpPr>
          <p:cNvPr id="1658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AFD7007-984B-4288-A0D6-2F79076B3AB8}" type="slidenum">
              <a:rPr lang="es-ES" smtClean="0">
                <a:solidFill>
                  <a:prstClr val="black"/>
                </a:solidFill>
                <a:latin typeface="Calibri" pitchFamily="34" charset="0"/>
              </a:rPr>
              <a:pPr>
                <a:defRPr/>
              </a:pPr>
              <a:t>67</a:t>
            </a:fld>
            <a:endParaRPr lang="es-ES" dirty="0">
              <a:solidFill>
                <a:prstClr val="black"/>
              </a:solidFill>
              <a:latin typeface="Calibri"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Huertos Urbanos</a:t>
            </a:r>
          </a:p>
        </p:txBody>
      </p:sp>
      <p:sp>
        <p:nvSpPr>
          <p:cNvPr id="1669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E019B30-A0C6-4B48-AEE6-ABDE6D4CB1EF}" type="slidenum">
              <a:rPr lang="es-ES" smtClean="0">
                <a:solidFill>
                  <a:prstClr val="black"/>
                </a:solidFill>
                <a:latin typeface="Calibri" pitchFamily="34" charset="0"/>
              </a:rPr>
              <a:pPr>
                <a:defRPr/>
              </a:pPr>
              <a:t>68</a:t>
            </a:fld>
            <a:endParaRPr lang="es-ES" dirty="0">
              <a:solidFill>
                <a:prstClr val="black"/>
              </a:solidFill>
              <a:latin typeface="Calibri"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Huertos Urbanos</a:t>
            </a:r>
          </a:p>
        </p:txBody>
      </p:sp>
      <p:sp>
        <p:nvSpPr>
          <p:cNvPr id="1679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434ACB4-9195-4D4A-BF00-1BC72570CC6F}" type="slidenum">
              <a:rPr lang="es-ES" smtClean="0">
                <a:solidFill>
                  <a:prstClr val="black"/>
                </a:solidFill>
                <a:latin typeface="Calibri" pitchFamily="34" charset="0"/>
              </a:rPr>
              <a:pPr>
                <a:defRPr/>
              </a:pPr>
              <a:t>69</a:t>
            </a:fld>
            <a:endParaRPr lang="es-ES" dirty="0">
              <a:solidFill>
                <a:prstClr val="black"/>
              </a:solidFill>
              <a:latin typeface="Calibri"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Huertos Urbanos</a:t>
            </a:r>
          </a:p>
        </p:txBody>
      </p:sp>
      <p:sp>
        <p:nvSpPr>
          <p:cNvPr id="1689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AB46286-4DFE-487E-9BE7-487234A0CE07}" type="slidenum">
              <a:rPr lang="es-ES" smtClean="0">
                <a:solidFill>
                  <a:prstClr val="black"/>
                </a:solidFill>
                <a:latin typeface="Calibri" pitchFamily="34" charset="0"/>
              </a:rPr>
              <a:pPr>
                <a:defRPr/>
              </a:pPr>
              <a:t>70</a:t>
            </a:fld>
            <a:endParaRPr lang="es-ES" dirty="0">
              <a:solidFill>
                <a:prstClr val="black"/>
              </a:solidFill>
              <a:latin typeface="Calibri"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Huertos Urbanos</a:t>
            </a:r>
          </a:p>
        </p:txBody>
      </p:sp>
      <p:sp>
        <p:nvSpPr>
          <p:cNvPr id="1699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079046B-D77A-4600-AA56-55727F5BB72F}" type="slidenum">
              <a:rPr lang="es-ES" smtClean="0">
                <a:solidFill>
                  <a:prstClr val="black"/>
                </a:solidFill>
                <a:latin typeface="Calibri" pitchFamily="34" charset="0"/>
              </a:rPr>
              <a:pPr>
                <a:defRPr/>
              </a:pPr>
              <a:t>71</a:t>
            </a:fld>
            <a:endParaRPr lang="es-ES" dirty="0">
              <a:solidFill>
                <a:prstClr val="black"/>
              </a:solidFill>
              <a:latin typeface="Calibri"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Huertos Urbanos</a:t>
            </a:r>
          </a:p>
        </p:txBody>
      </p:sp>
      <p:sp>
        <p:nvSpPr>
          <p:cNvPr id="1710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5850C61-F5B7-4986-A21D-BC8DC48F3D7B}" type="slidenum">
              <a:rPr lang="es-ES" smtClean="0">
                <a:solidFill>
                  <a:prstClr val="black"/>
                </a:solidFill>
                <a:latin typeface="Calibri" pitchFamily="34" charset="0"/>
              </a:rPr>
              <a:pPr>
                <a:defRPr/>
              </a:pPr>
              <a:t>72</a:t>
            </a:fld>
            <a:endParaRPr lang="es-ES" dirty="0">
              <a:solidFill>
                <a:prstClr val="black"/>
              </a:solidFill>
              <a:latin typeface="Calibri"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Huertos Urbanos</a:t>
            </a:r>
          </a:p>
        </p:txBody>
      </p:sp>
      <p:sp>
        <p:nvSpPr>
          <p:cNvPr id="1720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408DFE8-397E-434D-80EE-82F753CC0FB6}" type="slidenum">
              <a:rPr lang="es-ES" smtClean="0">
                <a:solidFill>
                  <a:prstClr val="black"/>
                </a:solidFill>
                <a:latin typeface="Calibri" pitchFamily="34" charset="0"/>
              </a:rPr>
              <a:pPr>
                <a:defRPr/>
              </a:pPr>
              <a:t>73</a:t>
            </a:fld>
            <a:endParaRPr lang="es-ES" dirty="0">
              <a:solidFill>
                <a:prstClr val="black"/>
              </a:solidFill>
              <a:latin typeface="Calibri"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Huertos Urbanos</a:t>
            </a:r>
          </a:p>
        </p:txBody>
      </p:sp>
      <p:sp>
        <p:nvSpPr>
          <p:cNvPr id="1730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9E5D409-9698-495C-903E-007C703941A3}" type="slidenum">
              <a:rPr lang="es-ES" smtClean="0">
                <a:solidFill>
                  <a:prstClr val="black"/>
                </a:solidFill>
                <a:latin typeface="Calibri" pitchFamily="34" charset="0"/>
              </a:rPr>
              <a:pPr>
                <a:defRPr/>
              </a:pPr>
              <a:t>74</a:t>
            </a:fld>
            <a:endParaRPr lang="es-ES" dirty="0">
              <a:solidFill>
                <a:prstClr val="black"/>
              </a:solidFill>
              <a:latin typeface="Calibri"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Huertos Urbanos</a:t>
            </a:r>
          </a:p>
        </p:txBody>
      </p:sp>
      <p:sp>
        <p:nvSpPr>
          <p:cNvPr id="1740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55C83E5-879A-4FB1-A5AB-88A3F43965E8}" type="slidenum">
              <a:rPr lang="es-ES" smtClean="0">
                <a:solidFill>
                  <a:prstClr val="black"/>
                </a:solidFill>
                <a:latin typeface="Calibri" pitchFamily="34" charset="0"/>
              </a:rPr>
              <a:pPr>
                <a:defRPr/>
              </a:pPr>
              <a:t>75</a:t>
            </a:fld>
            <a:endParaRPr lang="es-ES" dirty="0">
              <a:solidFill>
                <a:prstClr val="black"/>
              </a:solidFill>
              <a:latin typeface="Calibri"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La Caixa</a:t>
            </a:r>
          </a:p>
        </p:txBody>
      </p:sp>
      <p:sp>
        <p:nvSpPr>
          <p:cNvPr id="1751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D7AF4C7-DBA3-4862-BAB9-52C6F7D86E1B}" type="slidenum">
              <a:rPr lang="es-ES" smtClean="0">
                <a:solidFill>
                  <a:prstClr val="black"/>
                </a:solidFill>
                <a:latin typeface="Calibri" pitchFamily="34" charset="0"/>
              </a:rPr>
              <a:pPr>
                <a:defRPr/>
              </a:pPr>
              <a:t>79</a:t>
            </a:fld>
            <a:endParaRPr lang="es-ES" dirty="0">
              <a:solidFill>
                <a:prstClr val="black"/>
              </a:solidFill>
              <a:latin typeface="Calibri"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La Caixa</a:t>
            </a:r>
          </a:p>
        </p:txBody>
      </p:sp>
      <p:sp>
        <p:nvSpPr>
          <p:cNvPr id="1761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6DC0115-FA2C-4E65-9C9A-9DEF7D541B36}" type="slidenum">
              <a:rPr lang="es-ES" smtClean="0">
                <a:solidFill>
                  <a:prstClr val="black"/>
                </a:solidFill>
                <a:latin typeface="Calibri" pitchFamily="34" charset="0"/>
              </a:rPr>
              <a:pPr>
                <a:defRPr/>
              </a:pPr>
              <a:t>80</a:t>
            </a:fld>
            <a:endParaRPr lang="es-ES" dirty="0">
              <a:solidFill>
                <a:prstClr val="black"/>
              </a:solidFill>
              <a:latin typeface="Calibri"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La Caixa</a:t>
            </a:r>
          </a:p>
        </p:txBody>
      </p:sp>
      <p:sp>
        <p:nvSpPr>
          <p:cNvPr id="1771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2638976-9B6F-49F1-888F-AEBCAD340F31}" type="slidenum">
              <a:rPr lang="es-ES" smtClean="0">
                <a:solidFill>
                  <a:prstClr val="black"/>
                </a:solidFill>
                <a:latin typeface="Calibri" pitchFamily="34" charset="0"/>
              </a:rPr>
              <a:pPr>
                <a:defRPr/>
              </a:pPr>
              <a:t>81</a:t>
            </a:fld>
            <a:endParaRPr lang="es-ES" dirty="0">
              <a:solidFill>
                <a:prstClr val="black"/>
              </a:solidFill>
              <a:latin typeface="Calibri"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La Caixa</a:t>
            </a:r>
          </a:p>
        </p:txBody>
      </p:sp>
      <p:sp>
        <p:nvSpPr>
          <p:cNvPr id="1781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F656600-BA11-4E65-BBC5-57B2F71BA54F}" type="slidenum">
              <a:rPr lang="es-ES" smtClean="0">
                <a:solidFill>
                  <a:prstClr val="black"/>
                </a:solidFill>
                <a:latin typeface="Calibri" pitchFamily="34" charset="0"/>
              </a:rPr>
              <a:pPr>
                <a:defRPr/>
              </a:pPr>
              <a:t>82</a:t>
            </a:fld>
            <a:endParaRPr lang="es-ES" dirty="0">
              <a:solidFill>
                <a:prstClr val="black"/>
              </a:solidFill>
              <a:latin typeface="Calibri"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La Caixa</a:t>
            </a:r>
          </a:p>
        </p:txBody>
      </p:sp>
      <p:sp>
        <p:nvSpPr>
          <p:cNvPr id="1792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556645F-CDC7-4C74-BD45-502558DD500D}" type="slidenum">
              <a:rPr lang="es-ES" smtClean="0">
                <a:solidFill>
                  <a:prstClr val="black"/>
                </a:solidFill>
                <a:latin typeface="Calibri" pitchFamily="34" charset="0"/>
              </a:rPr>
              <a:pPr>
                <a:defRPr/>
              </a:pPr>
              <a:t>83</a:t>
            </a:fld>
            <a:endParaRPr lang="es-ES" dirty="0">
              <a:solidFill>
                <a:prstClr val="black"/>
              </a:solidFill>
              <a:latin typeface="Calibri"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Planeta</a:t>
            </a:r>
          </a:p>
        </p:txBody>
      </p:sp>
      <p:sp>
        <p:nvSpPr>
          <p:cNvPr id="1802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E7BA3E2-783B-4D73-BCB5-687973355C82}" type="slidenum">
              <a:rPr lang="es-ES" smtClean="0">
                <a:solidFill>
                  <a:prstClr val="black"/>
                </a:solidFill>
                <a:latin typeface="Calibri" pitchFamily="34" charset="0"/>
              </a:rPr>
              <a:pPr>
                <a:defRPr/>
              </a:pPr>
              <a:t>91</a:t>
            </a:fld>
            <a:endParaRPr lang="es-ES" dirty="0">
              <a:solidFill>
                <a:prstClr val="black"/>
              </a:solidFill>
              <a:latin typeface="Calibri"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Planeta</a:t>
            </a:r>
          </a:p>
        </p:txBody>
      </p:sp>
      <p:sp>
        <p:nvSpPr>
          <p:cNvPr id="1812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737A9EE-9D25-46F2-A134-19E0BC9BE1D0}" type="slidenum">
              <a:rPr lang="es-ES" smtClean="0">
                <a:solidFill>
                  <a:prstClr val="black"/>
                </a:solidFill>
                <a:latin typeface="Calibri" pitchFamily="34" charset="0"/>
              </a:rPr>
              <a:pPr>
                <a:defRPr/>
              </a:pPr>
              <a:t>92</a:t>
            </a:fld>
            <a:endParaRPr lang="es-ES" dirty="0">
              <a:solidFill>
                <a:prstClr val="black"/>
              </a:solidFill>
              <a:latin typeface="Calibri" pitchFamily="34"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Planeta</a:t>
            </a:r>
          </a:p>
        </p:txBody>
      </p:sp>
      <p:sp>
        <p:nvSpPr>
          <p:cNvPr id="1822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626D731-D350-4D40-9ADE-C8794377D2AE}" type="slidenum">
              <a:rPr lang="es-ES" smtClean="0">
                <a:solidFill>
                  <a:prstClr val="black"/>
                </a:solidFill>
                <a:latin typeface="Calibri" pitchFamily="34" charset="0"/>
              </a:rPr>
              <a:pPr>
                <a:defRPr/>
              </a:pPr>
              <a:t>93</a:t>
            </a:fld>
            <a:endParaRPr lang="es-ES" dirty="0">
              <a:solidFill>
                <a:prstClr val="black"/>
              </a:solidFill>
              <a:latin typeface="Calibri"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Planeta</a:t>
            </a:r>
          </a:p>
        </p:txBody>
      </p:sp>
      <p:sp>
        <p:nvSpPr>
          <p:cNvPr id="1833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6F11311-50FB-4A0D-9A84-A0CE1860F8AE}" type="slidenum">
              <a:rPr lang="es-ES" smtClean="0">
                <a:solidFill>
                  <a:prstClr val="black"/>
                </a:solidFill>
                <a:latin typeface="Calibri" pitchFamily="34" charset="0"/>
              </a:rPr>
              <a:pPr>
                <a:defRPr/>
              </a:pPr>
              <a:t>94</a:t>
            </a:fld>
            <a:endParaRPr lang="es-ES" dirty="0">
              <a:solidFill>
                <a:prstClr val="black"/>
              </a:solidFill>
              <a:latin typeface="Calibri"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Planeta</a:t>
            </a:r>
          </a:p>
        </p:txBody>
      </p:sp>
      <p:sp>
        <p:nvSpPr>
          <p:cNvPr id="1843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EE5A820-0DFD-4C48-BDB3-EA451F0C36A8}" type="slidenum">
              <a:rPr lang="es-ES" smtClean="0">
                <a:solidFill>
                  <a:prstClr val="black"/>
                </a:solidFill>
                <a:latin typeface="Calibri" pitchFamily="34" charset="0"/>
              </a:rPr>
              <a:pPr>
                <a:defRPr/>
              </a:pPr>
              <a:t>95</a:t>
            </a:fld>
            <a:endParaRPr lang="es-ES" dirty="0">
              <a:solidFill>
                <a:prstClr val="black"/>
              </a:solidFill>
              <a:latin typeface="Calibri"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Planeta</a:t>
            </a:r>
          </a:p>
        </p:txBody>
      </p:sp>
      <p:sp>
        <p:nvSpPr>
          <p:cNvPr id="1853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97BC38A-165B-46BD-9296-CDFAFE80900E}" type="slidenum">
              <a:rPr lang="es-ES" smtClean="0">
                <a:solidFill>
                  <a:prstClr val="black"/>
                </a:solidFill>
                <a:latin typeface="Calibri" pitchFamily="34" charset="0"/>
              </a:rPr>
              <a:pPr>
                <a:defRPr/>
              </a:pPr>
              <a:t>96</a:t>
            </a:fld>
            <a:endParaRPr lang="es-ES" dirty="0">
              <a:solidFill>
                <a:prstClr val="black"/>
              </a:solidFill>
              <a:latin typeface="Calibri"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Planeta</a:t>
            </a:r>
          </a:p>
        </p:txBody>
      </p:sp>
      <p:sp>
        <p:nvSpPr>
          <p:cNvPr id="1863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89A6379-EA3F-4821-83DB-AF12D1B727C5}" type="slidenum">
              <a:rPr lang="es-ES" smtClean="0">
                <a:solidFill>
                  <a:prstClr val="black"/>
                </a:solidFill>
                <a:latin typeface="Calibri" pitchFamily="34" charset="0"/>
              </a:rPr>
              <a:pPr>
                <a:defRPr/>
              </a:pPr>
              <a:t>97</a:t>
            </a:fld>
            <a:endParaRPr lang="es-ES" dirty="0">
              <a:solidFill>
                <a:prstClr val="black"/>
              </a:solidFill>
              <a:latin typeface="Calibri"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Planeta</a:t>
            </a:r>
          </a:p>
        </p:txBody>
      </p:sp>
      <p:sp>
        <p:nvSpPr>
          <p:cNvPr id="1873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48A2867-048B-4E1B-B2FE-3731ACEFC7E0}" type="slidenum">
              <a:rPr lang="es-ES" smtClean="0">
                <a:solidFill>
                  <a:prstClr val="black"/>
                </a:solidFill>
                <a:latin typeface="Calibri" pitchFamily="34" charset="0"/>
              </a:rPr>
              <a:pPr>
                <a:defRPr/>
              </a:pPr>
              <a:t>98</a:t>
            </a:fld>
            <a:endParaRPr lang="es-ES" dirty="0">
              <a:solidFill>
                <a:prstClr val="black"/>
              </a:solidFill>
              <a:latin typeface="Calibri"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Planeta</a:t>
            </a:r>
          </a:p>
        </p:txBody>
      </p:sp>
      <p:sp>
        <p:nvSpPr>
          <p:cNvPr id="1884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4763F6B-C255-48DF-8CCA-E1331C265813}" type="slidenum">
              <a:rPr lang="es-ES" smtClean="0">
                <a:solidFill>
                  <a:prstClr val="black"/>
                </a:solidFill>
                <a:latin typeface="Calibri" pitchFamily="34" charset="0"/>
              </a:rPr>
              <a:pPr>
                <a:defRPr/>
              </a:pPr>
              <a:t>99</a:t>
            </a:fld>
            <a:endParaRPr lang="es-ES" dirty="0">
              <a:solidFill>
                <a:prstClr val="black"/>
              </a:solidFill>
              <a:latin typeface="Calibri"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Planeta</a:t>
            </a:r>
          </a:p>
        </p:txBody>
      </p:sp>
      <p:sp>
        <p:nvSpPr>
          <p:cNvPr id="1894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88A36E3-4B0E-4A37-9F23-AE005B10B408}" type="slidenum">
              <a:rPr lang="es-ES" smtClean="0">
                <a:solidFill>
                  <a:prstClr val="black"/>
                </a:solidFill>
                <a:latin typeface="Calibri" pitchFamily="34" charset="0"/>
              </a:rPr>
              <a:pPr>
                <a:defRPr/>
              </a:pPr>
              <a:t>100</a:t>
            </a:fld>
            <a:endParaRPr lang="es-ES" dirty="0">
              <a:solidFill>
                <a:prstClr val="black"/>
              </a:solidFill>
              <a:latin typeface="Calibri"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Planeta</a:t>
            </a:r>
          </a:p>
        </p:txBody>
      </p:sp>
      <p:sp>
        <p:nvSpPr>
          <p:cNvPr id="1904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96BFF8E-ECF5-46A7-BD93-8E6A91363D24}" type="slidenum">
              <a:rPr lang="es-ES" smtClean="0">
                <a:solidFill>
                  <a:prstClr val="black"/>
                </a:solidFill>
                <a:latin typeface="Calibri" pitchFamily="34" charset="0"/>
              </a:rPr>
              <a:pPr>
                <a:defRPr/>
              </a:pPr>
              <a:t>101</a:t>
            </a:fld>
            <a:endParaRPr lang="es-ES" dirty="0">
              <a:solidFill>
                <a:prstClr val="black"/>
              </a:solidFill>
              <a:latin typeface="Calibri"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Planeta</a:t>
            </a:r>
          </a:p>
        </p:txBody>
      </p:sp>
      <p:sp>
        <p:nvSpPr>
          <p:cNvPr id="1914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754C239-FF83-45A4-A3EC-C3B435954609}" type="slidenum">
              <a:rPr lang="es-ES" smtClean="0">
                <a:solidFill>
                  <a:prstClr val="black"/>
                </a:solidFill>
                <a:latin typeface="Calibri" pitchFamily="34" charset="0"/>
              </a:rPr>
              <a:pPr>
                <a:defRPr/>
              </a:pPr>
              <a:t>102</a:t>
            </a:fld>
            <a:endParaRPr lang="es-ES" dirty="0">
              <a:solidFill>
                <a:prstClr val="black"/>
              </a:solidFill>
              <a:latin typeface="Calibri"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Planeta</a:t>
            </a:r>
          </a:p>
        </p:txBody>
      </p:sp>
      <p:sp>
        <p:nvSpPr>
          <p:cNvPr id="1925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DE0072C-38A2-431A-8BE2-516A36B1EFBB}" type="slidenum">
              <a:rPr lang="es-ES" smtClean="0">
                <a:solidFill>
                  <a:prstClr val="black"/>
                </a:solidFill>
                <a:latin typeface="Calibri" pitchFamily="34" charset="0"/>
              </a:rPr>
              <a:pPr>
                <a:defRPr/>
              </a:pPr>
              <a:t>103</a:t>
            </a:fld>
            <a:endParaRPr lang="es-ES" dirty="0">
              <a:solidFill>
                <a:prstClr val="black"/>
              </a:solidFill>
              <a:latin typeface="Calibri"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Planeta</a:t>
            </a:r>
          </a:p>
        </p:txBody>
      </p:sp>
      <p:sp>
        <p:nvSpPr>
          <p:cNvPr id="1935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8605E66-A302-4AC6-AB51-6AF37450E759}" type="slidenum">
              <a:rPr lang="es-ES" smtClean="0">
                <a:solidFill>
                  <a:prstClr val="black"/>
                </a:solidFill>
                <a:latin typeface="Calibri" pitchFamily="34" charset="0"/>
              </a:rPr>
              <a:pPr>
                <a:defRPr/>
              </a:pPr>
              <a:t>104</a:t>
            </a:fld>
            <a:endParaRPr lang="es-ES" dirty="0">
              <a:solidFill>
                <a:prstClr val="black"/>
              </a:solidFill>
              <a:latin typeface="Calibri"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Nous Barris.-Parque</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9BA2A05D-9838-4AC7-B56A-082A9D3E2AB6}"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Nous Barris. Acueducto Dos Rius</a:t>
            </a:r>
          </a:p>
          <a:p>
            <a:pPr eaLnBrk="1" hangingPunct="1"/>
            <a:r>
              <a:rPr lang="es-ES" altLang="es-ES" dirty="0"/>
              <a:t>.-</a:t>
            </a:r>
          </a:p>
        </p:txBody>
      </p:sp>
      <p:sp>
        <p:nvSpPr>
          <p:cNvPr id="4" name="3 Marcador de número de diapositiva"/>
          <p:cNvSpPr>
            <a:spLocks noGrp="1"/>
          </p:cNvSpPr>
          <p:nvPr>
            <p:ph type="sldNum" sz="quarter" idx="5"/>
          </p:nvPr>
        </p:nvSpPr>
        <p:spPr/>
        <p:txBody>
          <a:bodyPr/>
          <a:lstStyle/>
          <a:p>
            <a:pPr>
              <a:defRPr/>
            </a:pPr>
            <a:fld id="{DE599C35-5FAB-48B0-B314-3C87B88268DD}"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Nous Barris</a:t>
            </a:r>
          </a:p>
        </p:txBody>
      </p:sp>
      <p:sp>
        <p:nvSpPr>
          <p:cNvPr id="1945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1DE389A-0725-4068-A286-DFF00C3F76BE}" type="slidenum">
              <a:rPr lang="es-ES" smtClean="0">
                <a:solidFill>
                  <a:prstClr val="black"/>
                </a:solidFill>
                <a:latin typeface="Calibri" pitchFamily="34" charset="0"/>
              </a:rPr>
              <a:pPr>
                <a:defRPr/>
              </a:pPr>
              <a:t>111</a:t>
            </a:fld>
            <a:endParaRPr lang="es-ES" dirty="0">
              <a:solidFill>
                <a:prstClr val="black"/>
              </a:solidFill>
              <a:latin typeface="Calibri"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Nous Barris</a:t>
            </a:r>
          </a:p>
        </p:txBody>
      </p:sp>
      <p:sp>
        <p:nvSpPr>
          <p:cNvPr id="1955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F4878CA-F869-42DC-B4BC-F047D5B87D3F}" type="slidenum">
              <a:rPr lang="es-ES" smtClean="0">
                <a:solidFill>
                  <a:prstClr val="black"/>
                </a:solidFill>
                <a:latin typeface="Calibri" pitchFamily="34" charset="0"/>
              </a:rPr>
              <a:pPr>
                <a:defRPr/>
              </a:pPr>
              <a:t>112</a:t>
            </a:fld>
            <a:endParaRPr lang="es-ES" dirty="0">
              <a:solidFill>
                <a:prstClr val="black"/>
              </a:solidFill>
              <a:latin typeface="Calibri"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Nous Barris</a:t>
            </a:r>
          </a:p>
        </p:txBody>
      </p:sp>
      <p:sp>
        <p:nvSpPr>
          <p:cNvPr id="1966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77BC091-82F2-4B9D-941E-AF37257CB709}" type="slidenum">
              <a:rPr lang="es-ES" smtClean="0">
                <a:solidFill>
                  <a:prstClr val="black"/>
                </a:solidFill>
                <a:latin typeface="Calibri" pitchFamily="34" charset="0"/>
              </a:rPr>
              <a:pPr>
                <a:defRPr/>
              </a:pPr>
              <a:t>113</a:t>
            </a:fld>
            <a:endParaRPr lang="es-ES" dirty="0">
              <a:solidFill>
                <a:prstClr val="black"/>
              </a:solidFill>
              <a:latin typeface="Calibri" pitchFamily="34"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Nous Barris</a:t>
            </a:r>
          </a:p>
        </p:txBody>
      </p:sp>
      <p:sp>
        <p:nvSpPr>
          <p:cNvPr id="1976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7D5038A-E5CA-4F71-828F-AB2296CB0D5D}" type="slidenum">
              <a:rPr lang="es-ES" smtClean="0">
                <a:solidFill>
                  <a:prstClr val="black"/>
                </a:solidFill>
                <a:latin typeface="Calibri" pitchFamily="34" charset="0"/>
              </a:rPr>
              <a:pPr>
                <a:defRPr/>
              </a:pPr>
              <a:t>114</a:t>
            </a:fld>
            <a:endParaRPr lang="es-ES" dirty="0">
              <a:solidFill>
                <a:prstClr val="black"/>
              </a:solidFill>
              <a:latin typeface="Calibri" pitchFamily="34"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Nous Barris</a:t>
            </a:r>
          </a:p>
        </p:txBody>
      </p:sp>
      <p:sp>
        <p:nvSpPr>
          <p:cNvPr id="1986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5380F2F-A48C-4710-8587-D57A500062CC}" type="slidenum">
              <a:rPr lang="es-ES" smtClean="0">
                <a:solidFill>
                  <a:prstClr val="black"/>
                </a:solidFill>
                <a:latin typeface="Calibri" pitchFamily="34" charset="0"/>
              </a:rPr>
              <a:pPr>
                <a:defRPr/>
              </a:pPr>
              <a:t>115</a:t>
            </a:fld>
            <a:endParaRPr lang="es-ES" dirty="0">
              <a:solidFill>
                <a:prstClr val="black"/>
              </a:solidFill>
              <a:latin typeface="Calibri" pitchFamily="34"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Nous Barris</a:t>
            </a:r>
          </a:p>
        </p:txBody>
      </p:sp>
      <p:sp>
        <p:nvSpPr>
          <p:cNvPr id="1996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09F9BED-D53A-4586-A7CA-2C9C1068C0A6}" type="slidenum">
              <a:rPr lang="es-ES" smtClean="0">
                <a:solidFill>
                  <a:prstClr val="black"/>
                </a:solidFill>
                <a:latin typeface="Calibri" pitchFamily="34" charset="0"/>
              </a:rPr>
              <a:pPr>
                <a:defRPr/>
              </a:pPr>
              <a:t>116</a:t>
            </a:fld>
            <a:endParaRPr lang="es-ES" dirty="0">
              <a:solidFill>
                <a:prstClr val="black"/>
              </a:solidFill>
              <a:latin typeface="Calibri" pitchFamily="34"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Nous Barris</a:t>
            </a:r>
          </a:p>
        </p:txBody>
      </p:sp>
      <p:sp>
        <p:nvSpPr>
          <p:cNvPr id="2007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167D6C5-EACC-4654-A111-ED03038FB089}" type="slidenum">
              <a:rPr lang="es-ES" smtClean="0">
                <a:solidFill>
                  <a:prstClr val="black"/>
                </a:solidFill>
                <a:latin typeface="Calibri" pitchFamily="34" charset="0"/>
              </a:rPr>
              <a:pPr>
                <a:defRPr/>
              </a:pPr>
              <a:t>117</a:t>
            </a:fld>
            <a:endParaRPr lang="es-ES" dirty="0">
              <a:solidFill>
                <a:prstClr val="black"/>
              </a:solidFill>
              <a:latin typeface="Calibri" pitchFamily="34"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Parc del Mar</a:t>
            </a:r>
          </a:p>
        </p:txBody>
      </p:sp>
      <p:sp>
        <p:nvSpPr>
          <p:cNvPr id="2017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8439DE1-DC99-49BA-AC02-A22470CF9110}" type="slidenum">
              <a:rPr lang="es-ES" smtClean="0">
                <a:solidFill>
                  <a:prstClr val="black"/>
                </a:solidFill>
                <a:latin typeface="Calibri" pitchFamily="34" charset="0"/>
              </a:rPr>
              <a:pPr>
                <a:defRPr/>
              </a:pPr>
              <a:t>125</a:t>
            </a:fld>
            <a:endParaRPr lang="es-ES" dirty="0">
              <a:solidFill>
                <a:prstClr val="black"/>
              </a:solidFill>
              <a:latin typeface="Calibri" pitchFamily="34"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Parc del Mar.-Aspersores</a:t>
            </a:r>
          </a:p>
        </p:txBody>
      </p:sp>
      <p:sp>
        <p:nvSpPr>
          <p:cNvPr id="2027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2B9874D-D3CB-43D9-92EF-995AB80BF44D}" type="slidenum">
              <a:rPr lang="es-ES" smtClean="0">
                <a:solidFill>
                  <a:prstClr val="black"/>
                </a:solidFill>
                <a:latin typeface="Calibri" pitchFamily="34" charset="0"/>
              </a:rPr>
              <a:pPr>
                <a:defRPr/>
              </a:pPr>
              <a:t>126</a:t>
            </a:fld>
            <a:endParaRPr lang="es-ES" dirty="0">
              <a:solidFill>
                <a:prstClr val="black"/>
              </a:solidFill>
              <a:latin typeface="Calibri" pitchFamily="34"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Parc del Mar</a:t>
            </a:r>
          </a:p>
        </p:txBody>
      </p:sp>
      <p:sp>
        <p:nvSpPr>
          <p:cNvPr id="2037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282624E-F6FB-4792-971C-63BA12361566}" type="slidenum">
              <a:rPr lang="es-ES" smtClean="0">
                <a:solidFill>
                  <a:prstClr val="black"/>
                </a:solidFill>
                <a:latin typeface="Calibri" pitchFamily="34" charset="0"/>
              </a:rPr>
              <a:pPr>
                <a:defRPr/>
              </a:pPr>
              <a:t>127</a:t>
            </a:fld>
            <a:endParaRPr lang="es-ES" dirty="0">
              <a:solidFill>
                <a:prstClr val="black"/>
              </a:solidFill>
              <a:latin typeface="Calibri" pitchFamily="34" charset="0"/>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Parc del Mar</a:t>
            </a:r>
          </a:p>
        </p:txBody>
      </p:sp>
      <p:sp>
        <p:nvSpPr>
          <p:cNvPr id="2048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7BA1CA8-383D-409D-BB44-E799029D1147}" type="slidenum">
              <a:rPr lang="es-ES" smtClean="0">
                <a:solidFill>
                  <a:prstClr val="black"/>
                </a:solidFill>
                <a:latin typeface="Calibri" pitchFamily="34" charset="0"/>
              </a:rPr>
              <a:pPr>
                <a:defRPr/>
              </a:pPr>
              <a:t>128</a:t>
            </a:fld>
            <a:endParaRPr lang="es-ES" dirty="0">
              <a:solidFill>
                <a:prstClr val="black"/>
              </a:solidFill>
              <a:latin typeface="Calibri" pitchFamily="34" charset="0"/>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Parc del Mar</a:t>
            </a:r>
          </a:p>
        </p:txBody>
      </p:sp>
      <p:sp>
        <p:nvSpPr>
          <p:cNvPr id="2058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EAA2029-7EC5-4CF7-9404-82134D8584DB}" type="slidenum">
              <a:rPr lang="es-ES" smtClean="0">
                <a:solidFill>
                  <a:prstClr val="black"/>
                </a:solidFill>
                <a:latin typeface="Calibri" pitchFamily="34" charset="0"/>
              </a:rPr>
              <a:pPr>
                <a:defRPr/>
              </a:pPr>
              <a:t>129</a:t>
            </a:fld>
            <a:endParaRPr lang="es-ES" dirty="0">
              <a:solidFill>
                <a:prstClr val="black"/>
              </a:solidFill>
              <a:latin typeface="Calibri" pitchFamily="34" charset="0"/>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Parc del Mar</a:t>
            </a:r>
          </a:p>
        </p:txBody>
      </p:sp>
      <p:sp>
        <p:nvSpPr>
          <p:cNvPr id="2068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00BE33B-CA2F-43DA-A504-CE71AE5E5A63}" type="slidenum">
              <a:rPr lang="es-ES" smtClean="0">
                <a:solidFill>
                  <a:prstClr val="black"/>
                </a:solidFill>
                <a:latin typeface="Calibri" pitchFamily="34" charset="0"/>
              </a:rPr>
              <a:pPr>
                <a:defRPr/>
              </a:pPr>
              <a:t>130</a:t>
            </a:fld>
            <a:endParaRPr lang="es-ES" dirty="0">
              <a:solidFill>
                <a:prstClr val="black"/>
              </a:solidFill>
              <a:latin typeface="Calibri" pitchFamily="34" charset="0"/>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Forum de las Culturas.-Vista aerea</a:t>
            </a:r>
          </a:p>
        </p:txBody>
      </p:sp>
      <p:sp>
        <p:nvSpPr>
          <p:cNvPr id="4" name="3 Marcador de número de diapositiva"/>
          <p:cNvSpPr>
            <a:spLocks noGrp="1"/>
          </p:cNvSpPr>
          <p:nvPr>
            <p:ph type="sldNum" sz="quarter" idx="5"/>
          </p:nvPr>
        </p:nvSpPr>
        <p:spPr/>
        <p:txBody>
          <a:bodyPr/>
          <a:lstStyle/>
          <a:p>
            <a:pPr>
              <a:defRPr/>
            </a:pPr>
            <a:fld id="{68F1F42F-61A1-46FB-88DC-8E36A1325AC6}" type="slidenum">
              <a:rPr lang="es-ES">
                <a:solidFill>
                  <a:prstClr val="black"/>
                </a:solidFill>
              </a:rPr>
              <a:pPr>
                <a:defRPr/>
              </a:pPr>
              <a:t>135</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Forum</a:t>
            </a:r>
          </a:p>
        </p:txBody>
      </p:sp>
      <p:sp>
        <p:nvSpPr>
          <p:cNvPr id="2078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9D0E86B-4D8B-4E1F-97B7-6133802C20A1}" type="slidenum">
              <a:rPr lang="es-ES" smtClean="0">
                <a:solidFill>
                  <a:prstClr val="black"/>
                </a:solidFill>
                <a:latin typeface="Calibri" pitchFamily="34" charset="0"/>
              </a:rPr>
              <a:pPr>
                <a:defRPr/>
              </a:pPr>
              <a:t>136</a:t>
            </a:fld>
            <a:endParaRPr lang="es-ES" dirty="0">
              <a:solidFill>
                <a:prstClr val="black"/>
              </a:solidFill>
              <a:latin typeface="Calibri" pitchFamily="34" charset="0"/>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Forum</a:t>
            </a:r>
          </a:p>
        </p:txBody>
      </p:sp>
      <p:sp>
        <p:nvSpPr>
          <p:cNvPr id="2089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736A406-2789-4827-B9EC-42F218F900CF}" type="slidenum">
              <a:rPr lang="es-ES" smtClean="0">
                <a:solidFill>
                  <a:prstClr val="black"/>
                </a:solidFill>
                <a:latin typeface="Calibri" pitchFamily="34" charset="0"/>
              </a:rPr>
              <a:pPr>
                <a:defRPr/>
              </a:pPr>
              <a:t>137</a:t>
            </a:fld>
            <a:endParaRPr lang="es-ES" dirty="0">
              <a:solidFill>
                <a:prstClr val="black"/>
              </a:solidFill>
              <a:latin typeface="Calibri" pitchFamily="34" charset="0"/>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Forum</a:t>
            </a:r>
          </a:p>
        </p:txBody>
      </p:sp>
      <p:sp>
        <p:nvSpPr>
          <p:cNvPr id="2099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C1A84EB-A872-41B2-98F9-87C566CF935E}" type="slidenum">
              <a:rPr lang="es-ES" smtClean="0">
                <a:solidFill>
                  <a:prstClr val="black"/>
                </a:solidFill>
                <a:latin typeface="Calibri" pitchFamily="34" charset="0"/>
              </a:rPr>
              <a:pPr>
                <a:defRPr/>
              </a:pPr>
              <a:t>138</a:t>
            </a:fld>
            <a:endParaRPr lang="es-ES" dirty="0">
              <a:solidFill>
                <a:prstClr val="black"/>
              </a:solidFill>
              <a:latin typeface="Calibri" pitchFamily="34" charset="0"/>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Forum</a:t>
            </a:r>
          </a:p>
        </p:txBody>
      </p:sp>
      <p:sp>
        <p:nvSpPr>
          <p:cNvPr id="2109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9EE928D-0ADC-4165-830C-9A68A7FF70B1}" type="slidenum">
              <a:rPr lang="es-ES" smtClean="0">
                <a:solidFill>
                  <a:prstClr val="black"/>
                </a:solidFill>
                <a:latin typeface="Calibri" pitchFamily="34" charset="0"/>
              </a:rPr>
              <a:pPr>
                <a:defRPr/>
              </a:pPr>
              <a:t>139</a:t>
            </a:fld>
            <a:endParaRPr lang="es-ES" dirty="0">
              <a:solidFill>
                <a:prstClr val="black"/>
              </a:solidFill>
              <a:latin typeface="Calibri" pitchFamily="34" charset="0"/>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Forum</a:t>
            </a:r>
          </a:p>
        </p:txBody>
      </p:sp>
      <p:sp>
        <p:nvSpPr>
          <p:cNvPr id="2119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4BBFEA5-913A-4A5C-BA01-B9B16D5910EE}" type="slidenum">
              <a:rPr lang="es-ES" smtClean="0">
                <a:solidFill>
                  <a:prstClr val="black"/>
                </a:solidFill>
                <a:latin typeface="Calibri" pitchFamily="34" charset="0"/>
              </a:rPr>
              <a:pPr>
                <a:defRPr/>
              </a:pPr>
              <a:t>140</a:t>
            </a:fld>
            <a:endParaRPr lang="es-ES" dirty="0">
              <a:solidFill>
                <a:prstClr val="black"/>
              </a:solidFill>
              <a:latin typeface="Calibri" pitchFamily="34" charset="0"/>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Forum</a:t>
            </a:r>
          </a:p>
        </p:txBody>
      </p:sp>
      <p:sp>
        <p:nvSpPr>
          <p:cNvPr id="2129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F1CA0D1-B72F-454F-9F4F-ABC1ED7182BA}" type="slidenum">
              <a:rPr lang="es-ES" smtClean="0">
                <a:solidFill>
                  <a:prstClr val="black"/>
                </a:solidFill>
                <a:latin typeface="Calibri" pitchFamily="34" charset="0"/>
              </a:rPr>
              <a:pPr>
                <a:defRPr/>
              </a:pPr>
              <a:t>141</a:t>
            </a:fld>
            <a:endParaRPr lang="es-ES" dirty="0">
              <a:solidFill>
                <a:prstClr val="black"/>
              </a:solidFill>
              <a:latin typeface="Calibri" pitchFamily="34" charset="0"/>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Forum</a:t>
            </a:r>
          </a:p>
        </p:txBody>
      </p:sp>
      <p:sp>
        <p:nvSpPr>
          <p:cNvPr id="2140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2654E86-C318-4D81-A7E1-6F8C5587163D}" type="slidenum">
              <a:rPr lang="es-ES" smtClean="0">
                <a:solidFill>
                  <a:prstClr val="black"/>
                </a:solidFill>
                <a:latin typeface="Calibri" pitchFamily="34" charset="0"/>
              </a:rPr>
              <a:pPr>
                <a:defRPr/>
              </a:pPr>
              <a:t>142</a:t>
            </a:fld>
            <a:endParaRPr lang="es-ES" dirty="0">
              <a:solidFill>
                <a:prstClr val="black"/>
              </a:solidFill>
              <a:latin typeface="Calibri" pitchFamily="34" charset="0"/>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Forum</a:t>
            </a:r>
          </a:p>
        </p:txBody>
      </p:sp>
      <p:sp>
        <p:nvSpPr>
          <p:cNvPr id="2150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7C19F46-32D0-4BEE-AF52-716FCF72AADF}" type="slidenum">
              <a:rPr lang="es-ES" smtClean="0">
                <a:solidFill>
                  <a:prstClr val="black"/>
                </a:solidFill>
                <a:latin typeface="Calibri" pitchFamily="34" charset="0"/>
              </a:rPr>
              <a:pPr>
                <a:defRPr/>
              </a:pPr>
              <a:t>143</a:t>
            </a:fld>
            <a:endParaRPr lang="es-ES" dirty="0">
              <a:solidFill>
                <a:prstClr val="black"/>
              </a:solidFill>
              <a:latin typeface="Calibri" pitchFamily="34" charset="0"/>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Forum</a:t>
            </a:r>
          </a:p>
        </p:txBody>
      </p:sp>
      <p:sp>
        <p:nvSpPr>
          <p:cNvPr id="2160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4DB4046-DC99-4FBB-A415-34BD795D814A}" type="slidenum">
              <a:rPr lang="es-ES" smtClean="0">
                <a:solidFill>
                  <a:prstClr val="black"/>
                </a:solidFill>
                <a:latin typeface="Calibri" pitchFamily="34" charset="0"/>
              </a:rPr>
              <a:pPr>
                <a:defRPr/>
              </a:pPr>
              <a:t>144</a:t>
            </a:fld>
            <a:endParaRPr lang="es-ES" dirty="0">
              <a:solidFill>
                <a:prstClr val="black"/>
              </a:solidFill>
              <a:latin typeface="Calibri" pitchFamily="34" charset="0"/>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Forum</a:t>
            </a:r>
          </a:p>
        </p:txBody>
      </p:sp>
      <p:sp>
        <p:nvSpPr>
          <p:cNvPr id="2170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FA90CEE-3FF7-46CD-8903-88AA9F375523}" type="slidenum">
              <a:rPr lang="es-ES" smtClean="0">
                <a:solidFill>
                  <a:prstClr val="black"/>
                </a:solidFill>
                <a:latin typeface="Calibri" pitchFamily="34" charset="0"/>
              </a:rPr>
              <a:pPr>
                <a:defRPr/>
              </a:pPr>
              <a:t>145</a:t>
            </a:fld>
            <a:endParaRPr lang="es-ES" dirty="0">
              <a:solidFill>
                <a:prstClr val="black"/>
              </a:solidFill>
              <a:latin typeface="Calibri" pitchFamily="34" charset="0"/>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Forum</a:t>
            </a:r>
          </a:p>
        </p:txBody>
      </p:sp>
      <p:sp>
        <p:nvSpPr>
          <p:cNvPr id="2181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DC92EC0-4756-41D8-8366-42008A8C7016}" type="slidenum">
              <a:rPr lang="es-ES" smtClean="0">
                <a:solidFill>
                  <a:prstClr val="black"/>
                </a:solidFill>
                <a:latin typeface="Calibri" pitchFamily="34" charset="0"/>
              </a:rPr>
              <a:pPr>
                <a:defRPr/>
              </a:pPr>
              <a:t>146</a:t>
            </a:fld>
            <a:endParaRPr lang="es-ES" dirty="0">
              <a:solidFill>
                <a:prstClr val="black"/>
              </a:solidFill>
              <a:latin typeface="Calibri" pitchFamily="34" charset="0"/>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Forum</a:t>
            </a:r>
          </a:p>
        </p:txBody>
      </p:sp>
      <p:sp>
        <p:nvSpPr>
          <p:cNvPr id="2191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213948B-2DE8-414A-8D99-A47B26F46CD9}" type="slidenum">
              <a:rPr lang="es-ES" smtClean="0">
                <a:solidFill>
                  <a:prstClr val="black"/>
                </a:solidFill>
                <a:latin typeface="Calibri" pitchFamily="34" charset="0"/>
              </a:rPr>
              <a:pPr>
                <a:defRPr/>
              </a:pPr>
              <a:t>147</a:t>
            </a:fld>
            <a:endParaRPr lang="es-ES" dirty="0">
              <a:solidFill>
                <a:prstClr val="black"/>
              </a:solidFill>
              <a:latin typeface="Calibri" pitchFamily="34" charset="0"/>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Forum</a:t>
            </a:r>
          </a:p>
        </p:txBody>
      </p:sp>
      <p:sp>
        <p:nvSpPr>
          <p:cNvPr id="2201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9869A0F-A3D4-42CA-96AF-0923E0722246}" type="slidenum">
              <a:rPr lang="es-ES" smtClean="0">
                <a:solidFill>
                  <a:prstClr val="black"/>
                </a:solidFill>
                <a:latin typeface="Calibri" pitchFamily="34" charset="0"/>
              </a:rPr>
              <a:pPr>
                <a:defRPr/>
              </a:pPr>
              <a:t>148</a:t>
            </a:fld>
            <a:endParaRPr lang="es-ES" dirty="0">
              <a:solidFill>
                <a:prstClr val="black"/>
              </a:solidFill>
              <a:latin typeface="Calibri" pitchFamily="34" charset="0"/>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Forum</a:t>
            </a:r>
          </a:p>
        </p:txBody>
      </p:sp>
      <p:sp>
        <p:nvSpPr>
          <p:cNvPr id="2211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F2F7FA8-0AB4-4ABD-A39A-40CF4226A800}" type="slidenum">
              <a:rPr lang="es-ES" smtClean="0">
                <a:solidFill>
                  <a:prstClr val="black"/>
                </a:solidFill>
                <a:latin typeface="Calibri" pitchFamily="34" charset="0"/>
              </a:rPr>
              <a:pPr>
                <a:defRPr/>
              </a:pPr>
              <a:t>149</a:t>
            </a:fld>
            <a:endParaRPr lang="es-ES" dirty="0">
              <a:solidFill>
                <a:prstClr val="black"/>
              </a:solidFill>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3/10/2018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2.xml"/><Relationship Id="rId1" Type="http://schemas.openxmlformats.org/officeDocument/2006/relationships/slideLayout" Target="../slideLayouts/slideLayout7.xml"/><Relationship Id="rId4" Type="http://schemas.openxmlformats.org/officeDocument/2006/relationships/image" Target="../media/image78.jpe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63688" y="1268760"/>
            <a:ext cx="7056784" cy="2520280"/>
          </a:xfrm>
        </p:spPr>
        <p:txBody>
          <a:bodyPr>
            <a:noAutofit/>
          </a:bodyPr>
          <a:lstStyle/>
          <a:p>
            <a:r>
              <a:rPr lang="es-ES" sz="3200" dirty="0"/>
              <a:t>EUROPA.-LA VUELTA AL MUNDO EN 885 JARDINES.-ESPAÑA.-BARCELONA.-PARQUES.-C</a:t>
            </a:r>
          </a:p>
        </p:txBody>
      </p:sp>
      <p:sp>
        <p:nvSpPr>
          <p:cNvPr id="3" name="2 Subtítulo"/>
          <p:cNvSpPr>
            <a:spLocks noGrp="1"/>
          </p:cNvSpPr>
          <p:nvPr>
            <p:ph type="subTitle" idx="1"/>
          </p:nvPr>
        </p:nvSpPr>
        <p:spPr>
          <a:xfrm>
            <a:off x="4139952" y="4941168"/>
            <a:ext cx="4608512" cy="1371600"/>
          </a:xfrm>
        </p:spPr>
        <p:txBody>
          <a:bodyPr>
            <a:normAutofit/>
          </a:bodyPr>
          <a:lstStyle/>
          <a:p>
            <a:r>
              <a:rPr lang="es-ES" dirty="0"/>
              <a:t>Selección de textos y fotografias por</a:t>
            </a:r>
          </a:p>
          <a:p>
            <a:r>
              <a:rPr lang="es-ES" sz="2800" dirty="0"/>
              <a:t>JOSE ELIAS BONELLS</a:t>
            </a:r>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altLang="es-ES" dirty="0"/>
              <a:t>Turo Park</a:t>
            </a:r>
          </a:p>
        </p:txBody>
      </p:sp>
      <p:sp>
        <p:nvSpPr>
          <p:cNvPr id="7171" name="2 Marcador de contenido"/>
          <p:cNvSpPr>
            <a:spLocks noGrp="1"/>
          </p:cNvSpPr>
          <p:nvPr>
            <p:ph sz="quarter" idx="1"/>
          </p:nvPr>
        </p:nvSpPr>
        <p:spPr/>
        <p:txBody>
          <a:bodyPr/>
          <a:lstStyle/>
          <a:p>
            <a:pPr eaLnBrk="1" hangingPunct="1"/>
            <a:r>
              <a:rPr lang="es-ES" altLang="es-ES" sz="2400" dirty="0"/>
              <a:t>El Turó Park es un lugar recogido, elegante y acogedor.</a:t>
            </a:r>
          </a:p>
          <a:p>
            <a:pPr eaLnBrk="1" hangingPunct="1"/>
            <a:r>
              <a:rPr lang="es-ES" altLang="es-ES" sz="2400" dirty="0"/>
              <a:t> Un espacio a la sombra de pequeños bosquecillos, parterres de hiedra, caminos curvilíneos y rincones paisajísticos de gran belleza. </a:t>
            </a:r>
          </a:p>
          <a:p>
            <a:pPr eaLnBrk="1" hangingPunct="1"/>
            <a:r>
              <a:rPr lang="es-ES" altLang="es-ES" sz="2400" dirty="0"/>
              <a:t>Desde su creación a principios del siglo XX es, sin duda, uno de los parques más emblemáticos de Barcelona</a:t>
            </a:r>
            <a:r>
              <a:rPr lang="es-ES" altLang="es-ES" dirty="0"/>
              <a:t>.</a:t>
            </a:r>
          </a:p>
        </p:txBody>
      </p:sp>
    </p:spTree>
    <p:extLst>
      <p:ext uri="{BB962C8B-B14F-4D97-AF65-F5344CB8AC3E}">
        <p14:creationId xmlns:p14="http://schemas.microsoft.com/office/powerpoint/2010/main" val="13154464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620713"/>
            <a:ext cx="7113984" cy="5399087"/>
          </a:xfrm>
        </p:spPr>
        <p:txBody>
          <a:bodyPr/>
          <a:lstStyle/>
          <a:p>
            <a:pPr eaLnBrk="1" hangingPunct="1"/>
            <a:r>
              <a:rPr lang="es-ES" altLang="es-ES" sz="2400" dirty="0"/>
              <a:t>Si accedemos al parque por la entrada principal, situada en la avenida Pau Casals, dentro de un pequeño estanque una escultura dedicada a este gran violonchelista nos da la bienvenida. </a:t>
            </a:r>
          </a:p>
          <a:p>
            <a:pPr eaLnBrk="1" hangingPunct="1"/>
            <a:r>
              <a:rPr lang="es-ES" altLang="es-ES" sz="2400" dirty="0"/>
              <a:t>Está situada en una plaza ovalada al fondo de la cual, en la reja que rodea el parque, hay tantas puertas como caminos para entrar: uno principal, en el centro, y a cada lado dos caminos perimetrales, todos ellos enmarcados por más de cincuenta encinas muy bien recortadas. </a:t>
            </a:r>
          </a:p>
          <a:p>
            <a:pPr eaLnBrk="1" hangingPunct="1"/>
            <a:r>
              <a:rPr lang="es-ES" altLang="es-ES" sz="2400" dirty="0"/>
              <a:t>Un exquisito preludio de lo que nos espera dentro del recinto</a:t>
            </a:r>
            <a:r>
              <a:rPr lang="es-ES" altLang="es-ES" dirty="0"/>
              <a:t>.</a:t>
            </a:r>
          </a:p>
        </p:txBody>
      </p:sp>
    </p:spTree>
    <p:extLst>
      <p:ext uri="{BB962C8B-B14F-4D97-AF65-F5344CB8AC3E}">
        <p14:creationId xmlns:p14="http://schemas.microsoft.com/office/powerpoint/2010/main" val="2938481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1 Título"/>
          <p:cNvSpPr>
            <a:spLocks noGrp="1"/>
          </p:cNvSpPr>
          <p:nvPr>
            <p:ph type="title"/>
          </p:nvPr>
        </p:nvSpPr>
        <p:spPr/>
        <p:txBody>
          <a:bodyPr/>
          <a:lstStyle/>
          <a:p>
            <a:pPr eaLnBrk="1" hangingPunct="1"/>
            <a:r>
              <a:rPr lang="es-ES" altLang="es-ES" dirty="0"/>
              <a:t>El estanque y el prado</a:t>
            </a:r>
          </a:p>
        </p:txBody>
      </p:sp>
      <p:sp>
        <p:nvSpPr>
          <p:cNvPr id="9219" name="2 Marcador de contenido"/>
          <p:cNvSpPr>
            <a:spLocks noGrp="1"/>
          </p:cNvSpPr>
          <p:nvPr>
            <p:ph sz="quarter" idx="1"/>
          </p:nvPr>
        </p:nvSpPr>
        <p:spPr/>
        <p:txBody>
          <a:bodyPr/>
          <a:lstStyle/>
          <a:p>
            <a:pPr eaLnBrk="1" hangingPunct="1"/>
            <a:r>
              <a:rPr lang="es-ES" altLang="es-ES" sz="2400" dirty="0"/>
              <a:t>Los caminos perimetrales de la izquierda nos llevan hasta una gran área de juegos infantiles y, un poco más allá, hasta dos de los espacios más bonitos del parque: el estanque y la pradera.</a:t>
            </a:r>
          </a:p>
          <a:p>
            <a:pPr eaLnBrk="1" hangingPunct="1"/>
            <a:r>
              <a:rPr lang="es-ES" altLang="es-ES" sz="2400" dirty="0"/>
              <a:t> El estanque es ovalado, está rodeado de chopos y plátanos y cubierto de ninfas. </a:t>
            </a:r>
          </a:p>
          <a:p>
            <a:pPr eaLnBrk="1" hangingPunct="1"/>
            <a:r>
              <a:rPr lang="es-ES" altLang="es-ES" sz="2400" dirty="0"/>
              <a:t>Por encima se extiende, espléndido, una gran pradera presidida por tilos majestuosos.</a:t>
            </a:r>
          </a:p>
        </p:txBody>
      </p:sp>
    </p:spTree>
    <p:extLst>
      <p:ext uri="{BB962C8B-B14F-4D97-AF65-F5344CB8AC3E}">
        <p14:creationId xmlns:p14="http://schemas.microsoft.com/office/powerpoint/2010/main" val="6465392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1 Título"/>
          <p:cNvSpPr>
            <a:spLocks noGrp="1"/>
          </p:cNvSpPr>
          <p:nvPr>
            <p:ph type="title"/>
          </p:nvPr>
        </p:nvSpPr>
        <p:spPr/>
        <p:txBody>
          <a:bodyPr/>
          <a:lstStyle/>
          <a:p>
            <a:pPr eaLnBrk="1" hangingPunct="1"/>
            <a:r>
              <a:rPr lang="es-ES" altLang="es-ES" dirty="0"/>
              <a:t>La plaza del Teatret</a:t>
            </a:r>
          </a:p>
        </p:txBody>
      </p:sp>
      <p:sp>
        <p:nvSpPr>
          <p:cNvPr id="10243" name="2 Marcador de contenido"/>
          <p:cNvSpPr>
            <a:spLocks noGrp="1"/>
          </p:cNvSpPr>
          <p:nvPr>
            <p:ph sz="quarter" idx="1"/>
          </p:nvPr>
        </p:nvSpPr>
        <p:spPr>
          <a:xfrm>
            <a:off x="914400" y="1447800"/>
            <a:ext cx="7113984" cy="5005388"/>
          </a:xfrm>
        </p:spPr>
        <p:txBody>
          <a:bodyPr/>
          <a:lstStyle/>
          <a:p>
            <a:pPr eaLnBrk="1" hangingPunct="1"/>
            <a:r>
              <a:rPr lang="es-ES" altLang="es-ES" sz="2400" dirty="0"/>
              <a:t>Si giramos a la derecha encontraremos la plaza del Teatret, con un quiosco de bebidas para hacer una pausa refrescante y que nos recuerda al teatro al aire libre que durante muchos años estuvo activo en este parque.</a:t>
            </a:r>
          </a:p>
          <a:p>
            <a:pPr eaLnBrk="1" hangingPunct="1"/>
            <a:r>
              <a:rPr lang="es-ES" altLang="es-ES" sz="2400" dirty="0"/>
              <a:t> Con un toque romántico, por debajo del antiguo teatro existe un cobertizo de aire mediterráneo, presidido por un ciruelo de hojas rojas. </a:t>
            </a:r>
          </a:p>
          <a:p>
            <a:pPr eaLnBrk="1" hangingPunct="1"/>
            <a:r>
              <a:rPr lang="es-ES" altLang="es-ES" sz="2400" dirty="0"/>
              <a:t>Se trata de un espacio de sombra y frescor; la zona de estar por excelencia, justo en medio del jardín. En los parterres perimetrales hay rosales y plantas aromáticas.</a:t>
            </a:r>
          </a:p>
        </p:txBody>
      </p:sp>
    </p:spTree>
    <p:extLst>
      <p:ext uri="{BB962C8B-B14F-4D97-AF65-F5344CB8AC3E}">
        <p14:creationId xmlns:p14="http://schemas.microsoft.com/office/powerpoint/2010/main" val="40360981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1 Título"/>
          <p:cNvSpPr>
            <a:spLocks noGrp="1"/>
          </p:cNvSpPr>
          <p:nvPr>
            <p:ph type="title"/>
          </p:nvPr>
        </p:nvSpPr>
        <p:spPr/>
        <p:txBody>
          <a:bodyPr/>
          <a:lstStyle/>
          <a:p>
            <a:pPr eaLnBrk="1" hangingPunct="1"/>
            <a:r>
              <a:rPr lang="es-ES" altLang="es-ES" dirty="0"/>
              <a:t>Magnolias y Boulangrin</a:t>
            </a:r>
          </a:p>
        </p:txBody>
      </p:sp>
      <p:sp>
        <p:nvSpPr>
          <p:cNvPr id="11267" name="2 Marcador de contenido"/>
          <p:cNvSpPr>
            <a:spLocks noGrp="1"/>
          </p:cNvSpPr>
          <p:nvPr>
            <p:ph sz="quarter" idx="1"/>
          </p:nvPr>
        </p:nvSpPr>
        <p:spPr/>
        <p:txBody>
          <a:bodyPr/>
          <a:lstStyle/>
          <a:p>
            <a:pPr eaLnBrk="1" hangingPunct="1"/>
            <a:r>
              <a:rPr lang="es-ES" altLang="es-ES" sz="2400" dirty="0"/>
              <a:t>Dos filas con dieciséis magnolias enmarcan el parterre principal del jardín: el de Boulangrin, que constituye el legado más genuino del proyecto inicial del parque. </a:t>
            </a:r>
          </a:p>
          <a:p>
            <a:pPr eaLnBrk="1" hangingPunct="1"/>
            <a:r>
              <a:rPr lang="es-ES" altLang="es-ES" sz="2400" dirty="0"/>
              <a:t>En él se fusionan elementos árabes, como el riachuelo de agua que lo atraviesa, con elementos anglosajones propios del estilo del parterre.</a:t>
            </a:r>
          </a:p>
          <a:p>
            <a:pPr eaLnBrk="1" hangingPunct="1"/>
            <a:r>
              <a:rPr lang="es-ES" altLang="es-ES" sz="2400" dirty="0"/>
              <a:t> Alrededor encontramos bancos de piedra para sentarse un rato y descansar o charlar tranquilamente.</a:t>
            </a:r>
          </a:p>
        </p:txBody>
      </p:sp>
    </p:spTree>
    <p:extLst>
      <p:ext uri="{BB962C8B-B14F-4D97-AF65-F5344CB8AC3E}">
        <p14:creationId xmlns:p14="http://schemas.microsoft.com/office/powerpoint/2010/main" val="7214292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1 Título"/>
          <p:cNvSpPr>
            <a:spLocks noGrp="1"/>
          </p:cNvSpPr>
          <p:nvPr>
            <p:ph type="title"/>
          </p:nvPr>
        </p:nvSpPr>
        <p:spPr/>
        <p:txBody>
          <a:bodyPr/>
          <a:lstStyle/>
          <a:p>
            <a:pPr eaLnBrk="1" hangingPunct="1"/>
            <a:r>
              <a:rPr lang="es-ES" altLang="es-ES" dirty="0"/>
              <a:t>Vegetación</a:t>
            </a:r>
          </a:p>
        </p:txBody>
      </p:sp>
      <p:sp>
        <p:nvSpPr>
          <p:cNvPr id="3" name="2 Marcador de contenido"/>
          <p:cNvSpPr>
            <a:spLocks noGrp="1"/>
          </p:cNvSpPr>
          <p:nvPr>
            <p:ph sz="quarter" idx="1"/>
          </p:nvPr>
        </p:nvSpPr>
        <p:spPr/>
        <p:txBody>
          <a:bodyPr/>
          <a:lstStyle/>
          <a:p>
            <a:pPr eaLnBrk="1" hangingPunct="1">
              <a:defRPr/>
            </a:pPr>
            <a:r>
              <a:rPr lang="es-ES" sz="2400" dirty="0"/>
              <a:t>El Turó Park es rico en especies y en ejemplares arbóreos excepcionales, tanto por su tamaño como por su edad. </a:t>
            </a:r>
          </a:p>
          <a:p>
            <a:pPr eaLnBrk="1" hangingPunct="1">
              <a:defRPr/>
            </a:pPr>
            <a:r>
              <a:rPr lang="es-ES" sz="2400" dirty="0"/>
              <a:t>Si cogemos el camino principal del acceso por la avenida Pau Casals encontramos un espléndido bosquecillo de encinas (Querus ilex), con un sotobosque a base de plantas arbustivas y trepadoras propias de la vegetación mediterránea, como el durillo (Viburnum tinus).</a:t>
            </a:r>
          </a:p>
          <a:p>
            <a:pPr marL="0" indent="0" eaLnBrk="1" hangingPunct="1">
              <a:buFont typeface="Wingdings 2" pitchFamily="18" charset="2"/>
              <a:buNone/>
              <a:defRPr/>
            </a:pPr>
            <a:endParaRPr lang="es-ES" dirty="0"/>
          </a:p>
        </p:txBody>
      </p:sp>
    </p:spTree>
    <p:extLst>
      <p:ext uri="{BB962C8B-B14F-4D97-AF65-F5344CB8AC3E}">
        <p14:creationId xmlns:p14="http://schemas.microsoft.com/office/powerpoint/2010/main" val="24215123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2 Marcador de contenido"/>
          <p:cNvSpPr>
            <a:spLocks noGrp="1"/>
          </p:cNvSpPr>
          <p:nvPr>
            <p:ph sz="quarter" idx="1"/>
          </p:nvPr>
        </p:nvSpPr>
        <p:spPr>
          <a:xfrm>
            <a:off x="914400" y="260350"/>
            <a:ext cx="7041976" cy="5759450"/>
          </a:xfrm>
        </p:spPr>
        <p:txBody>
          <a:bodyPr>
            <a:normAutofit lnSpcReduction="10000"/>
          </a:bodyPr>
          <a:lstStyle/>
          <a:p>
            <a:pPr eaLnBrk="1" hangingPunct="1"/>
            <a:r>
              <a:rPr lang="es-ES" altLang="es-ES" sz="2400" dirty="0"/>
              <a:t>En este parque también destacan, entre otras especies arbóreas, las magnolias (Magnolia grandiflora), los pimenteros falsos (Shinus molle), los chopos (Populus alba "Pyramidalis"), los cedros del Himalaya (Cedrus deodara), los tilos (Tilia X europaea y Tilia tromentosa), los plátanos (Platanus X hispanica), los árboles del amor (Cercis siliquastrum) y las tipuanas (Tipuana tipu).</a:t>
            </a:r>
          </a:p>
          <a:p>
            <a:pPr eaLnBrk="1" hangingPunct="1"/>
            <a:r>
              <a:rPr lang="es-ES" altLang="es-ES" sz="2400" dirty="0"/>
              <a:t>En cuanto a las palmeras, hay grandes ejemplares de palmera datilera (Phoenix dactylifera), de palmera de Canarias (Phoenix canariensis) y de washingtonia (Washington filifera). Entre los arbustos destacan los laureles (Laurus nobilis) y las adelfas (Nerium oleander).</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36230529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2 Marcador de contenido"/>
          <p:cNvSpPr>
            <a:spLocks noGrp="1"/>
          </p:cNvSpPr>
          <p:nvPr>
            <p:ph sz="quarter" idx="1"/>
          </p:nvPr>
        </p:nvSpPr>
        <p:spPr>
          <a:xfrm>
            <a:off x="914400" y="404813"/>
            <a:ext cx="6969968" cy="5614987"/>
          </a:xfrm>
        </p:spPr>
        <p:txBody>
          <a:bodyPr>
            <a:normAutofit lnSpcReduction="10000"/>
          </a:bodyPr>
          <a:lstStyle/>
          <a:p>
            <a:pPr eaLnBrk="1" hangingPunct="1"/>
            <a:r>
              <a:rPr lang="es-ES" altLang="es-ES" sz="2400" dirty="0"/>
              <a:t>Para disfrutar aún más de la vegetación, un recorrido botánico nos acerca al conocimiento de las principales especies del parque, que cuenta con uno de los ejemplares incluidos en el Catálogo de Árboles de Interés Local de Barcelona: un algarrobo (Ceratonia siliqua) centenario. </a:t>
            </a:r>
          </a:p>
          <a:p>
            <a:pPr eaLnBrk="1" hangingPunct="1"/>
            <a:r>
              <a:rPr lang="es-ES" altLang="es-ES" sz="2400" dirty="0"/>
              <a:t>Arte y arquitectura</a:t>
            </a:r>
          </a:p>
          <a:p>
            <a:pPr eaLnBrk="1" hangingPunct="1"/>
            <a:r>
              <a:rPr lang="es-ES" altLang="es-ES" sz="2400" dirty="0"/>
              <a:t>Las esculturas son un importante elemento del Turó Park: la de Apel·les Fenosa dedicada a Pau Casals; la de Josep Calarà dedicada a Francesc Viñas; Un Oiseau de Jean Michel Folan y, en la pradera, La ben plantada, de Eloïsa Cerdan, una pieza de bronce que rinde homenaje al escritor Eugeni d'Ors. </a:t>
            </a:r>
          </a:p>
        </p:txBody>
      </p:sp>
    </p:spTree>
    <p:extLst>
      <p:ext uri="{BB962C8B-B14F-4D97-AF65-F5344CB8AC3E}">
        <p14:creationId xmlns:p14="http://schemas.microsoft.com/office/powerpoint/2010/main" val="23258979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2 Marcador de contenido"/>
          <p:cNvSpPr>
            <a:spLocks noGrp="1"/>
          </p:cNvSpPr>
          <p:nvPr>
            <p:ph sz="quarter" idx="1"/>
          </p:nvPr>
        </p:nvSpPr>
        <p:spPr>
          <a:xfrm>
            <a:off x="914400" y="476250"/>
            <a:ext cx="7113984" cy="5543550"/>
          </a:xfrm>
        </p:spPr>
        <p:txBody>
          <a:bodyPr/>
          <a:lstStyle/>
          <a:p>
            <a:pPr eaLnBrk="1" hangingPunct="1"/>
            <a:r>
              <a:rPr lang="es-ES" altLang="es-ES" sz="2400" dirty="0"/>
              <a:t>Presidiendo el eje de parterres de las magnolias, Biga de la Font de l'Aurora, de Joan Borrell i Nicolau, una estructura en bronce que representa una biga (carro tradicional) tirado por caballos con un parterre de rosales delante.</a:t>
            </a:r>
          </a:p>
          <a:p>
            <a:pPr eaLnBrk="1" hangingPunct="1"/>
            <a:r>
              <a:rPr lang="es-ES" altLang="es-ES" sz="2400" dirty="0"/>
              <a:t>En este espacio verde el arte también está presente de una forma literaria. </a:t>
            </a:r>
          </a:p>
          <a:p>
            <a:pPr eaLnBrk="1" hangingPunct="1"/>
            <a:r>
              <a:rPr lang="es-ES" altLang="es-ES" sz="2400" dirty="0"/>
              <a:t>Un recorrido poético nos permite visitarlo de mano de Federico García Lorca, Fernando Pessoa, Dylan Thomas, Sylvia Plath, Walt Whitman, Narcís Comadira, Salvador Espriu, Joan Vinyoli y Alfonsina Storni.</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20894077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Título"/>
          <p:cNvSpPr>
            <a:spLocks noGrp="1"/>
          </p:cNvSpPr>
          <p:nvPr>
            <p:ph type="title"/>
          </p:nvPr>
        </p:nvSpPr>
        <p:spPr/>
        <p:txBody>
          <a:bodyPr/>
          <a:lstStyle/>
          <a:p>
            <a:pPr eaLnBrk="1" hangingPunct="1"/>
            <a:r>
              <a:rPr lang="es-ES" altLang="es-ES" dirty="0"/>
              <a:t>Historia</a:t>
            </a:r>
          </a:p>
        </p:txBody>
      </p:sp>
      <p:sp>
        <p:nvSpPr>
          <p:cNvPr id="16387" name="2 Marcador de contenido"/>
          <p:cNvSpPr>
            <a:spLocks noGrp="1"/>
          </p:cNvSpPr>
          <p:nvPr>
            <p:ph sz="quarter" idx="1"/>
          </p:nvPr>
        </p:nvSpPr>
        <p:spPr/>
        <p:txBody>
          <a:bodyPr>
            <a:normAutofit lnSpcReduction="10000"/>
          </a:bodyPr>
          <a:lstStyle/>
          <a:p>
            <a:pPr eaLnBrk="1" hangingPunct="1"/>
            <a:r>
              <a:rPr lang="es-ES" altLang="es-ES" sz="2400" dirty="0"/>
              <a:t>El origen de estos jardines, dedicados al poeta Eduard Marquina, está en el antiguo parque de atracciones Turó Park -de aquí su nombre popular-, situado en una extensa finca propiedad de la familia Bertrand-Girona, el cual abrió sus puertas el año 1912 y funcionó hasta 1929. En 1917, la finca se incluyó en la previsión de espacios verdes de Barcelona, por la que estaba afectada.</a:t>
            </a:r>
          </a:p>
          <a:p>
            <a:pPr eaLnBrk="1" hangingPunct="1"/>
            <a:r>
              <a:rPr lang="es-ES" altLang="es-ES" sz="2400" dirty="0"/>
              <a:t> Cuando cerró el parque de atracciones, los propietarios hicieron un pacto con el Ayuntamiento en el que se cedía la parte central de los terrenos a cambio de poder urbanizar el resto.</a:t>
            </a:r>
          </a:p>
        </p:txBody>
      </p:sp>
    </p:spTree>
    <p:extLst>
      <p:ext uri="{BB962C8B-B14F-4D97-AF65-F5344CB8AC3E}">
        <p14:creationId xmlns:p14="http://schemas.microsoft.com/office/powerpoint/2010/main" val="25966995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2 Marcador de contenido"/>
          <p:cNvSpPr>
            <a:spLocks noGrp="1"/>
          </p:cNvSpPr>
          <p:nvPr>
            <p:ph sz="quarter" idx="1"/>
          </p:nvPr>
        </p:nvSpPr>
        <p:spPr>
          <a:xfrm>
            <a:off x="914400" y="260350"/>
            <a:ext cx="7041976" cy="6337002"/>
          </a:xfrm>
        </p:spPr>
        <p:txBody>
          <a:bodyPr>
            <a:normAutofit lnSpcReduction="10000"/>
          </a:bodyPr>
          <a:lstStyle/>
          <a:p>
            <a:pPr eaLnBrk="1" hangingPunct="1"/>
            <a:r>
              <a:rPr lang="es-ES" altLang="es-ES" sz="2400" dirty="0"/>
              <a:t>Nicolau M. Rubió i Tudurí, el entonces director del Servicio de Parques y Jardines del Ayuntamiento de Barcelona, fue quien propuso la trama urbanística que hizo posible el parque, con un modelo que lo tomaba como centro, separado de las futuras construcciones por las calles actuales.</a:t>
            </a:r>
          </a:p>
          <a:p>
            <a:pPr eaLnBrk="1" hangingPunct="1"/>
            <a:r>
              <a:rPr lang="es-ES" altLang="es-ES" sz="2400" dirty="0"/>
              <a:t>Rubió pensó en un jardín de uso básicamente vecinal, con la seguridad de que Barcelona se dotaría "de una constelación de espacios parecidos". Pero esto no fue así durante décadas, en las que el Turó Park fue el único espacio verde de la zona y uno de los pocos de la ciudad. Con los años, a pesar del progresivo incremento de los espacios verdes en toda Barcelona, este parque ha continuado teniendo un uso que sobrepasa el puramente vecinal.</a:t>
            </a:r>
          </a:p>
          <a:p>
            <a:pPr eaLnBrk="1" hangingPunct="1"/>
            <a:endParaRPr lang="es-ES" altLang="es-ES" dirty="0"/>
          </a:p>
        </p:txBody>
      </p:sp>
    </p:spTree>
    <p:extLst>
      <p:ext uri="{BB962C8B-B14F-4D97-AF65-F5344CB8AC3E}">
        <p14:creationId xmlns:p14="http://schemas.microsoft.com/office/powerpoint/2010/main" val="2777420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Turo Parc-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68868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Turo pARC-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038578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tURO pARC-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6275851"/>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Turo Parc-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4522384"/>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Turo Parc-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88913"/>
            <a:ext cx="9144000" cy="666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7376926"/>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tURO pARC-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859332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Turo Parc.-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47270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2 Imagen" descr="Turo Parc.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78263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Turo pARC-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86862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Turo Parc-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15301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Turo Parc-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35648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Turo Parc-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2315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2 Imagen" descr="BCN-Turo 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80577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Turo Parc-1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30967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Turo Parc .-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5227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1 Título"/>
          <p:cNvSpPr>
            <a:spLocks noGrp="1"/>
          </p:cNvSpPr>
          <p:nvPr>
            <p:ph type="title"/>
          </p:nvPr>
        </p:nvSpPr>
        <p:spPr/>
        <p:txBody>
          <a:bodyPr/>
          <a:lstStyle/>
          <a:p>
            <a:pPr eaLnBrk="1" hangingPunct="1"/>
            <a:r>
              <a:rPr lang="es-ES" altLang="es-ES" dirty="0"/>
              <a:t>Monasterio de Pedralbes</a:t>
            </a:r>
          </a:p>
        </p:txBody>
      </p:sp>
      <p:sp>
        <p:nvSpPr>
          <p:cNvPr id="33795" name="2 Marcador de contenido"/>
          <p:cNvSpPr>
            <a:spLocks noGrp="1"/>
          </p:cNvSpPr>
          <p:nvPr>
            <p:ph sz="quarter" idx="1"/>
          </p:nvPr>
        </p:nvSpPr>
        <p:spPr/>
        <p:txBody>
          <a:bodyPr/>
          <a:lstStyle/>
          <a:p>
            <a:pPr eaLnBrk="1" hangingPunct="1"/>
            <a:r>
              <a:rPr lang="es-ES" altLang="es-ES" dirty="0"/>
              <a:t>El Real monasterio de Santa María de Pedralbes es un conjunto de monumentos de estilo gótico ubicados en la ciudad de Barcelona (España). </a:t>
            </a:r>
          </a:p>
          <a:p>
            <a:pPr eaLnBrk="1" hangingPunct="1"/>
            <a:r>
              <a:rPr lang="es-ES" altLang="es-ES" dirty="0"/>
              <a:t>En 1993 una zona del monasterio fue cedida a la ciudad para albergar parte de la colección pictórica Thyssen-Bornemisza, hasta que en fecha reciente dicha exhibición se trasladó al MNAC.</a:t>
            </a:r>
          </a:p>
          <a:p>
            <a:pPr eaLnBrk="1" hangingPunct="1"/>
            <a:r>
              <a:rPr lang="es-ES" altLang="es-ES" dirty="0"/>
              <a:t>El monasterio fue fundado por el rey Jaime II y por su esposa Elisenda de Moncada en 1326.</a:t>
            </a:r>
          </a:p>
        </p:txBody>
      </p:sp>
    </p:spTree>
    <p:extLst>
      <p:ext uri="{BB962C8B-B14F-4D97-AF65-F5344CB8AC3E}">
        <p14:creationId xmlns:p14="http://schemas.microsoft.com/office/powerpoint/2010/main" val="351734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1 Título"/>
          <p:cNvSpPr>
            <a:spLocks noGrp="1"/>
          </p:cNvSpPr>
          <p:nvPr>
            <p:ph type="title"/>
          </p:nvPr>
        </p:nvSpPr>
        <p:spPr/>
        <p:txBody>
          <a:bodyPr/>
          <a:lstStyle/>
          <a:p>
            <a:pPr eaLnBrk="1" hangingPunct="1"/>
            <a:r>
              <a:rPr lang="es-ES" altLang="es-ES" dirty="0"/>
              <a:t>Historia</a:t>
            </a:r>
          </a:p>
        </p:txBody>
      </p:sp>
      <p:sp>
        <p:nvSpPr>
          <p:cNvPr id="34819" name="2 Marcador de contenido"/>
          <p:cNvSpPr>
            <a:spLocks noGrp="1"/>
          </p:cNvSpPr>
          <p:nvPr>
            <p:ph sz="quarter" idx="1"/>
          </p:nvPr>
        </p:nvSpPr>
        <p:spPr/>
        <p:txBody>
          <a:bodyPr/>
          <a:lstStyle/>
          <a:p>
            <a:pPr eaLnBrk="1" hangingPunct="1"/>
            <a:r>
              <a:rPr lang="es-ES" altLang="es-ES" sz="2400" dirty="0"/>
              <a:t>El monasterio se inauguró con una misa solemne el 3 de mayo de 1327. Albergaba una comunidad de monjas clarisas, formada en su mayor parte por hijas de nobles.</a:t>
            </a:r>
          </a:p>
          <a:p>
            <a:pPr eaLnBrk="1" hangingPunct="1"/>
            <a:r>
              <a:rPr lang="es-ES" altLang="es-ES" sz="2400" dirty="0"/>
              <a:t>La reina puso especial interés en este monasterio al que dotó de diversos privilegios. Gracias a uno de estos privilegios, el monasterio quedaba bajo la protección directa de la ciudad, a través del Consejo de Ciento, que se comprometía a defenderlo en caso de peligro. </a:t>
            </a:r>
          </a:p>
        </p:txBody>
      </p:sp>
    </p:spTree>
    <p:extLst>
      <p:ext uri="{BB962C8B-B14F-4D97-AF65-F5344CB8AC3E}">
        <p14:creationId xmlns:p14="http://schemas.microsoft.com/office/powerpoint/2010/main" val="3532679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2 Marcador de contenido"/>
          <p:cNvSpPr>
            <a:spLocks noGrp="1"/>
          </p:cNvSpPr>
          <p:nvPr>
            <p:ph sz="quarter" idx="1"/>
          </p:nvPr>
        </p:nvSpPr>
        <p:spPr>
          <a:xfrm>
            <a:off x="914400" y="333375"/>
            <a:ext cx="7113984" cy="6119961"/>
          </a:xfrm>
        </p:spPr>
        <p:txBody>
          <a:bodyPr>
            <a:normAutofit fontScale="92500"/>
          </a:bodyPr>
          <a:lstStyle/>
          <a:p>
            <a:pPr eaLnBrk="1" hangingPunct="1"/>
            <a:r>
              <a:rPr lang="es-ES" altLang="es-ES" sz="2400" dirty="0"/>
              <a:t>La propia Elisenda hizo construir un palacio anexo al que se trasladó al morir su esposo, en 1327. </a:t>
            </a:r>
          </a:p>
          <a:p>
            <a:pPr eaLnBrk="1" hangingPunct="1"/>
            <a:r>
              <a:rPr lang="es-ES" altLang="es-ES" sz="2400" dirty="0"/>
              <a:t>Elisenda residió en el palacio del monasterio hasta el momento de su muerte en 1364.</a:t>
            </a:r>
          </a:p>
          <a:p>
            <a:pPr eaLnBrk="1" hangingPunct="1"/>
            <a:r>
              <a:rPr lang="es-ES" altLang="es-ES" sz="2400" dirty="0"/>
              <a:t> Los restos de este palacio, que la propia reina ordenó en su testamento que fuera derruido tras su fallecimiento, fueron descubiertos en los años 70 por María Assumpta Escudero i Ribot, que luego sería directora del Museu-Monestir.</a:t>
            </a:r>
          </a:p>
          <a:p>
            <a:pPr eaLnBrk="1" hangingPunct="1"/>
            <a:r>
              <a:rPr lang="es-ES" altLang="es-ES" sz="2400" dirty="0"/>
              <a:t>Durante la llamada Guerra de los Segadores de 1640, las monjas fueron exclaustradas y se alojaron en la residencia del marqués de Aitona. En virtud del acuerdo establecido por Elisenda de Moncada con la ciudad, las religiosas fueron escoltadas hasta su destino por soldados armados.</a:t>
            </a:r>
            <a:endParaRPr lang="es-ES" altLang="es-ES" dirty="0"/>
          </a:p>
          <a:p>
            <a:pPr eaLnBrk="1" hangingPunct="1"/>
            <a:endParaRPr lang="es-ES" altLang="es-ES" dirty="0"/>
          </a:p>
        </p:txBody>
      </p:sp>
    </p:spTree>
    <p:extLst>
      <p:ext uri="{BB962C8B-B14F-4D97-AF65-F5344CB8AC3E}">
        <p14:creationId xmlns:p14="http://schemas.microsoft.com/office/powerpoint/2010/main" val="29550636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2 Marcador de contenido"/>
          <p:cNvSpPr>
            <a:spLocks noGrp="1"/>
          </p:cNvSpPr>
          <p:nvPr>
            <p:ph sz="quarter" idx="1"/>
          </p:nvPr>
        </p:nvSpPr>
        <p:spPr>
          <a:xfrm>
            <a:off x="914400" y="476250"/>
            <a:ext cx="7185992" cy="5543550"/>
          </a:xfrm>
        </p:spPr>
        <p:txBody>
          <a:bodyPr>
            <a:normAutofit lnSpcReduction="10000"/>
          </a:bodyPr>
          <a:lstStyle/>
          <a:p>
            <a:pPr eaLnBrk="1" hangingPunct="1"/>
            <a:r>
              <a:rPr lang="es-ES" altLang="es-ES" sz="2400" dirty="0"/>
              <a:t>La madre abadesa cerraba el séquito, acompañada por el segundo consejero de la ciudad.</a:t>
            </a:r>
          </a:p>
          <a:p>
            <a:pPr eaLnBrk="1" hangingPunct="1"/>
            <a:r>
              <a:rPr lang="es-ES" altLang="es-ES" sz="2400" dirty="0"/>
              <a:t>En 1931 se declaró el monasterio Monumento Histórico Artístico. Una parte pasó a formar parte del Museo de Historia de la Ciudad. </a:t>
            </a:r>
          </a:p>
          <a:p>
            <a:pPr eaLnBrk="1" hangingPunct="1"/>
            <a:r>
              <a:rPr lang="es-ES" altLang="es-ES" sz="2400" dirty="0"/>
              <a:t>En este museo se exhiben piezas relacionadas con la vida monástica, muchas de ellas pertenecientes al patrimonio de las religiosas.</a:t>
            </a:r>
          </a:p>
          <a:p>
            <a:pPr eaLnBrk="1" hangingPunct="1"/>
            <a:r>
              <a:rPr lang="es-ES" altLang="es-ES" sz="2400" dirty="0"/>
              <a:t> En 1993 se destinó una parte del recinto a alojar la colección Thyssen-Bornemisza, pero en 2004, esta colección se trasladó al Museo Nacional de Arte de Cataluña (MNAC). Una pequeña comunidad de monjas clarisas sigue residiendo en un edificio contiguo.</a:t>
            </a:r>
          </a:p>
          <a:p>
            <a:pPr eaLnBrk="1" hangingPunct="1"/>
            <a:endParaRPr lang="es-ES" altLang="es-ES" dirty="0"/>
          </a:p>
        </p:txBody>
      </p:sp>
    </p:spTree>
    <p:extLst>
      <p:ext uri="{BB962C8B-B14F-4D97-AF65-F5344CB8AC3E}">
        <p14:creationId xmlns:p14="http://schemas.microsoft.com/office/powerpoint/2010/main" val="12890883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3 Imagen" descr="Barcelona.-Monesti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47571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Palau  Pedralbes.-Claustro.-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554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Palau.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91172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Palau Pedralbes.-Claustro.-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34099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Barcelona.-Monestir de Pedralb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31942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Palau Pedralbes.-C.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08485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Palau Pedralbes.-Claustro.-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83776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Palau Pedralbes.-Claustro.-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60200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Palau Pedralbes.-Claustro.-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8765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Palau Pedralbes.-Claustro.-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43029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Palau Pedralbes.-Claustro.-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59973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Palau Pedralbes.-Claustro.-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02255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Palau Pedralbes.-Claustro.-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6246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Palau Pedralbes.-Claustr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37336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Palau Pedralbes.-Claustro.-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50693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Palau Pedralbes.-Claustro.-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84117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Palau Pedralbes.-Claustro.-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81256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Palau Pedralbes.-Claustr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75955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Palau Pedralbes.-Dasyliri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01175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Palau Pedralb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31888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Palau Pedralbes.-Medicinale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70357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Palau Pedralbes.-Medicinale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4420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Palau Pedralbes.-Medicinale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73018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Palau Pedralbes.-San Josep.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35947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Palau Pedralbe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317284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Palau Pedralbes.-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557824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Palau Pedralbes.-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63019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Palau Pedralbe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540566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Palau Pedralbes.-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441099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Palau Pedralbes.-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75896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1 Título"/>
          <p:cNvSpPr>
            <a:spLocks noGrp="1"/>
          </p:cNvSpPr>
          <p:nvPr>
            <p:ph type="title"/>
          </p:nvPr>
        </p:nvSpPr>
        <p:spPr/>
        <p:txBody>
          <a:bodyPr/>
          <a:lstStyle/>
          <a:p>
            <a:pPr eaLnBrk="1" hangingPunct="1"/>
            <a:r>
              <a:rPr lang="es-ES" altLang="es-ES" dirty="0"/>
              <a:t>Huertos Urbanos</a:t>
            </a:r>
          </a:p>
        </p:txBody>
      </p:sp>
      <p:sp>
        <p:nvSpPr>
          <p:cNvPr id="68611" name="2 Marcador de contenido"/>
          <p:cNvSpPr>
            <a:spLocks noGrp="1"/>
          </p:cNvSpPr>
          <p:nvPr>
            <p:ph sz="quarter" idx="1"/>
          </p:nvPr>
        </p:nvSpPr>
        <p:spPr/>
        <p:txBody>
          <a:bodyPr/>
          <a:lstStyle/>
          <a:p>
            <a:pPr eaLnBrk="1" hangingPunct="1"/>
            <a:r>
              <a:rPr lang="es-ES" altLang="es-ES" sz="2400" dirty="0"/>
              <a:t>Este huerto urbano es el segundo instalado en el distrito de Les Corts, y está junto al Monasterio de Pedralbes. Destaca por su accesibilidad y por su carácter integrador.</a:t>
            </a:r>
          </a:p>
          <a:p>
            <a:pPr eaLnBrk="1" hangingPunct="1"/>
            <a:r>
              <a:rPr lang="es-ES" altLang="es-ES" sz="2400" dirty="0"/>
              <a:t>Este espacio tiene una parte más llana y otra, limitando con la calle Castellet, con desnivel.</a:t>
            </a:r>
          </a:p>
          <a:p>
            <a:pPr eaLnBrk="1" hangingPunct="1"/>
            <a:r>
              <a:rPr lang="es-ES" altLang="es-ES" sz="2400" dirty="0"/>
              <a:t> Las parcelas están situadas en la zona más llana y central del terreno, distribuidas en dos sectores: uno en sentido longitudinal y el otro transversal. Al lado de las parcelas hay árboles frutales de variedades antiguas, arbustos y especies trepadoras.</a:t>
            </a:r>
          </a:p>
          <a:p>
            <a:pPr eaLnBrk="1" hangingPunct="1"/>
            <a:endParaRPr lang="es-ES" altLang="es-ES" dirty="0"/>
          </a:p>
        </p:txBody>
      </p:sp>
    </p:spTree>
    <p:extLst>
      <p:ext uri="{BB962C8B-B14F-4D97-AF65-F5344CB8AC3E}">
        <p14:creationId xmlns:p14="http://schemas.microsoft.com/office/powerpoint/2010/main" val="153790862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2 Marcador de contenido"/>
          <p:cNvSpPr>
            <a:spLocks noGrp="1"/>
          </p:cNvSpPr>
          <p:nvPr>
            <p:ph sz="quarter" idx="1"/>
          </p:nvPr>
        </p:nvSpPr>
        <p:spPr>
          <a:xfrm>
            <a:off x="900113" y="476250"/>
            <a:ext cx="7056263" cy="5543550"/>
          </a:xfrm>
        </p:spPr>
        <p:txBody>
          <a:bodyPr>
            <a:normAutofit lnSpcReduction="10000"/>
          </a:bodyPr>
          <a:lstStyle/>
          <a:p>
            <a:pPr eaLnBrk="1" hangingPunct="1"/>
            <a:r>
              <a:rPr lang="es-ES" altLang="es-ES" sz="2400" dirty="0"/>
              <a:t>Las personas con dificultades de movilidad disponen de una gran bandeja de cultivo donde se puede trabajar desde una silla de ruedas, y dos de las parcelas están destinadas a entidades que se ocupan de personas con riesgo de exclusión social. </a:t>
            </a:r>
          </a:p>
          <a:p>
            <a:pPr eaLnBrk="1" hangingPunct="1"/>
            <a:r>
              <a:rPr lang="es-ES" altLang="es-ES" sz="2400" dirty="0"/>
              <a:t>Otro elemento destacado del huerto urbano Pedralbes es el Jardín de los Sentidos, anexo a los huertos y pensado para que las personas con deficiencias visuales puedan disfrutar de las especies aromáticas plantadas, las cuales están señalizadas mediante carteles en lenguaje Braille situados en las barandillas alrededor de las plantas.</a:t>
            </a:r>
          </a:p>
          <a:p>
            <a:pPr eaLnBrk="1" hangingPunct="1"/>
            <a:r>
              <a:rPr lang="es-ES" altLang="es-ES" dirty="0"/>
              <a:t> </a:t>
            </a:r>
          </a:p>
        </p:txBody>
      </p:sp>
    </p:spTree>
    <p:extLst>
      <p:ext uri="{BB962C8B-B14F-4D97-AF65-F5344CB8AC3E}">
        <p14:creationId xmlns:p14="http://schemas.microsoft.com/office/powerpoint/2010/main" val="335456230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2 Marcador de contenido"/>
          <p:cNvSpPr>
            <a:spLocks noGrp="1"/>
          </p:cNvSpPr>
          <p:nvPr>
            <p:ph sz="quarter" idx="1"/>
          </p:nvPr>
        </p:nvSpPr>
        <p:spPr>
          <a:xfrm>
            <a:off x="684213" y="476250"/>
            <a:ext cx="7272163" cy="5003800"/>
          </a:xfrm>
        </p:spPr>
        <p:txBody>
          <a:bodyPr/>
          <a:lstStyle/>
          <a:p>
            <a:pPr eaLnBrk="1" hangingPunct="1"/>
            <a:r>
              <a:rPr lang="es-ES" altLang="es-ES" sz="2400" dirty="0"/>
              <a:t>El huerto dispone de baños adaptados para personas con disminución, de veinte armarios para utensilios, una pila, ocho bocas de riego, una zona de picnic con dos mesas y bancos, papeleras, dos cajones de compostaje y contenedores de recogida selectiva de basura</a:t>
            </a:r>
            <a:r>
              <a:rPr lang="es-ES" altLang="es-ES" dirty="0"/>
              <a:t>.</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35553671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Pedralbes.-Horts Urbans.-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963575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Pedralbes.-Horts Urba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6057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Pedralbes.-Horts Urba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167432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Pedralbes.-Horts Urba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010227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Pedralbes.-Horts Urban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562780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Pedralbes.-Horts Urban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772837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Pedralbes.-Horts Urbans.-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070127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Pedralbes.-Horts Urbans.-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446934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Pedralbes.-Horts Urbans.-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002984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Pedralbes.-Horts Urbans.-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986702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Pedralbes.-Horts Urba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493472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1 Título"/>
          <p:cNvSpPr>
            <a:spLocks noGrp="1"/>
          </p:cNvSpPr>
          <p:nvPr>
            <p:ph type="title"/>
          </p:nvPr>
        </p:nvSpPr>
        <p:spPr/>
        <p:txBody>
          <a:bodyPr/>
          <a:lstStyle/>
          <a:p>
            <a:pPr eaLnBrk="1" hangingPunct="1"/>
            <a:r>
              <a:rPr lang="es-ES" altLang="es-ES" dirty="0"/>
              <a:t>Edificio La Caixa</a:t>
            </a:r>
          </a:p>
        </p:txBody>
      </p:sp>
      <p:sp>
        <p:nvSpPr>
          <p:cNvPr id="82947" name="2 Marcador de contenido"/>
          <p:cNvSpPr>
            <a:spLocks noGrp="1"/>
          </p:cNvSpPr>
          <p:nvPr>
            <p:ph sz="quarter" idx="1"/>
          </p:nvPr>
        </p:nvSpPr>
        <p:spPr>
          <a:xfrm>
            <a:off x="914400" y="2133600"/>
            <a:ext cx="6969968" cy="3886200"/>
          </a:xfrm>
        </p:spPr>
        <p:txBody>
          <a:bodyPr>
            <a:normAutofit lnSpcReduction="10000"/>
          </a:bodyPr>
          <a:lstStyle/>
          <a:p>
            <a:pPr eaLnBrk="1" hangingPunct="1"/>
            <a:r>
              <a:rPr lang="es-ES" altLang="es-ES" sz="2400" dirty="0"/>
              <a:t>Se trata de dos torres unidas en planta baja por la zona de recepción y las plantas de parking. </a:t>
            </a:r>
          </a:p>
          <a:p>
            <a:pPr eaLnBrk="1" hangingPunct="1"/>
            <a:r>
              <a:rPr lang="es-ES" altLang="es-ES" sz="2400" dirty="0"/>
              <a:t>Con alturas diferentes, presentan el mismo diseño exterior: una planta formando un esquema regular que rompe la sección clásica cuadrada o rectangular, gracias al zigzagueo de su sección. </a:t>
            </a:r>
          </a:p>
          <a:p>
            <a:pPr eaLnBrk="1" hangingPunct="1"/>
            <a:r>
              <a:rPr lang="es-ES" altLang="es-ES" sz="2400" dirty="0"/>
              <a:t>También destaca en las dos torres, la fachada con cristales tintados que le dan una gran sobriedad y elegancia a la torre. </a:t>
            </a:r>
          </a:p>
        </p:txBody>
      </p:sp>
    </p:spTree>
    <p:extLst>
      <p:ext uri="{BB962C8B-B14F-4D97-AF65-F5344CB8AC3E}">
        <p14:creationId xmlns:p14="http://schemas.microsoft.com/office/powerpoint/2010/main" val="40341132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2 Marcador de contenido"/>
          <p:cNvSpPr>
            <a:spLocks noGrp="1"/>
          </p:cNvSpPr>
          <p:nvPr>
            <p:ph sz="quarter" idx="1"/>
          </p:nvPr>
        </p:nvSpPr>
        <p:spPr>
          <a:xfrm>
            <a:off x="914400" y="476250"/>
            <a:ext cx="7041976" cy="5543550"/>
          </a:xfrm>
        </p:spPr>
        <p:txBody>
          <a:bodyPr/>
          <a:lstStyle/>
          <a:p>
            <a:pPr eaLnBrk="1" hangingPunct="1"/>
            <a:r>
              <a:rPr lang="es-ES" altLang="es-ES" sz="2400" dirty="0"/>
              <a:t>El proyecto inicial no incluía el sombrero con el logo de "la caixa" en movimiento en las dos torres.</a:t>
            </a:r>
          </a:p>
          <a:p>
            <a:pPr eaLnBrk="1" hangingPunct="1"/>
            <a:r>
              <a:rPr lang="es-ES" altLang="es-ES" sz="2400" dirty="0"/>
              <a:t>Un detalle a remarcar son las escaleras de emergencia de los edificios, por no estar cubiertas con vidrio, en las fachadas norte y sur de las dos torres.</a:t>
            </a:r>
          </a:p>
          <a:p>
            <a:pPr eaLnBrk="1" hangingPunct="1"/>
            <a:r>
              <a:rPr lang="es-ES" altLang="es-ES" sz="2400" dirty="0"/>
              <a:t>En las proximidades a las 2 torres de oficinas de "la caixa", se encuentran 2 edificios cúbicos de menor altura, con una arquitectura similar de fachada de vidrio tintado. </a:t>
            </a:r>
          </a:p>
          <a:p>
            <a:pPr eaLnBrk="1" hangingPunct="1"/>
            <a:r>
              <a:rPr lang="es-ES" altLang="es-ES" sz="2400" dirty="0"/>
              <a:t>El uso de estos edificios es mixto, destinado a oficinas y a el centro comercial "Pedralbes Center</a:t>
            </a:r>
            <a:r>
              <a:rPr lang="es-ES" altLang="es-ES" dirty="0"/>
              <a:t>". </a:t>
            </a:r>
          </a:p>
        </p:txBody>
      </p:sp>
    </p:spTree>
    <p:extLst>
      <p:ext uri="{BB962C8B-B14F-4D97-AF65-F5344CB8AC3E}">
        <p14:creationId xmlns:p14="http://schemas.microsoft.com/office/powerpoint/2010/main" val="40498200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3 Imagen" descr="Edificio La Caixa.-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836981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Edificio La Caixa.-3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681784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Edificio La Caixa.-4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512823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Edificio La Caixa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009334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Edificio La Caixa.-5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170301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Edificio La Caixa.-1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319170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1 Título"/>
          <p:cNvSpPr>
            <a:spLocks noGrp="1"/>
          </p:cNvSpPr>
          <p:nvPr>
            <p:ph type="title"/>
          </p:nvPr>
        </p:nvSpPr>
        <p:spPr/>
        <p:txBody>
          <a:bodyPr/>
          <a:lstStyle/>
          <a:p>
            <a:pPr eaLnBrk="1" hangingPunct="1"/>
            <a:r>
              <a:rPr lang="es-ES" altLang="es-ES" dirty="0"/>
              <a:t>Edificio Planeta</a:t>
            </a:r>
          </a:p>
        </p:txBody>
      </p:sp>
      <p:sp>
        <p:nvSpPr>
          <p:cNvPr id="91139" name="2 Marcador de contenido"/>
          <p:cNvSpPr>
            <a:spLocks noGrp="1"/>
          </p:cNvSpPr>
          <p:nvPr>
            <p:ph sz="quarter" idx="1"/>
          </p:nvPr>
        </p:nvSpPr>
        <p:spPr/>
        <p:txBody>
          <a:bodyPr/>
          <a:lstStyle/>
          <a:p>
            <a:pPr eaLnBrk="1" hangingPunct="1"/>
            <a:r>
              <a:rPr lang="es-ES" altLang="es-ES" dirty="0"/>
              <a:t>Realizado en 1979, este gran complejo de oficinas [sede del BBVA en Diagonal  fue proyectado como sede central del Banco Industrial de Cataluña. </a:t>
            </a:r>
          </a:p>
          <a:p>
            <a:pPr eaLnBrk="1" hangingPunct="1"/>
            <a:r>
              <a:rPr lang="es-ES" altLang="es-ES" dirty="0"/>
              <a:t>La obra tuvo una gran resonancia entre la ciudadanía, que vio construir tres grandes torres octogonales en el punto entonces más representativo de Barcelona, el cruce entre Diagonal y Gran Vía de Carles III, donde el precio del suelo era más caro</a:t>
            </a:r>
          </a:p>
        </p:txBody>
      </p:sp>
    </p:spTree>
    <p:extLst>
      <p:ext uri="{BB962C8B-B14F-4D97-AF65-F5344CB8AC3E}">
        <p14:creationId xmlns:p14="http://schemas.microsoft.com/office/powerpoint/2010/main" val="286058823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2 Marcador de contenido"/>
          <p:cNvSpPr>
            <a:spLocks noGrp="1"/>
          </p:cNvSpPr>
          <p:nvPr>
            <p:ph sz="quarter" idx="1"/>
          </p:nvPr>
        </p:nvSpPr>
        <p:spPr>
          <a:xfrm>
            <a:off x="914400" y="404813"/>
            <a:ext cx="7113984" cy="6453187"/>
          </a:xfrm>
        </p:spPr>
        <p:txBody>
          <a:bodyPr>
            <a:normAutofit lnSpcReduction="10000"/>
          </a:bodyPr>
          <a:lstStyle/>
          <a:p>
            <a:pPr eaLnBrk="1" hangingPunct="1"/>
            <a:r>
              <a:rPr lang="es-ES" altLang="es-ES" sz="2400" dirty="0"/>
              <a:t>Los autores habían sido dos arquitectos reconocidos, Josep María Fargas y Enric Tous, que habían seguido una evolución arquitectónica desvinculada de la línea dominante de la Escuela de Barcelona. Fargas y Tous habían desarrollado una vía de optimismo tecnológico que entroncaba con la arquitectura moderna más radical -inspirados inicialmente en Mies van der Rohe, Richard Neutra y Craig Ellwood- y que enlazaba con el frente más tecnológico del Grup R. Habían empezado a destacar con obras como la casa Ballbé, en Barcelona (1962), y la fábrica Dallant, en Sant Feliu de Llobregat (1961-1963), y tantearon una arquitectura modular e industrializada, en oposición al elogio al ladrillo propio del Estado español autárquico.</a:t>
            </a:r>
          </a:p>
          <a:p>
            <a:pPr eaLnBrk="1" hangingPunct="1"/>
            <a:r>
              <a:rPr lang="es-ES" altLang="es-ES" dirty="0"/>
              <a:t> </a:t>
            </a:r>
          </a:p>
        </p:txBody>
      </p:sp>
    </p:spTree>
    <p:extLst>
      <p:ext uri="{BB962C8B-B14F-4D97-AF65-F5344CB8AC3E}">
        <p14:creationId xmlns:p14="http://schemas.microsoft.com/office/powerpoint/2010/main" val="374272259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2 Marcador de contenido"/>
          <p:cNvSpPr>
            <a:spLocks noGrp="1"/>
          </p:cNvSpPr>
          <p:nvPr>
            <p:ph sz="quarter" idx="1"/>
          </p:nvPr>
        </p:nvSpPr>
        <p:spPr>
          <a:xfrm>
            <a:off x="914400" y="620713"/>
            <a:ext cx="6897960" cy="5904631"/>
          </a:xfrm>
        </p:spPr>
        <p:txBody>
          <a:bodyPr>
            <a:normAutofit lnSpcReduction="10000"/>
          </a:bodyPr>
          <a:lstStyle/>
          <a:p>
            <a:pPr eaLnBrk="1" hangingPunct="1"/>
            <a:r>
              <a:rPr lang="es-ES" altLang="es-ES" sz="2400" dirty="0"/>
              <a:t>En el complejo de oficinas que ahora cambia de dueño Tous y Fargas iniciaron una evolución hacia una mayor relación con el entorno y la realidad. </a:t>
            </a:r>
          </a:p>
          <a:p>
            <a:pPr eaLnBrk="1" hangingPunct="1"/>
            <a:r>
              <a:rPr lang="es-ES" altLang="es-ES" sz="2400" dirty="0"/>
              <a:t>De ahí sus formas de torres más orgánicas y las vistosas jardineras de las fachadas, sintomáticas de una primeriza sensibilidad ecológica.</a:t>
            </a:r>
          </a:p>
          <a:p>
            <a:pPr eaLnBrk="1" hangingPunct="1"/>
            <a:r>
              <a:rPr lang="es-ES" altLang="es-ES" sz="2400" dirty="0"/>
              <a:t>El edificio de Fargas y Tous, construido en 1978, está formado por tres bloques octogonales juntos, de nueve pisos, y un cuarto bloque, también octogonal, de tres pisos. Alrededor del complejo existen dos cinturones de jardineras, separadas del edificio por un pasillo de 65 cm que tiene una reja metálica en el suelo. </a:t>
            </a:r>
          </a:p>
          <a:p>
            <a:pPr eaLnBrk="1" hangingPunct="1"/>
            <a:endParaRPr lang="es-ES" altLang="es-ES" dirty="0"/>
          </a:p>
        </p:txBody>
      </p:sp>
    </p:spTree>
    <p:extLst>
      <p:ext uri="{BB962C8B-B14F-4D97-AF65-F5344CB8AC3E}">
        <p14:creationId xmlns:p14="http://schemas.microsoft.com/office/powerpoint/2010/main" val="344445173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2 Marcador de contenido"/>
          <p:cNvSpPr>
            <a:spLocks noGrp="1"/>
          </p:cNvSpPr>
          <p:nvPr>
            <p:ph sz="quarter" idx="1"/>
          </p:nvPr>
        </p:nvSpPr>
        <p:spPr>
          <a:xfrm>
            <a:off x="914400" y="404813"/>
            <a:ext cx="7185992" cy="5614987"/>
          </a:xfrm>
        </p:spPr>
        <p:txBody>
          <a:bodyPr/>
          <a:lstStyle/>
          <a:p>
            <a:pPr eaLnBrk="1" hangingPunct="1"/>
            <a:r>
              <a:rPr lang="es-ES" altLang="es-ES" sz="2400" dirty="0"/>
              <a:t>Las jardineras están hechas de acero, con una sección trapezoidal de 50 cm de ancho por 53 cm de alto. </a:t>
            </a:r>
          </a:p>
          <a:p>
            <a:pPr eaLnBrk="1" hangingPunct="1"/>
            <a:r>
              <a:rPr lang="es-ES" altLang="es-ES" sz="2400" dirty="0"/>
              <a:t>La longitud total es de 3.800 metros. </a:t>
            </a:r>
          </a:p>
          <a:p>
            <a:pPr eaLnBrk="1" hangingPunct="1"/>
            <a:r>
              <a:rPr lang="es-ES" altLang="es-ES" sz="2400" dirty="0"/>
              <a:t>El cinturón externo de jardineras está 32 cm por encima del cinturón interior, y la separación entre ellos es de 15 cm. </a:t>
            </a:r>
          </a:p>
          <a:p>
            <a:pPr eaLnBrk="1" hangingPunct="1"/>
            <a:r>
              <a:rPr lang="es-ES" altLang="es-ES" sz="2400" dirty="0"/>
              <a:t>Las jardineras están pintadas en blanco para reflejar la luz. </a:t>
            </a:r>
          </a:p>
          <a:p>
            <a:pPr eaLnBrk="1" hangingPunct="1"/>
            <a:r>
              <a:rPr lang="es-ES" altLang="es-ES" sz="2400" dirty="0"/>
              <a:t>En su interior inicialmente se colocaron ladrillos para favorecer la evacuación del agua, y una capa de grava volcánica como capa de drenaje</a:t>
            </a:r>
            <a:r>
              <a:rPr lang="es-ES" altLang="es-ES" dirty="0"/>
              <a:t>. </a:t>
            </a:r>
          </a:p>
        </p:txBody>
      </p:sp>
    </p:spTree>
    <p:extLst>
      <p:ext uri="{BB962C8B-B14F-4D97-AF65-F5344CB8AC3E}">
        <p14:creationId xmlns:p14="http://schemas.microsoft.com/office/powerpoint/2010/main" val="119081226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2 Marcador de contenido"/>
          <p:cNvSpPr>
            <a:spLocks noGrp="1"/>
          </p:cNvSpPr>
          <p:nvPr>
            <p:ph sz="quarter" idx="1"/>
          </p:nvPr>
        </p:nvSpPr>
        <p:spPr>
          <a:xfrm>
            <a:off x="827088" y="404813"/>
            <a:ext cx="7273304" cy="5614987"/>
          </a:xfrm>
        </p:spPr>
        <p:txBody>
          <a:bodyPr>
            <a:normAutofit lnSpcReduction="10000"/>
          </a:bodyPr>
          <a:lstStyle/>
          <a:p>
            <a:pPr eaLnBrk="1" hangingPunct="1"/>
            <a:r>
              <a:rPr lang="es-ES" altLang="es-ES" sz="2400" dirty="0"/>
              <a:t>Encima de la capa volcánica se colocó una tela de poliéster, y encima un sustrato que consistía en una mezcla de un 30% de turba, 25% de poliestireno expandido y 45% de grava volcánica.</a:t>
            </a:r>
          </a:p>
          <a:p>
            <a:pPr eaLnBrk="1" hangingPunct="1"/>
            <a:r>
              <a:rPr lang="es-ES" altLang="es-ES" sz="2400" dirty="0"/>
              <a:t> En medio del sustrato se introdujo una malla plástica para evitar que las plantas fuesen arrastradas por el viento, y encima del sustrato, se colocó una capa de 10 cm de grava volcánica</a:t>
            </a:r>
            <a:r>
              <a:rPr lang="es-ES" altLang="es-ES" dirty="0"/>
              <a:t>.</a:t>
            </a:r>
          </a:p>
          <a:p>
            <a:pPr eaLnBrk="1" hangingPunct="1"/>
            <a:r>
              <a:rPr lang="es-ES" altLang="es-ES" sz="2400" dirty="0"/>
              <a:t>Estos 3,8 quilómetros de jardineras se riegan mediante un sistema hidropónico desarrollado por los doctores en biología Jordi Aguilà y Xavier Martínez. El sistema fue pionero y merecedor de reconocimiento en el ámbito de la jardinería y cultivos hidropónicos de todo el mundo. </a:t>
            </a:r>
            <a:endParaRPr lang="es-ES" altLang="es-ES" dirty="0"/>
          </a:p>
        </p:txBody>
      </p:sp>
    </p:spTree>
    <p:extLst>
      <p:ext uri="{BB962C8B-B14F-4D97-AF65-F5344CB8AC3E}">
        <p14:creationId xmlns:p14="http://schemas.microsoft.com/office/powerpoint/2010/main" val="276082697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2 Marcador de contenido"/>
          <p:cNvSpPr>
            <a:spLocks noGrp="1"/>
          </p:cNvSpPr>
          <p:nvPr>
            <p:ph sz="quarter" idx="1"/>
          </p:nvPr>
        </p:nvSpPr>
        <p:spPr>
          <a:xfrm>
            <a:off x="914400" y="260350"/>
            <a:ext cx="7041976" cy="5759450"/>
          </a:xfrm>
        </p:spPr>
        <p:txBody>
          <a:bodyPr>
            <a:normAutofit lnSpcReduction="10000"/>
          </a:bodyPr>
          <a:lstStyle/>
          <a:p>
            <a:pPr eaLnBrk="1" hangingPunct="1"/>
            <a:r>
              <a:rPr lang="es-ES" altLang="es-ES" sz="2400" dirty="0"/>
              <a:t>La maquinaria que impulsa el sistema de riego y los tanques de fertilización están situados 5 plantas bajo el suelo; todo ello se riega por el sistema de goteo.</a:t>
            </a:r>
          </a:p>
          <a:p>
            <a:pPr eaLnBrk="1" hangingPunct="1"/>
            <a:r>
              <a:rPr lang="es-ES" altLang="es-ES" sz="2400" dirty="0"/>
              <a:t>La plantación fue llevada a cabo por las empresas de jardinería Munné-Pericall y Pradell. Everest Munné se hizo cargo hasta su jubilación hace pocos años del mantenimiento y de la única replantación que tuvo lugar en el año 1994, en la que se vaciaron todas las jardineras para impermeabilizarlas y mejorar su drenaje. </a:t>
            </a:r>
          </a:p>
          <a:p>
            <a:pPr eaLnBrk="1" hangingPunct="1"/>
            <a:r>
              <a:rPr lang="es-ES" altLang="es-ES" sz="2400" dirty="0"/>
              <a:t>Cuando se plantó en 1978 se introdujeron 76 especies de plantas distintas, de características diferentes según la orientación y que florecían en distintas épocas del año. </a:t>
            </a:r>
          </a:p>
        </p:txBody>
      </p:sp>
    </p:spTree>
    <p:extLst>
      <p:ext uri="{BB962C8B-B14F-4D97-AF65-F5344CB8AC3E}">
        <p14:creationId xmlns:p14="http://schemas.microsoft.com/office/powerpoint/2010/main" val="398332771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2 Marcador de contenido"/>
          <p:cNvSpPr>
            <a:spLocks noGrp="1"/>
          </p:cNvSpPr>
          <p:nvPr>
            <p:ph sz="quarter" idx="1"/>
          </p:nvPr>
        </p:nvSpPr>
        <p:spPr>
          <a:xfrm>
            <a:off x="914400" y="476250"/>
            <a:ext cx="7041976" cy="5543550"/>
          </a:xfrm>
        </p:spPr>
        <p:txBody>
          <a:bodyPr/>
          <a:lstStyle/>
          <a:p>
            <a:pPr eaLnBrk="1" hangingPunct="1"/>
            <a:r>
              <a:rPr lang="es-ES" altLang="es-ES" sz="2400" dirty="0"/>
              <a:t>Fue muy interesante ver la adaptación de las especies a la altura y a la luz, además de su adaptación a la calidad del agua y a las plagas y enfermedades. </a:t>
            </a:r>
          </a:p>
          <a:p>
            <a:pPr eaLnBrk="1" hangingPunct="1"/>
            <a:r>
              <a:rPr lang="es-ES" altLang="es-ES" sz="2400" dirty="0"/>
              <a:t>En el exterior, actualmente están plantadas unas 12.000 plantas que pertenecen a 46 especies vegetales.</a:t>
            </a:r>
          </a:p>
          <a:p>
            <a:pPr eaLnBrk="1" hangingPunct="1"/>
            <a:r>
              <a:rPr lang="es-ES" altLang="es-ES" sz="2400" dirty="0"/>
              <a:t>Barcelona cuenta, pues, desde 1978, con el primer jardín colgante, o jardín vertical, pionero de una nueva manera de hacer jardines.</a:t>
            </a:r>
          </a:p>
          <a:p>
            <a:pPr eaLnBrk="1" hangingPunct="1"/>
            <a:r>
              <a:rPr lang="es-ES" altLang="es-ES" sz="2400" dirty="0"/>
              <a:t> El del edificio Banca Catalana fue el primer jardín vertical de Europa, y es actualmente el más antiguo del mundo</a:t>
            </a:r>
            <a:endParaRPr lang="es-ES" altLang="es-ES" dirty="0"/>
          </a:p>
        </p:txBody>
      </p:sp>
    </p:spTree>
    <p:extLst>
      <p:ext uri="{BB962C8B-B14F-4D97-AF65-F5344CB8AC3E}">
        <p14:creationId xmlns:p14="http://schemas.microsoft.com/office/powerpoint/2010/main" val="338392578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Edificio Planeta.-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531419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Edificio Planeta.-2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248809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Edificio Planeta.-4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404314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Edificio Planeta.-5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784632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Edificio Planeta.-6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88703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Edificio Planeta.-8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449265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Edificio Planeta.-9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27265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Edificio Planeta.-10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200074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Edificio Planeta.-11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07590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Edificio Planeta.-13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101913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Edificio Planeta.-14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792584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Edifico Planeta.-3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529118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Edificoo Planeta.-7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105140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BCN.-Edificio Plane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19" name="2 Imagen" descr="Barcelona.-Eiuficiio Planeta.-3.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483622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1 Título"/>
          <p:cNvSpPr>
            <a:spLocks noGrp="1"/>
          </p:cNvSpPr>
          <p:nvPr>
            <p:ph type="title"/>
          </p:nvPr>
        </p:nvSpPr>
        <p:spPr/>
        <p:txBody>
          <a:bodyPr/>
          <a:lstStyle/>
          <a:p>
            <a:pPr eaLnBrk="1" hangingPunct="1"/>
            <a:r>
              <a:rPr lang="es-ES" altLang="es-ES" dirty="0"/>
              <a:t>PARC CENTRAL NOUS BARRIS</a:t>
            </a:r>
          </a:p>
        </p:txBody>
      </p:sp>
      <p:sp>
        <p:nvSpPr>
          <p:cNvPr id="113667" name="2 Marcador de contenido"/>
          <p:cNvSpPr>
            <a:spLocks noGrp="1"/>
          </p:cNvSpPr>
          <p:nvPr>
            <p:ph sz="quarter" idx="1"/>
          </p:nvPr>
        </p:nvSpPr>
        <p:spPr/>
        <p:txBody>
          <a:bodyPr>
            <a:normAutofit lnSpcReduction="10000"/>
          </a:bodyPr>
          <a:lstStyle/>
          <a:p>
            <a:pPr eaLnBrk="1" hangingPunct="1"/>
            <a:r>
              <a:rPr lang="es-ES" altLang="es-ES" sz="2400" dirty="0"/>
              <a:t>El Parque Central de Nou Barris (en catalán Parc Central de Nou Barris) es un parque urbano que se encuentra en el distrito de Nou Barris, en la ciudad de Barcelona. Tiene una extensión total de 17,7 hectáreas, siendo uno de los parques más grandes de la ciudad. </a:t>
            </a:r>
          </a:p>
          <a:p>
            <a:pPr eaLnBrk="1" hangingPunct="1"/>
            <a:r>
              <a:rPr lang="es-ES" altLang="es-ES" sz="2400" dirty="0"/>
              <a:t>Fue inaugurado en el año 1999 cuando se dio fin a la primera fase de construcción (1997-1999) con 77.986 m² de parque. Más tarde fue ampliado con una segunda fase (2000-2003) que añadió 88.652 m² de superficie al parque y su construcción finalizó en el año 2007 con una tercera fase de 10.615 m2.</a:t>
            </a:r>
          </a:p>
        </p:txBody>
      </p:sp>
    </p:spTree>
    <p:extLst>
      <p:ext uri="{BB962C8B-B14F-4D97-AF65-F5344CB8AC3E}">
        <p14:creationId xmlns:p14="http://schemas.microsoft.com/office/powerpoint/2010/main" val="134549789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2 Marcador de contenido"/>
          <p:cNvSpPr>
            <a:spLocks noGrp="1"/>
          </p:cNvSpPr>
          <p:nvPr>
            <p:ph sz="quarter" idx="1"/>
          </p:nvPr>
        </p:nvSpPr>
        <p:spPr>
          <a:xfrm>
            <a:off x="914400" y="260350"/>
            <a:ext cx="7113984" cy="5759450"/>
          </a:xfrm>
        </p:spPr>
        <p:txBody>
          <a:bodyPr>
            <a:normAutofit fontScale="92500"/>
          </a:bodyPr>
          <a:lstStyle/>
          <a:p>
            <a:pPr eaLnBrk="1" hangingPunct="1"/>
            <a:r>
              <a:rPr lang="es-ES" altLang="es-ES" sz="2400" dirty="0"/>
              <a:t>Fue diseñado por los arquitectos Carme Fiol y Andreu Arriola.</a:t>
            </a:r>
          </a:p>
          <a:p>
            <a:pPr eaLnBrk="1" hangingPunct="1"/>
            <a:r>
              <a:rPr lang="es-ES" altLang="es-ES" sz="2400" dirty="0"/>
              <a:t>El parque fue galardonado con el premio de arquitectura International Urban Landscape Award el año 2007 en Frankfurt (Alemania).</a:t>
            </a:r>
          </a:p>
          <a:p>
            <a:pPr eaLnBrk="1" hangingPunct="1"/>
            <a:r>
              <a:rPr lang="es-ES" altLang="es-ES" sz="2400" dirty="0"/>
              <a:t>Dentro del parque, en lo que abarcó su primera fase, se encuentra parte del antiguo Manicomio de la Santa Cruz (inaugurado en el año 1889, diseñado por el arquitecto Josep Oriol Bernadet siguiendo las directrices del doctor Emili Pi i Molist y con capacidad para 600 pacientes) hoy convertido en un recinto que alberga la Biblioteca Popular de Nou Barris, el Consejo Municipal del Distrito de Nou Barris, el Archivo Municipal del Distrito de Nou Barris y una comisaría de la Guardia Urbana.</a:t>
            </a:r>
          </a:p>
          <a:p>
            <a:pPr eaLnBrk="1" hangingPunct="1"/>
            <a:endParaRPr lang="es-ES" altLang="es-ES" dirty="0"/>
          </a:p>
        </p:txBody>
      </p:sp>
    </p:spTree>
    <p:extLst>
      <p:ext uri="{BB962C8B-B14F-4D97-AF65-F5344CB8AC3E}">
        <p14:creationId xmlns:p14="http://schemas.microsoft.com/office/powerpoint/2010/main" val="358311656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2 Marcador de contenido"/>
          <p:cNvSpPr>
            <a:spLocks noGrp="1"/>
          </p:cNvSpPr>
          <p:nvPr>
            <p:ph sz="quarter" idx="1"/>
          </p:nvPr>
        </p:nvSpPr>
        <p:spPr>
          <a:xfrm>
            <a:off x="323528" y="548680"/>
            <a:ext cx="7772400" cy="5759450"/>
          </a:xfrm>
        </p:spPr>
        <p:txBody>
          <a:bodyPr/>
          <a:lstStyle/>
          <a:p>
            <a:pPr eaLnBrk="1" hangingPunct="1"/>
            <a:r>
              <a:rPr lang="es-ES" altLang="es-ES" sz="2400" dirty="0"/>
              <a:t>Al lado se encuentra un edificio finalizado en el año 1995 llamado Fòrum Nord de la Tecnologia que está en parte rodeado por un lago, y ocupado por diferentes empresas tecnológicas, un aparcamiento subterráneo, un bar-restaurante, aulas de Barcelona Activa y el Cibernarium. </a:t>
            </a:r>
          </a:p>
          <a:p>
            <a:pPr eaLnBrk="1" hangingPunct="1"/>
            <a:r>
              <a:rPr lang="es-ES" altLang="es-ES" sz="2400" dirty="0"/>
              <a:t>Una gran zona verde, con dos lagos separados por el paseo de Fabra y Puig, fue creada durante la segunda fase del parque, la cual tiene un total de 1562 árboles y más de 500 arbustos, entre más de 30 especies diferentes; destacan chopos, acacias, magnolias, olivos, cipreses, algarrobos, encinas, pinos y palmeras. Además cabe mencionar un espacio triangular, cerca de la plaza Karl Marx, de 4500 m² con 130 palmeras de diferentes especies.</a:t>
            </a:r>
          </a:p>
          <a:p>
            <a:pPr eaLnBrk="1" hangingPunct="1"/>
            <a:endParaRPr lang="es-ES" altLang="es-ES" dirty="0"/>
          </a:p>
        </p:txBody>
      </p:sp>
    </p:spTree>
    <p:extLst>
      <p:ext uri="{BB962C8B-B14F-4D97-AF65-F5344CB8AC3E}">
        <p14:creationId xmlns:p14="http://schemas.microsoft.com/office/powerpoint/2010/main" val="59699667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2 Marcador de contenido"/>
          <p:cNvSpPr>
            <a:spLocks noGrp="1"/>
          </p:cNvSpPr>
          <p:nvPr>
            <p:ph sz="quarter" idx="1"/>
          </p:nvPr>
        </p:nvSpPr>
        <p:spPr>
          <a:xfrm>
            <a:off x="914400" y="333375"/>
            <a:ext cx="7113984" cy="5686425"/>
          </a:xfrm>
        </p:spPr>
        <p:txBody>
          <a:bodyPr>
            <a:normAutofit fontScale="92500"/>
          </a:bodyPr>
          <a:lstStyle/>
          <a:p>
            <a:pPr eaLnBrk="1" hangingPunct="1"/>
            <a:r>
              <a:rPr lang="es-ES" altLang="es-ES" sz="2400" dirty="0"/>
              <a:t>El parque cuenta con un depósito de retención y regulación de aguas pluviales, con la función de proteger la red de cloacas y evitar inundaciones en la zona. Se encuentra entre el Paseo Urrutia y la calle Villalba dels Arcs. Cuenta con una capacidad de 18.000 m³ y una profundidad de 5,3 metros.</a:t>
            </a:r>
          </a:p>
          <a:p>
            <a:pPr eaLnBrk="1" hangingPunct="1"/>
            <a:r>
              <a:rPr lang="es-ES" altLang="es-ES" sz="2400" dirty="0"/>
              <a:t>En el parque también se encuentran las masías de Can Carreras (en la cual se invirtieron los 50.000 € conseguidos con premio International Urban Landscape Award del 2007) y Can Ensenya. También destaca parte del antiguo acueducto llamado Dos Rius que hoy pasa por encima de un lago, y que en el pasado cruzaba el torrente de Can Carreras además de unir Nou Barris con el distrito de Horta.</a:t>
            </a:r>
          </a:p>
          <a:p>
            <a:pPr eaLnBrk="1" hangingPunct="1"/>
            <a:endParaRPr lang="es-ES" altLang="es-ES" dirty="0"/>
          </a:p>
        </p:txBody>
      </p:sp>
    </p:spTree>
    <p:extLst>
      <p:ext uri="{BB962C8B-B14F-4D97-AF65-F5344CB8AC3E}">
        <p14:creationId xmlns:p14="http://schemas.microsoft.com/office/powerpoint/2010/main" val="25199186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1099804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9860701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Barcelona.-Nous Barris.-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690016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Barcelona.-Nous Barri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902286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Barcelona.-NousBarri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511155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Barcelona.-NousBarri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920983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Barcelona.-NousBarri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556011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Lac Central a Nou Barr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463" y="0"/>
            <a:ext cx="91090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187882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Llac central Parc Nou Barri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622499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Título"/>
          <p:cNvSpPr>
            <a:spLocks noGrp="1"/>
          </p:cNvSpPr>
          <p:nvPr>
            <p:ph type="title"/>
          </p:nvPr>
        </p:nvSpPr>
        <p:spPr/>
        <p:txBody>
          <a:bodyPr/>
          <a:lstStyle/>
          <a:p>
            <a:pPr eaLnBrk="1" hangingPunct="1"/>
            <a:r>
              <a:rPr lang="es-ES" altLang="es-ES" dirty="0"/>
              <a:t>Parc del Mar</a:t>
            </a:r>
          </a:p>
        </p:txBody>
      </p:sp>
      <p:sp>
        <p:nvSpPr>
          <p:cNvPr id="126979" name="2 Marcador de contenido"/>
          <p:cNvSpPr>
            <a:spLocks noGrp="1"/>
          </p:cNvSpPr>
          <p:nvPr>
            <p:ph sz="quarter" idx="1"/>
          </p:nvPr>
        </p:nvSpPr>
        <p:spPr/>
        <p:txBody>
          <a:bodyPr/>
          <a:lstStyle/>
          <a:p>
            <a:pPr eaLnBrk="1" hangingPunct="1"/>
            <a:r>
              <a:rPr lang="es-ES" altLang="es-ES" sz="2400" dirty="0"/>
              <a:t>El Parque del Poblenou, situado al final de la Villa Olímpica, es un gran pinar, ya medida que nos acercamos al mar, un espacio lleno de dunas, que defienden el parque de los vientos de levante. </a:t>
            </a:r>
          </a:p>
          <a:p>
            <a:pPr eaLnBrk="1" hangingPunct="1"/>
            <a:r>
              <a:rPr lang="es-ES" altLang="es-ES" sz="2400" dirty="0"/>
              <a:t>El primer tramo, junto al acceso por la calle de Salvador Espriu, sigue brevemente las postrimerías del Parque de la Nova Icària, claramente identificable por uno de sus puentes de madera. </a:t>
            </a:r>
          </a:p>
          <a:p>
            <a:pPr eaLnBrk="1" hangingPunct="1"/>
            <a:endParaRPr lang="es-ES" altLang="es-ES" dirty="0"/>
          </a:p>
        </p:txBody>
      </p:sp>
    </p:spTree>
    <p:extLst>
      <p:ext uri="{BB962C8B-B14F-4D97-AF65-F5344CB8AC3E}">
        <p14:creationId xmlns:p14="http://schemas.microsoft.com/office/powerpoint/2010/main" val="132398101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2 Marcador de contenido"/>
          <p:cNvSpPr>
            <a:spLocks noGrp="1"/>
          </p:cNvSpPr>
          <p:nvPr>
            <p:ph sz="quarter" idx="1"/>
          </p:nvPr>
        </p:nvSpPr>
        <p:spPr>
          <a:xfrm>
            <a:off x="914400" y="1124744"/>
            <a:ext cx="7185992" cy="4895056"/>
          </a:xfrm>
        </p:spPr>
        <p:txBody>
          <a:bodyPr/>
          <a:lstStyle/>
          <a:p>
            <a:r>
              <a:rPr lang="es-ES" altLang="es-ES" sz="2400" dirty="0"/>
              <a:t>En esta zona del parque del Poblenou destaca un lago y una gran explanada que permite hacer deporte</a:t>
            </a:r>
            <a:r>
              <a:rPr lang="es-ES" altLang="es-ES" dirty="0"/>
              <a:t>. Todo ello se encuentra en el principio de una larga franja pavimentada que recorre el parque de punta a punta y que toca a un ancho calle con tres nombres, según donde nos encontremos, ya un tráfico de vehículos considerable. </a:t>
            </a:r>
          </a:p>
          <a:p>
            <a:r>
              <a:rPr lang="es-ES" altLang="es-ES" dirty="0"/>
              <a:t>En esta zona del parque del Poblenou destaca un lago y una gran explanada que permite hacer deporte. </a:t>
            </a:r>
          </a:p>
          <a:p>
            <a:endParaRPr lang="es-ES" altLang="es-ES" dirty="0"/>
          </a:p>
          <a:p>
            <a:endParaRPr lang="es-ES" altLang="es-ES" dirty="0"/>
          </a:p>
        </p:txBody>
      </p:sp>
    </p:spTree>
    <p:extLst>
      <p:ext uri="{BB962C8B-B14F-4D97-AF65-F5344CB8AC3E}">
        <p14:creationId xmlns:p14="http://schemas.microsoft.com/office/powerpoint/2010/main" val="405525114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2 Marcador de contenido"/>
          <p:cNvSpPr>
            <a:spLocks noGrp="1"/>
          </p:cNvSpPr>
          <p:nvPr>
            <p:ph sz="quarter" idx="1"/>
          </p:nvPr>
        </p:nvSpPr>
        <p:spPr>
          <a:xfrm>
            <a:off x="914400" y="549275"/>
            <a:ext cx="6969968" cy="5470525"/>
          </a:xfrm>
        </p:spPr>
        <p:txBody>
          <a:bodyPr>
            <a:normAutofit lnSpcReduction="10000"/>
          </a:bodyPr>
          <a:lstStyle/>
          <a:p>
            <a:r>
              <a:rPr lang="es-ES" altLang="es-ES" sz="2400" dirty="0"/>
              <a:t>El paseo </a:t>
            </a:r>
          </a:p>
          <a:p>
            <a:r>
              <a:rPr lang="es-ES" altLang="es-ES" sz="2400" dirty="0"/>
              <a:t>El parque queda separado de los coches para este tipo de paseo de acceso donde hay plantada una larguísima hilera de álamos muy bien alineados y numerosas vallas vegetales no demasiado largas y en forma de rectángulo, apretadas y cuidadosamente recortadas. Como las vallas vegetales están esparcidas irregularmente permiten crear una progresión de espacios de alejamiento de la circulación rodada y de acercamiento a la tranquilidad del parque. Aquí ya encontramos bancos de madera, básicamente sillas anchas que invitan a sentarse un rato. También hay pistas de petanca. </a:t>
            </a:r>
          </a:p>
          <a:p>
            <a:endParaRPr lang="es-ES" altLang="es-ES" dirty="0"/>
          </a:p>
        </p:txBody>
      </p:sp>
    </p:spTree>
    <p:extLst>
      <p:ext uri="{BB962C8B-B14F-4D97-AF65-F5344CB8AC3E}">
        <p14:creationId xmlns:p14="http://schemas.microsoft.com/office/powerpoint/2010/main" val="170994424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2 Marcador de contenido"/>
          <p:cNvSpPr>
            <a:spLocks noGrp="1"/>
          </p:cNvSpPr>
          <p:nvPr>
            <p:ph sz="quarter" idx="1"/>
          </p:nvPr>
        </p:nvSpPr>
        <p:spPr>
          <a:xfrm>
            <a:off x="914400" y="620713"/>
            <a:ext cx="7041976" cy="5399087"/>
          </a:xfrm>
        </p:spPr>
        <p:txBody>
          <a:bodyPr>
            <a:normAutofit lnSpcReduction="10000"/>
          </a:bodyPr>
          <a:lstStyle/>
          <a:p>
            <a:r>
              <a:rPr lang="es-ES" altLang="es-ES" sz="2400" dirty="0"/>
              <a:t>Yendo desde la explanada hacia el mar a través de uno de los muchos caminos pavimentados que empiezan en el paseo de acceso, a la altura del lago y de la explanada, el terreno se eleva ligeramente. Aquí hay grandes praderas y espacios de reposo separados por muretes bajo la copa protectora de los árboles, sobre todo de los pinos. </a:t>
            </a:r>
          </a:p>
          <a:p>
            <a:r>
              <a:rPr lang="es-ES" altLang="es-ES" sz="2400" dirty="0"/>
              <a:t>El pinar </a:t>
            </a:r>
          </a:p>
          <a:p>
            <a:r>
              <a:rPr lang="es-ES" altLang="es-ES" sz="2400" dirty="0"/>
              <a:t>Al final de este primer tramo del parque del Poblenou encontramos la calle de La Laguna, que lo cruza, con circulación de doble sentido y vehículos que van y vuelven de la playa. Es aquí donde comienza la parte más naturalizada del parque. </a:t>
            </a:r>
          </a:p>
          <a:p>
            <a:endParaRPr lang="es-ES" altLang="es-ES" dirty="0"/>
          </a:p>
        </p:txBody>
      </p:sp>
    </p:spTree>
    <p:extLst>
      <p:ext uri="{BB962C8B-B14F-4D97-AF65-F5344CB8AC3E}">
        <p14:creationId xmlns:p14="http://schemas.microsoft.com/office/powerpoint/2010/main" val="35203212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2 Marcador de contenido"/>
          <p:cNvSpPr>
            <a:spLocks noGrp="1"/>
          </p:cNvSpPr>
          <p:nvPr>
            <p:ph sz="quarter" idx="1"/>
          </p:nvPr>
        </p:nvSpPr>
        <p:spPr>
          <a:xfrm>
            <a:off x="914400" y="404813"/>
            <a:ext cx="7113984" cy="6120531"/>
          </a:xfrm>
        </p:spPr>
        <p:txBody>
          <a:bodyPr>
            <a:normAutofit lnSpcReduction="10000"/>
          </a:bodyPr>
          <a:lstStyle/>
          <a:p>
            <a:r>
              <a:rPr lang="es-ES" altLang="es-ES" sz="2400" dirty="0"/>
              <a:t>Llega el buen tiempo, muchos usuarios buscan un lugar en la sombra-o al sol, para broncearse-para poder estirarse y disfrutar del olor de los pinos y el mar, que es una mezcla excepcionalmente agradable. </a:t>
            </a:r>
          </a:p>
          <a:p>
            <a:r>
              <a:rPr lang="es-ES" altLang="es-ES" sz="2400" dirty="0"/>
              <a:t>Las dunas</a:t>
            </a:r>
          </a:p>
          <a:p>
            <a:r>
              <a:rPr lang="es-ES" altLang="es-ES" sz="2400" dirty="0"/>
              <a:t>Están situadas sobre todo en una parte algo separada del conjunto del parque por la avenida del Litoral. La mayor de todas acaba en la playa, en el punto donde se funden el parque y la playa de la Mar Bella. Es un espacio muy soleado, cubierto con la escasa vegetación capaz de resistir la salinidad del mar que tiene cerca. Es, con diferencia, el lugar más natural, y también el más salvaje. Las otras dos playas vecinas del parque del Poblenou son las de la Nova Icària y Bogatell. </a:t>
            </a:r>
          </a:p>
          <a:p>
            <a:endParaRPr lang="es-ES" altLang="es-ES" dirty="0"/>
          </a:p>
        </p:txBody>
      </p:sp>
    </p:spTree>
    <p:extLst>
      <p:ext uri="{BB962C8B-B14F-4D97-AF65-F5344CB8AC3E}">
        <p14:creationId xmlns:p14="http://schemas.microsoft.com/office/powerpoint/2010/main" val="373755417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2 Marcador de contenido"/>
          <p:cNvSpPr>
            <a:spLocks noGrp="1"/>
          </p:cNvSpPr>
          <p:nvPr>
            <p:ph sz="quarter" idx="1"/>
          </p:nvPr>
        </p:nvSpPr>
        <p:spPr>
          <a:xfrm>
            <a:off x="914400" y="549275"/>
            <a:ext cx="7041976" cy="5470525"/>
          </a:xfrm>
        </p:spPr>
        <p:txBody>
          <a:bodyPr/>
          <a:lstStyle/>
          <a:p>
            <a:r>
              <a:rPr lang="es-ES" altLang="es-ES" dirty="0"/>
              <a:t>Vegetación </a:t>
            </a:r>
            <a:endParaRPr lang="es-ES" altLang="es-ES" sz="2400" dirty="0"/>
          </a:p>
          <a:p>
            <a:r>
              <a:rPr lang="es-ES" altLang="es-ES" sz="2400" dirty="0"/>
              <a:t>La especie más destacada de este parque, que abunda en todas partes, es el pino piñonero (Pinus pinea). En la zona del paseo exterior, los álamos (Populus alba) comparten espacio con las vallas vegetales hechas, muchas de ellas, con bambú (Phyllostachys sp). También son abundantes en todo el parque las vallas vegetales de aligustre (Ligustrum lucidum), laurel (Laurus nobilis) y lentisco (Pistacia lentiscus). </a:t>
            </a:r>
          </a:p>
          <a:p>
            <a:endParaRPr lang="es-ES" altLang="es-ES" dirty="0"/>
          </a:p>
        </p:txBody>
      </p:sp>
    </p:spTree>
    <p:extLst>
      <p:ext uri="{BB962C8B-B14F-4D97-AF65-F5344CB8AC3E}">
        <p14:creationId xmlns:p14="http://schemas.microsoft.com/office/powerpoint/2010/main" val="101897776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2 Marcador de contenido"/>
          <p:cNvSpPr>
            <a:spLocks noGrp="1"/>
          </p:cNvSpPr>
          <p:nvPr>
            <p:ph sz="quarter" idx="1"/>
          </p:nvPr>
        </p:nvSpPr>
        <p:spPr>
          <a:xfrm>
            <a:off x="914400" y="476250"/>
            <a:ext cx="6969968" cy="5543550"/>
          </a:xfrm>
        </p:spPr>
        <p:txBody>
          <a:bodyPr>
            <a:normAutofit lnSpcReduction="10000"/>
          </a:bodyPr>
          <a:lstStyle/>
          <a:p>
            <a:r>
              <a:rPr lang="es-ES" altLang="es-ES" sz="2400" dirty="0"/>
              <a:t>En la zona cercana al lago, entre los pinos piñoneros, encontramos pinos carrascos (Pinus halepensis) y algún algarrobo (Ceratonia siliqua). A medida que nos acercamos a las dunas, a ras de playa, comienzan a ser frecuentes las palmeras datileras (Phoenix dactylifera) y las palmeras (Washingtonia filifera). El parque también contiene unos cuantos eucaliptos (Eucalyptus globulus), y los caminos que hay al otro lado del parque, paralelos al paseo, son abundantes las especies aromáticas, como el tomillo (Thymus vulgaris), el romero (Rosmarinus officinalis) y grandes matas de espliego dentado (Lavandula dentata) y salvia microfilarias instala (Salvia microphylla). </a:t>
            </a:r>
          </a:p>
          <a:p>
            <a:endParaRPr lang="es-ES" altLang="es-ES" dirty="0"/>
          </a:p>
          <a:p>
            <a:endParaRPr lang="es-ES" altLang="es-ES" dirty="0"/>
          </a:p>
        </p:txBody>
      </p:sp>
    </p:spTree>
    <p:extLst>
      <p:ext uri="{BB962C8B-B14F-4D97-AF65-F5344CB8AC3E}">
        <p14:creationId xmlns:p14="http://schemas.microsoft.com/office/powerpoint/2010/main" val="411800099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Barcelona.-Parc del MAR.-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936819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bARCELONA.-pARC DEL mAR.-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96787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Barcelona.-Parc del Mar.-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752543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Barcelona.-Parc del Mar.-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670298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Barcelona.-Parc del Mar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37771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Bardelona.-Parc del Mar.-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929216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Título"/>
          <p:cNvSpPr>
            <a:spLocks noGrp="1"/>
          </p:cNvSpPr>
          <p:nvPr>
            <p:ph type="title"/>
          </p:nvPr>
        </p:nvSpPr>
        <p:spPr/>
        <p:txBody>
          <a:bodyPr/>
          <a:lstStyle/>
          <a:p>
            <a:pPr eaLnBrk="1" hangingPunct="1"/>
            <a:r>
              <a:rPr lang="es-ES" altLang="es-ES" dirty="0"/>
              <a:t>Forum Barcelona</a:t>
            </a:r>
          </a:p>
        </p:txBody>
      </p:sp>
      <p:sp>
        <p:nvSpPr>
          <p:cNvPr id="134147" name="2 Marcador de contenido"/>
          <p:cNvSpPr>
            <a:spLocks noGrp="1"/>
          </p:cNvSpPr>
          <p:nvPr>
            <p:ph sz="quarter" idx="1"/>
          </p:nvPr>
        </p:nvSpPr>
        <p:spPr/>
        <p:txBody>
          <a:bodyPr/>
          <a:lstStyle/>
          <a:p>
            <a:pPr eaLnBrk="1" hangingPunct="1"/>
            <a:r>
              <a:rPr lang="es-ES" altLang="es-ES" sz="2400" dirty="0"/>
              <a:t>El Fórum Universal de las Culturas 2004 o Fórum de Barcelona 2004 fue la primera edición del Fórum Universal de las Culturas, que se organizó entre el 9 de mayo y el 26 de septiembre de 2004 en Barcelona (España). La idea de organizar este evento surgió en 1996, cuando el entonces alcalde de Barcelona, Pasqual Maragall propuso la celebración de un gran acontecimiento cultural durante el año 2004.</a:t>
            </a:r>
          </a:p>
          <a:p>
            <a:pPr eaLnBrk="1" hangingPunct="1"/>
            <a:r>
              <a:rPr lang="es-ES" altLang="es-ES" sz="2400" dirty="0"/>
              <a:t> En noviembre del año 1997 la 29ª Conferencia General de la Unesco aprobó el proyecto del Fórum Barcelona 2004 por unanimidad. </a:t>
            </a:r>
          </a:p>
        </p:txBody>
      </p:sp>
    </p:spTree>
    <p:extLst>
      <p:ext uri="{BB962C8B-B14F-4D97-AF65-F5344CB8AC3E}">
        <p14:creationId xmlns:p14="http://schemas.microsoft.com/office/powerpoint/2010/main" val="327706432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2 Marcador de contenido"/>
          <p:cNvSpPr>
            <a:spLocks noGrp="1"/>
          </p:cNvSpPr>
          <p:nvPr>
            <p:ph sz="quarter" idx="1"/>
          </p:nvPr>
        </p:nvSpPr>
        <p:spPr>
          <a:xfrm>
            <a:off x="611188" y="476250"/>
            <a:ext cx="7772400" cy="5976938"/>
          </a:xfrm>
        </p:spPr>
        <p:txBody>
          <a:bodyPr/>
          <a:lstStyle/>
          <a:p>
            <a:pPr eaLnBrk="1" hangingPunct="1"/>
            <a:r>
              <a:rPr lang="es-ES" altLang="es-ES" sz="2400" dirty="0"/>
              <a:t>Durante este período se trabajó en la definición del acontecimiento y del recinto donde éste debía celebrarse. </a:t>
            </a:r>
          </a:p>
          <a:p>
            <a:pPr eaLnBrk="1" hangingPunct="1"/>
            <a:r>
              <a:rPr lang="es-ES" altLang="es-ES" sz="2400" dirty="0"/>
              <a:t>En ese momento Josep Acebillo fue nombrado Director de Arquitectura e Infraestructuras del Fórum 2004. El presupuesto fue de 3.240 millones de euros.</a:t>
            </a:r>
          </a:p>
          <a:p>
            <a:pPr eaLnBrk="1" hangingPunct="1"/>
            <a:r>
              <a:rPr lang="es-ES" altLang="es-ES" sz="2400" dirty="0"/>
              <a:t>El Fórum Barcelona pivotó sobre tres ejes temáticos, el desarrollo sostenible, las condiciones para la paz y la diversidad cultural. Estos temas fueron tratados mediante exposiciones, espectáculos y congresos internacionales, que se concentraron especialmente en un recinto de 30 hectáreas, construido especialmente para albergar este acontecimiento</a:t>
            </a:r>
            <a:r>
              <a:rPr lang="es-ES" altLang="es-ES" dirty="0"/>
              <a:t>.</a:t>
            </a:r>
          </a:p>
          <a:p>
            <a:pPr eaLnBrk="1" hangingPunct="1"/>
            <a:endParaRPr lang="es-ES" altLang="es-ES" dirty="0"/>
          </a:p>
        </p:txBody>
      </p:sp>
    </p:spTree>
    <p:extLst>
      <p:ext uri="{BB962C8B-B14F-4D97-AF65-F5344CB8AC3E}">
        <p14:creationId xmlns:p14="http://schemas.microsoft.com/office/powerpoint/2010/main" val="143506322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2 Marcador de contenido"/>
          <p:cNvSpPr>
            <a:spLocks noGrp="1"/>
          </p:cNvSpPr>
          <p:nvPr>
            <p:ph sz="quarter" idx="1"/>
          </p:nvPr>
        </p:nvSpPr>
        <p:spPr>
          <a:xfrm>
            <a:off x="914400" y="404813"/>
            <a:ext cx="7772400" cy="5614987"/>
          </a:xfrm>
        </p:spPr>
        <p:txBody>
          <a:bodyPr/>
          <a:lstStyle/>
          <a:p>
            <a:pPr eaLnBrk="1" hangingPunct="1"/>
            <a:r>
              <a:rPr lang="es-ES" altLang="es-ES" dirty="0"/>
              <a:t>El evento fue controvertido. Se criticó especialmente su elevado coste de organización, 324 millones de euros, así como los intereses especulativos que, según los críticos, escondía tras sí el evento en contraste con los valores que defendía.</a:t>
            </a:r>
          </a:p>
          <a:p>
            <a:pPr eaLnBrk="1" hangingPunct="1"/>
            <a:r>
              <a:rPr lang="es-ES" altLang="es-ES" dirty="0"/>
              <a:t> Algunos grupos ecologistas también se mostraron contrarios a este acontecimiento por el fuerte impacto ambiental que tenía el puerto deportivo del Fórum sobre la línea de costa.</a:t>
            </a:r>
          </a:p>
        </p:txBody>
      </p:sp>
    </p:spTree>
    <p:extLst>
      <p:ext uri="{BB962C8B-B14F-4D97-AF65-F5344CB8AC3E}">
        <p14:creationId xmlns:p14="http://schemas.microsoft.com/office/powerpoint/2010/main" val="270786734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2 Marcador de contenido"/>
          <p:cNvSpPr>
            <a:spLocks noGrp="1"/>
          </p:cNvSpPr>
          <p:nvPr>
            <p:ph sz="quarter" idx="1"/>
          </p:nvPr>
        </p:nvSpPr>
        <p:spPr>
          <a:xfrm>
            <a:off x="827088" y="404813"/>
            <a:ext cx="7772400" cy="5976937"/>
          </a:xfrm>
        </p:spPr>
        <p:txBody>
          <a:bodyPr/>
          <a:lstStyle/>
          <a:p>
            <a:pPr eaLnBrk="1" hangingPunct="1"/>
            <a:r>
              <a:rPr lang="es-ES" altLang="es-ES" dirty="0"/>
              <a:t>Se le acusó también de ser elitista, por el alto precio de las entradas (lista de precios), y por no permitir inicialmente la entrada de comida como consecuencia de un contrato firmado previamente con los patrocinadores, cosa que fue rectificado durante la primera semana de apertura al público. </a:t>
            </a:r>
          </a:p>
          <a:p>
            <a:pPr eaLnBrk="1" hangingPunct="1"/>
            <a:r>
              <a:rPr lang="es-ES" altLang="es-ES" dirty="0"/>
              <a:t>También se solucionaron otros problemas como la falta de zonas de sombras, el no poder salir y volver a entrar en el mismo día sin tener que volver a pagar la entrada, y problemas de cómo se avisaba a los visitantes de los cambios de horario de los eventos. También se decidió añadir más bancos para sentarse.</a:t>
            </a:r>
          </a:p>
          <a:p>
            <a:pPr eaLnBrk="1" hangingPunct="1"/>
            <a:endParaRPr lang="es-ES" altLang="es-ES" dirty="0"/>
          </a:p>
        </p:txBody>
      </p:sp>
    </p:spTree>
    <p:extLst>
      <p:ext uri="{BB962C8B-B14F-4D97-AF65-F5344CB8AC3E}">
        <p14:creationId xmlns:p14="http://schemas.microsoft.com/office/powerpoint/2010/main" val="211328923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0259445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Forum BC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207327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Forum BCN-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182034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Forum BC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724258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Forum bc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010607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fORUM bc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77397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descr="Forum BCN-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818005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Forum BCN-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226704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Forum BCN-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260998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descr="Forum BCN-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313615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descr="Forum BCN-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209386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1 Imagen" descr="Forum BCN-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987617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1 Imagen" descr="Forum BCN-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084118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1 Imagen" descr="Forum BCN-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8139685"/>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1 Imagen" descr="ForumBCN-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903647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TotalTime>
  <Words>4571</Words>
  <Application>Microsoft Office PowerPoint</Application>
  <PresentationFormat>Presentación en pantalla (4:3)</PresentationFormat>
  <Paragraphs>334</Paragraphs>
  <Slides>149</Slides>
  <Notes>102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149</vt:i4>
      </vt:variant>
    </vt:vector>
  </HeadingPairs>
  <TitlesOfParts>
    <vt:vector size="154" baseType="lpstr">
      <vt:lpstr>Calibri</vt:lpstr>
      <vt:lpstr>Century Schoolbook</vt:lpstr>
      <vt:lpstr>Wingdings</vt:lpstr>
      <vt:lpstr>Wingdings 2</vt:lpstr>
      <vt:lpstr>Default Theme</vt:lpstr>
      <vt:lpstr>EUROPA.-LA VUELTA AL MUNDO EN 885 JARDINES.-ESPAÑA.-BARCELONA.-PARQUES.-C</vt:lpstr>
      <vt:lpstr>Turo Park</vt:lpstr>
      <vt:lpstr>Presentación de PowerPoint</vt:lpstr>
      <vt:lpstr>El estanque y el prado</vt:lpstr>
      <vt:lpstr>La plaza del Teatret</vt:lpstr>
      <vt:lpstr>Magnolias y Boulangrin</vt:lpstr>
      <vt:lpstr>Vegetación</vt:lpstr>
      <vt:lpstr>Presentación de PowerPoint</vt:lpstr>
      <vt:lpstr>Presentación de PowerPoint</vt:lpstr>
      <vt:lpstr>Presentación de PowerPoint</vt:lpstr>
      <vt:lpstr>Historia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Monasterio de Pedralbes</vt:lpstr>
      <vt:lpstr>Historia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Huertos Urbanos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Edificio La Caixa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Edificio Planeta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CENTRAL NOUS BARRIS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del Mar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Forum Barcelona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6</cp:revision>
  <dcterms:created xsi:type="dcterms:W3CDTF">2013-09-12T16:18:33Z</dcterms:created>
  <dcterms:modified xsi:type="dcterms:W3CDTF">2018-03-10T14:24:38Z</dcterms:modified>
</cp:coreProperties>
</file>