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418"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8BC96D-74AE-4CDD-B446-5FB6FB22AF5D}"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4CCC31-787C-4403-BE81-4CF4A5E5EB8B}" type="slidenum">
              <a:rPr lang="es-ES" smtClean="0"/>
              <a:t>‹Nº›</a:t>
            </a:fld>
            <a:endParaRPr lang="es-ES" dirty="0"/>
          </a:p>
        </p:txBody>
      </p:sp>
    </p:spTree>
    <p:extLst>
      <p:ext uri="{BB962C8B-B14F-4D97-AF65-F5344CB8AC3E}">
        <p14:creationId xmlns:p14="http://schemas.microsoft.com/office/powerpoint/2010/main" val="1913489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7CCEC56-17C7-46C8-B68E-9974E563986D}" type="slidenum">
              <a:rPr lang="es-ES" sz="1200">
                <a:solidFill>
                  <a:prstClr val="black"/>
                </a:solidFill>
              </a:rPr>
              <a:pPr eaLnBrk="1" hangingPunct="1"/>
              <a:t>2</a:t>
            </a:fld>
            <a:endParaRPr lang="es-ES" sz="1200" dirty="0">
              <a:solidFill>
                <a:prstClr val="black"/>
              </a:solidFill>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Barcelona.-Las Ramblas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92C097-25BB-439A-B40F-499E798FBFC1}" type="slidenum">
              <a:rPr lang="es-ES" sz="1200">
                <a:solidFill>
                  <a:prstClr val="black"/>
                </a:solidFill>
              </a:rPr>
              <a:pPr eaLnBrk="1" hangingPunct="1"/>
              <a:t>5</a:t>
            </a:fld>
            <a:endParaRPr lang="es-ES" sz="1200" dirty="0">
              <a:solidFill>
                <a:prstClr val="black"/>
              </a:solidFill>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216B329-E654-4C7A-8D40-F0CB17FBE533}" type="slidenum">
              <a:rPr lang="es-ES" sz="1200">
                <a:solidFill>
                  <a:prstClr val="black"/>
                </a:solidFill>
              </a:rPr>
              <a:pPr eaLnBrk="1" hangingPunct="1"/>
              <a:t>6</a:t>
            </a:fld>
            <a:endParaRPr lang="es-ES" sz="1200" dirty="0">
              <a:solidFill>
                <a:prstClr val="black"/>
              </a:solidFill>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d´Horta.-Falso cementerio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7556133-F47F-4C08-B033-D5FC676410C6}" type="slidenum">
              <a:rPr lang="es-ES" sz="1200">
                <a:solidFill>
                  <a:prstClr val="black"/>
                </a:solidFill>
              </a:rPr>
              <a:pPr eaLnBrk="1" hangingPunct="1"/>
              <a:t>7</a:t>
            </a:fld>
            <a:endParaRPr lang="es-ES" sz="1200" dirty="0">
              <a:solidFill>
                <a:prstClr val="black"/>
              </a:solidFill>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429CF1-2777-47FD-86C7-C8A92DC01E1F}" type="slidenum">
              <a:rPr lang="es-ES" sz="1200">
                <a:solidFill>
                  <a:prstClr val="black"/>
                </a:solidFill>
              </a:rPr>
              <a:pPr eaLnBrk="1" hangingPunct="1"/>
              <a:t>8</a:t>
            </a:fld>
            <a:endParaRPr lang="es-ES" sz="1200" dirty="0">
              <a:solidFill>
                <a:prstClr val="black"/>
              </a:solidFill>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B6EDB5-9588-4F24-8D23-9D2E7F695FEE}" type="slidenum">
              <a:rPr lang="es-ES" sz="1200">
                <a:solidFill>
                  <a:prstClr val="black"/>
                </a:solidFill>
              </a:rPr>
              <a:pPr eaLnBrk="1" hangingPunct="1"/>
              <a:t>9</a:t>
            </a:fld>
            <a:endParaRPr lang="es-ES" sz="1200" dirty="0">
              <a:solidFill>
                <a:prstClr val="black"/>
              </a:solidFill>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d´Horta.-Ariadne y Ariadne y Teseus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B8DFE3-A781-4147-97FC-B5B17CF3BB42}" type="slidenum">
              <a:rPr lang="es-ES" sz="1200">
                <a:solidFill>
                  <a:prstClr val="black"/>
                </a:solidFill>
              </a:rPr>
              <a:pPr eaLnBrk="1" hangingPunct="1"/>
              <a:t>10</a:t>
            </a:fld>
            <a:endParaRPr lang="es-ES" sz="1200" dirty="0">
              <a:solidFill>
                <a:prstClr val="black"/>
              </a:solidFill>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 Danae y Eros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2734DB1-453D-47C6-8F94-D01B956C1B0B}" type="slidenum">
              <a:rPr lang="es-ES" sz="1200">
                <a:solidFill>
                  <a:prstClr val="black"/>
                </a:solidFill>
              </a:rPr>
              <a:pPr eaLnBrk="1" hangingPunct="1"/>
              <a:t>11</a:t>
            </a:fld>
            <a:endParaRPr lang="es-ES" sz="1200"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d´Horta.-Poseidon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640C20-D798-450E-8E27-A6C3A1E77227}" type="slidenum">
              <a:rPr lang="es-ES" sz="1200">
                <a:solidFill>
                  <a:prstClr val="black"/>
                </a:solidFill>
              </a:rPr>
              <a:pPr eaLnBrk="1" hangingPunct="1"/>
              <a:t>12</a:t>
            </a:fld>
            <a:endParaRPr lang="es-ES" sz="1200"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d´Horta.-Ninfa Egeria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432559-944D-4ED7-ABAA-8F66135917D0}" type="slidenum">
              <a:rPr lang="es-ES" sz="1200">
                <a:solidFill>
                  <a:prstClr val="black"/>
                </a:solidFill>
              </a:rPr>
              <a:pPr eaLnBrk="1" hangingPunct="1"/>
              <a:t>13</a:t>
            </a:fld>
            <a:endParaRPr 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9603C9-06E7-4D68-AFF9-EC83E17210D3}" type="slidenum">
              <a:rPr lang="es-ES" sz="1200">
                <a:solidFill>
                  <a:prstClr val="black"/>
                </a:solidFill>
              </a:rPr>
              <a:pPr eaLnBrk="1" hangingPunct="1"/>
              <a:t>14</a:t>
            </a:fld>
            <a:endParaRPr lang="es-ES" sz="1200"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9778AA-201A-4E04-9A1B-BF7EE03AB6CA}" type="slidenum">
              <a:rPr lang="es-ES" sz="1200">
                <a:solidFill>
                  <a:prstClr val="black"/>
                </a:solidFill>
              </a:rPr>
              <a:pPr eaLnBrk="1" hangingPunct="1"/>
              <a:t>15</a:t>
            </a:fld>
            <a:endParaRPr lang="es-ES" sz="1200" dirty="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032A59E-3EE3-49D9-A341-C503E1CAE96A}" type="slidenum">
              <a:rPr lang="es-ES" sz="1200">
                <a:solidFill>
                  <a:prstClr val="black"/>
                </a:solidFill>
              </a:rPr>
              <a:pPr eaLnBrk="1" hangingPunct="1"/>
              <a:t>16</a:t>
            </a:fld>
            <a:endParaRPr 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181D841-49AF-4013-A59D-4A0B4E97AD4A}" type="slidenum">
              <a:rPr lang="es-ES" sz="1200">
                <a:solidFill>
                  <a:prstClr val="black"/>
                </a:solidFill>
              </a:rPr>
              <a:pPr eaLnBrk="1" hangingPunct="1"/>
              <a:t>17</a:t>
            </a:fld>
            <a:endParaRPr lang="es-ES" sz="1200" dirty="0">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82EAC10-9097-4988-80F5-129EBD4F99BA}" type="slidenum">
              <a:rPr lang="es-ES" sz="1200">
                <a:solidFill>
                  <a:prstClr val="black"/>
                </a:solidFill>
              </a:rPr>
              <a:pPr eaLnBrk="1" hangingPunct="1"/>
              <a:t>18</a:t>
            </a:fld>
            <a:endParaRPr 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8B234F6-9326-4F3E-8E56-1C28FB1AE1C4}" type="slidenum">
              <a:rPr lang="es-ES" sz="1200">
                <a:solidFill>
                  <a:prstClr val="black"/>
                </a:solidFill>
              </a:rPr>
              <a:pPr eaLnBrk="1" hangingPunct="1"/>
              <a:t>19</a:t>
            </a:fld>
            <a:endParaRPr 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d´Horta.-Jardín de los Bojes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del Laberint</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AC40434-7D9A-47A9-B817-B74EDF1BE7E6}" type="slidenum">
              <a:rPr lang="es-ES" sz="1200">
                <a:solidFill>
                  <a:prstClr val="black"/>
                </a:solidFill>
              </a:rPr>
              <a:pPr eaLnBrk="1" hangingPunct="1"/>
              <a:t>20</a:t>
            </a:fld>
            <a:endParaRPr lang="es-ES" sz="1200"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80A7612-AD18-457A-BBDB-02B04DD606C4}" type="slidenum">
              <a:rPr lang="es-ES" sz="1200">
                <a:solidFill>
                  <a:prstClr val="black"/>
                </a:solidFill>
              </a:rPr>
              <a:pPr eaLnBrk="1" hangingPunct="1"/>
              <a:t>21</a:t>
            </a:fld>
            <a:endParaRPr lang="es-ES" sz="1200" dirty="0">
              <a:solidFill>
                <a:prstClr val="black"/>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2E5A8F3-5F1E-4011-8AA0-27EC0DB2778C}" type="slidenum">
              <a:rPr lang="es-ES" sz="1200">
                <a:solidFill>
                  <a:prstClr val="black"/>
                </a:solidFill>
              </a:rPr>
              <a:pPr eaLnBrk="1" hangingPunct="1"/>
              <a:t>22</a:t>
            </a:fld>
            <a:endParaRPr lang="es-ES" sz="1200" dirty="0">
              <a:solidFill>
                <a:prstClr val="black"/>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5F75B42-EB52-4796-9217-6CB8EE363A39}" type="slidenum">
              <a:rPr lang="es-ES" sz="1200">
                <a:solidFill>
                  <a:prstClr val="black"/>
                </a:solidFill>
              </a:rPr>
              <a:pPr eaLnBrk="1" hangingPunct="1"/>
              <a:t>23</a:t>
            </a:fld>
            <a:endParaRPr lang="es-ES" sz="1200" dirty="0">
              <a:solidFill>
                <a:prstClr val="black"/>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95BE3A-DDC0-4BA0-AEF5-8CA2827571A6}" type="slidenum">
              <a:rPr lang="es-ES" sz="1200">
                <a:solidFill>
                  <a:prstClr val="black"/>
                </a:solidFill>
              </a:rPr>
              <a:pPr eaLnBrk="1" hangingPunct="1"/>
              <a:t>24</a:t>
            </a:fld>
            <a:endParaRPr lang="es-ES" sz="1200" dirty="0">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9E97638-06A2-4F25-A204-EEFC44C821FB}" type="slidenum">
              <a:rPr lang="es-ES" sz="1200">
                <a:solidFill>
                  <a:prstClr val="black"/>
                </a:solidFill>
              </a:rPr>
              <a:pPr eaLnBrk="1" hangingPunct="1"/>
              <a:t>25</a:t>
            </a:fld>
            <a:endParaRPr lang="es-ES" sz="1200"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Barcelona.-Laberinto d´Horta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E3E0E8-9E32-4B21-834B-A7BA1E232776}" type="slidenum">
              <a:rPr lang="es-ES" sz="1200">
                <a:solidFill>
                  <a:prstClr val="black"/>
                </a:solidFill>
              </a:rPr>
              <a:pPr eaLnBrk="1" hangingPunct="1"/>
              <a:t>31</a:t>
            </a:fld>
            <a:endParaRPr lang="es-ES" sz="1200"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C22303-9D51-4897-AB29-481BA0209E9F}" type="slidenum">
              <a:rPr lang="es-ES" sz="1200">
                <a:solidFill>
                  <a:prstClr val="black"/>
                </a:solidFill>
              </a:rPr>
              <a:pPr eaLnBrk="1" hangingPunct="1"/>
              <a:t>32</a:t>
            </a:fld>
            <a:endParaRPr 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E888A4-0E71-4D56-B6F3-5B31C0254BB5}" type="slidenum">
              <a:rPr lang="es-ES" sz="1200">
                <a:solidFill>
                  <a:prstClr val="black"/>
                </a:solidFill>
              </a:rPr>
              <a:pPr eaLnBrk="1" hangingPunct="1"/>
              <a:t>33</a:t>
            </a:fld>
            <a:endParaRPr lang="es-ES" sz="1200"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927A20-4174-44CF-AA3D-C95B55390C13}" type="slidenum">
              <a:rPr lang="es-ES" sz="1200">
                <a:solidFill>
                  <a:prstClr val="black"/>
                </a:solidFill>
              </a:rPr>
              <a:pPr eaLnBrk="1" hangingPunct="1"/>
              <a:t>34</a:t>
            </a:fld>
            <a:endParaRPr 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0AA7D3-766B-46F1-ADB4-6E8E641365A0}" type="slidenum">
              <a:rPr lang="es-ES" sz="1200">
                <a:solidFill>
                  <a:prstClr val="black"/>
                </a:solidFill>
              </a:rPr>
              <a:pPr eaLnBrk="1" hangingPunct="1"/>
              <a:t>35</a:t>
            </a:fld>
            <a:endParaRPr 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F671240-85FA-4F93-B6EC-4F04669F2B5D}" type="slidenum">
              <a:rPr lang="es-ES" sz="1200">
                <a:solidFill>
                  <a:prstClr val="black"/>
                </a:solidFill>
              </a:rPr>
              <a:pPr eaLnBrk="1" hangingPunct="1"/>
              <a:t>36</a:t>
            </a:fld>
            <a:endParaRPr 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 Parc Güell.-</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DD2011-CC91-4B07-B415-EFF3405DF725}" type="slidenum">
              <a:rPr lang="es-ES" sz="1200">
                <a:solidFill>
                  <a:prstClr val="black"/>
                </a:solidFill>
              </a:rPr>
              <a:pPr eaLnBrk="1" hangingPunct="1"/>
              <a:t>37</a:t>
            </a:fld>
            <a:endParaRPr lang="es-ES" sz="1200"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50D2097-38F7-42B6-8AEB-6AA9231298C6}" type="slidenum">
              <a:rPr lang="es-ES" sz="1200">
                <a:solidFill>
                  <a:prstClr val="black"/>
                </a:solidFill>
              </a:rPr>
              <a:pPr eaLnBrk="1" hangingPunct="1"/>
              <a:t>38</a:t>
            </a:fld>
            <a:endParaRPr lang="es-ES" sz="1200"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Gúell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920455-28C9-4920-ABD3-E72D21582352}" type="slidenum">
              <a:rPr lang="es-ES" sz="1200">
                <a:solidFill>
                  <a:prstClr val="black"/>
                </a:solidFill>
              </a:rPr>
              <a:pPr eaLnBrk="1" hangingPunct="1"/>
              <a:t>39</a:t>
            </a:fld>
            <a:endParaRPr lang="es-ES" sz="1200"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0CFCA16-DC8E-4B67-B674-6FAC96E95E92}" type="slidenum">
              <a:rPr lang="es-ES" sz="1200">
                <a:solidFill>
                  <a:prstClr val="black"/>
                </a:solidFill>
              </a:rPr>
              <a:pPr eaLnBrk="1" hangingPunct="1"/>
              <a:t>40</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Barcelona.-Pàrc Güell</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420B2EB-814D-4BC8-8C55-168F71F6D724}" type="slidenum">
              <a:rPr lang="es-ES" sz="1200">
                <a:solidFill>
                  <a:prstClr val="black"/>
                </a:solidFill>
              </a:rPr>
              <a:pPr eaLnBrk="1" hangingPunct="1"/>
              <a:t>41</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 .-Parc Güell</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5E5959F-07C4-4AF1-86E2-532640030225}" type="slidenum">
              <a:rPr lang="es-ES" sz="1200">
                <a:solidFill>
                  <a:prstClr val="black"/>
                </a:solidFill>
              </a:rPr>
              <a:pPr eaLnBrk="1" hangingPunct="1"/>
              <a:t>42</a:t>
            </a:fld>
            <a:endParaRPr 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Güell</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F20521-F322-4D52-8020-B066D9732463}" type="slidenum">
              <a:rPr lang="es-ES" sz="1200">
                <a:solidFill>
                  <a:prstClr val="black"/>
                </a:solidFill>
              </a:rPr>
              <a:pPr eaLnBrk="1" hangingPunct="1"/>
              <a:t>43</a:t>
            </a:fld>
            <a:endParaRPr 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Gùell</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Güell</a:t>
            </a: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ECC137E-B6AC-49E8-B74B-795182559BBA}" type="slidenum">
              <a:rPr lang="es-ES" sz="1200">
                <a:solidFill>
                  <a:prstClr val="black"/>
                </a:solidFill>
              </a:rPr>
              <a:pPr eaLnBrk="1" hangingPunct="1"/>
              <a:t>44</a:t>
            </a:fld>
            <a:endParaRPr lang="es-ES" sz="1200"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Güell</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B44A66-824B-471E-A089-7C7D4CC23285}" type="slidenum">
              <a:rPr lang="es-ES" sz="1200">
                <a:solidFill>
                  <a:prstClr val="black"/>
                </a:solidFill>
              </a:rPr>
              <a:pPr eaLnBrk="1" hangingPunct="1"/>
              <a:t>45</a:t>
            </a:fld>
            <a:endParaRPr lang="es-ES" sz="1200"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Güell</a:t>
            </a: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1C7DFEF-BF7D-4A0A-B421-BBCA400A6042}" type="slidenum">
              <a:rPr lang="es-ES" sz="1200">
                <a:solidFill>
                  <a:prstClr val="black"/>
                </a:solidFill>
              </a:rPr>
              <a:pPr eaLnBrk="1" hangingPunct="1"/>
              <a:t>46</a:t>
            </a:fld>
            <a:endParaRPr lang="es-ES" sz="1200"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Ciutadella</a:t>
            </a: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1F87FA-9CAC-4EB8-9076-F07EC3E64CCB}" type="slidenum">
              <a:rPr lang="es-ES" sz="1200">
                <a:solidFill>
                  <a:prstClr val="black"/>
                </a:solidFill>
              </a:rPr>
              <a:pPr eaLnBrk="1" hangingPunct="1"/>
              <a:t>54</a:t>
            </a:fld>
            <a:endParaRPr lang="es-ES" sz="1200"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Ciutadella</a:t>
            </a: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D85EAC-1A04-4277-8F5B-CB187FEECDA9}" type="slidenum">
              <a:rPr lang="es-ES" sz="1200">
                <a:solidFill>
                  <a:prstClr val="black"/>
                </a:solidFill>
              </a:rPr>
              <a:pPr eaLnBrk="1" hangingPunct="1"/>
              <a:t>55</a:t>
            </a:fld>
            <a:endParaRPr lang="es-ES" sz="1200"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Ciutadella</a:t>
            </a: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6FD83D-B08E-44F7-AD72-E3CBB794EA4B}" type="slidenum">
              <a:rPr lang="es-ES" sz="1200">
                <a:solidFill>
                  <a:prstClr val="black"/>
                </a:solidFill>
              </a:rPr>
              <a:pPr eaLnBrk="1" hangingPunct="1"/>
              <a:t>56</a:t>
            </a:fld>
            <a:endParaRPr lang="es-ES" sz="1200"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Ciutadella</a:t>
            </a: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272216-1168-4123-A639-6A9C4143B2B6}" type="slidenum">
              <a:rPr lang="es-ES" sz="1200">
                <a:solidFill>
                  <a:prstClr val="black"/>
                </a:solidFill>
              </a:rPr>
              <a:pPr eaLnBrk="1" hangingPunct="1"/>
              <a:t>57</a:t>
            </a:fld>
            <a:endParaRPr lang="es-ES" sz="1200"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Ciutadella</a:t>
            </a: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63B1CBC-8DC9-4F4E-BE0C-2F8086BD7518}" type="slidenum">
              <a:rPr lang="es-ES" sz="1200">
                <a:solidFill>
                  <a:prstClr val="black"/>
                </a:solidFill>
              </a:rPr>
              <a:pPr eaLnBrk="1" hangingPunct="1"/>
              <a:t>58</a:t>
            </a:fld>
            <a:endParaRPr lang="es-ES" sz="1200"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Ciutadella</a:t>
            </a: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DE440E-6CF2-42A4-92C4-B6626E335F8A}" type="slidenum">
              <a:rPr lang="es-ES" sz="1200">
                <a:solidFill>
                  <a:prstClr val="black"/>
                </a:solidFill>
              </a:rPr>
              <a:pPr eaLnBrk="1" hangingPunct="1"/>
              <a:t>59</a:t>
            </a:fld>
            <a:endParaRPr lang="es-ES" sz="1200"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Ciutadella.-El Desconsol</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C32C533-6ED8-43AC-BBD3-2133FC2621BC}" type="slidenum">
              <a:rPr lang="es-ES" sz="1200">
                <a:solidFill>
                  <a:prstClr val="black"/>
                </a:solidFill>
              </a:rPr>
              <a:pPr eaLnBrk="1" hangingPunct="1"/>
              <a:t>60</a:t>
            </a:fld>
            <a:endParaRPr lang="es-ES" sz="1200"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1C2828-C81F-4E5D-9E17-EB3E689FDFA3}" type="slidenum">
              <a:rPr lang="es-ES" sz="1200">
                <a:solidFill>
                  <a:prstClr val="black"/>
                </a:solidFill>
              </a:rPr>
              <a:pPr eaLnBrk="1" hangingPunct="1"/>
              <a:t>61</a:t>
            </a:fld>
            <a:endParaRPr lang="es-ES" sz="1200"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de la Ciutadella.-Francesc Carreras y Gran Cascada</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365A93E-30D3-40DF-ABB0-FF26AC919128}" type="slidenum">
              <a:rPr lang="es-ES" sz="1200">
                <a:solidFill>
                  <a:prstClr val="black"/>
                </a:solidFill>
              </a:rPr>
              <a:pPr eaLnBrk="1" hangingPunct="1"/>
              <a:t>62</a:t>
            </a:fld>
            <a:endParaRPr 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de la Ciutadella.-Centenario de la Exposición Internacional</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A979DC-CAC0-4301-B450-842708864EBC}" type="slidenum">
              <a:rPr lang="es-ES" sz="1200">
                <a:solidFill>
                  <a:prstClr val="black"/>
                </a:solidFill>
              </a:rPr>
              <a:pPr eaLnBrk="1" hangingPunct="1"/>
              <a:t>63</a:t>
            </a:fld>
            <a:endParaRPr lang="es-ES" sz="1200"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de la Ciutadella.-Dr.Balaquer y Josep Villadomat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ACFC5F7-5A5C-4A73-B846-AD9B911C96BB}" type="slidenum">
              <a:rPr lang="es-ES" sz="1200">
                <a:solidFill>
                  <a:prstClr val="black"/>
                </a:solidFill>
              </a:rPr>
              <a:pPr eaLnBrk="1" hangingPunct="1"/>
              <a:t>64</a:t>
            </a:fld>
            <a:endParaRPr 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Barcelona.-Parc de la Ciutadella.-Memorial Camps Nazis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6B6148-83B5-4198-AF24-81B35A1FA7AE}" type="slidenum">
              <a:rPr lang="es-ES" sz="1200">
                <a:solidFill>
                  <a:prstClr val="black"/>
                </a:solidFill>
              </a:rPr>
              <a:pPr eaLnBrk="1" hangingPunct="1"/>
              <a:t>67</a:t>
            </a:fld>
            <a:endParaRPr 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Oviedo.-Parque San Francisco</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CB72078-7173-402A-8CB8-BE6FDB0A82ED}" type="slidenum">
              <a:rPr lang="es-ES" sz="1200">
                <a:solidFill>
                  <a:prstClr val="black"/>
                </a:solidFill>
              </a:rPr>
              <a:pPr eaLnBrk="1" hangingPunct="1"/>
              <a:t>68</a:t>
            </a:fld>
            <a:endParaRPr 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Oviedo.-Parque San Francisco</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D7BDB09-A969-45BE-A816-E98694512F1E}" type="slidenum">
              <a:rPr lang="es-ES" sz="1200">
                <a:solidFill>
                  <a:prstClr val="black"/>
                </a:solidFill>
              </a:rPr>
              <a:pPr eaLnBrk="1" hangingPunct="1"/>
              <a:t>69</a:t>
            </a:fld>
            <a:endParaRPr 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Oviedo.-Parque San Francisco</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AC15B3-255E-495E-85F8-742C8A069AF2}" type="slidenum">
              <a:rPr lang="es-ES" sz="1200">
                <a:solidFill>
                  <a:prstClr val="black"/>
                </a:solidFill>
              </a:rPr>
              <a:pPr eaLnBrk="1" hangingPunct="1"/>
              <a:t>70</a:t>
            </a:fld>
            <a:endParaRPr 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Oviedo.-Parque San Francisco</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2085122-3347-4322-82D9-5DDCDC64CE76}" type="slidenum">
              <a:rPr lang="es-ES" sz="1200">
                <a:solidFill>
                  <a:prstClr val="black"/>
                </a:solidFill>
              </a:rPr>
              <a:pPr eaLnBrk="1" hangingPunct="1"/>
              <a:t>71</a:t>
            </a:fld>
            <a:endParaRPr 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Oviedo.-Parque San Francisco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353DBE-C472-403D-B6CA-C2630C581AC7}" type="slidenum">
              <a:rPr lang="es-ES" sz="1200">
                <a:solidFill>
                  <a:prstClr val="black"/>
                </a:solidFill>
              </a:rPr>
              <a:pPr eaLnBrk="1" hangingPunct="1"/>
              <a:t>72</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 Parque San Francisco</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6704A03-51D7-4985-A96A-1C8B5623A6CC}" type="slidenum">
              <a:rPr lang="es-ES" sz="1200">
                <a:solidFill>
                  <a:prstClr val="black"/>
                </a:solidFill>
              </a:rPr>
              <a:pPr eaLnBrk="1" hangingPunct="1"/>
              <a:t>73</a:t>
            </a:fld>
            <a:endParaRPr 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Oviedo.-Parque San Francisco</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1512FBD-9605-4A40-942C-199DFB3973AB}" type="slidenum">
              <a:rPr lang="es-ES" sz="1200">
                <a:solidFill>
                  <a:prstClr val="black"/>
                </a:solidFill>
              </a:rPr>
              <a:pPr eaLnBrk="1" hangingPunct="1"/>
              <a:t>74</a:t>
            </a:fld>
            <a:endParaRPr 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Oviedo.- Parque San Francisco</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Campo San Francisco</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4BA359-AACC-4CDF-8B71-B4E550B20467}" type="slidenum">
              <a:rPr lang="es-ES" sz="1200">
                <a:solidFill>
                  <a:prstClr val="black"/>
                </a:solidFill>
              </a:rPr>
              <a:pPr eaLnBrk="1" hangingPunct="1"/>
              <a:t>75</a:t>
            </a:fld>
            <a:endParaRPr lang="es-ES" sz="1200"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759D21-C41B-4B8E-BBCA-B9348118BC4F}" type="slidenum">
              <a:rPr lang="es-ES" sz="1200">
                <a:solidFill>
                  <a:prstClr val="black"/>
                </a:solidFill>
              </a:rPr>
              <a:pPr eaLnBrk="1" hangingPunct="1"/>
              <a:t>85</a:t>
            </a:fld>
            <a:endParaRPr lang="es-ES" sz="1200" dirty="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 de Tenerife.-Parque García Sanabria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ED5A33-5E5B-43A7-8E75-70C862BA8669}" type="slidenum">
              <a:rPr lang="es-ES" sz="1200">
                <a:solidFill>
                  <a:prstClr val="black"/>
                </a:solidFill>
              </a:rPr>
              <a:pPr eaLnBrk="1" hangingPunct="1"/>
              <a:t>86</a:t>
            </a:fld>
            <a:endParaRPr lang="es-ES" sz="1200"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1E5E7E0-8CB3-435A-9D3F-C31616E593F8}" type="slidenum">
              <a:rPr lang="es-ES" sz="1200">
                <a:solidFill>
                  <a:prstClr val="black"/>
                </a:solidFill>
              </a:rPr>
              <a:pPr eaLnBrk="1" hangingPunct="1"/>
              <a:t>87</a:t>
            </a:fld>
            <a:endParaRPr lang="es-ES" sz="1200"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FA2E41-F90C-4582-B60A-EB69763671DB}" type="slidenum">
              <a:rPr lang="es-ES" sz="1200">
                <a:solidFill>
                  <a:prstClr val="black"/>
                </a:solidFill>
              </a:rPr>
              <a:pPr eaLnBrk="1" hangingPunct="1"/>
              <a:t>88</a:t>
            </a:fld>
            <a:endParaRPr lang="es-ES" sz="1200"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C8D7302-2C7E-46DF-8A59-9E866565AE24}" type="slidenum">
              <a:rPr lang="es-ES" sz="1200">
                <a:solidFill>
                  <a:prstClr val="black"/>
                </a:solidFill>
              </a:rPr>
              <a:pPr eaLnBrk="1" hangingPunct="1"/>
              <a:t>89</a:t>
            </a:fld>
            <a:endParaRPr 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2150BAA-9867-4B0D-B3B8-50DEF780D94F}" type="slidenum">
              <a:rPr lang="es-ES" sz="1200">
                <a:solidFill>
                  <a:prstClr val="black"/>
                </a:solidFill>
              </a:rPr>
              <a:pPr eaLnBrk="1" hangingPunct="1"/>
              <a:t>90</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A4F6D1B-3A5C-469C-899F-11BCE507D6DC}" type="slidenum">
              <a:rPr lang="es-ES" sz="1200">
                <a:solidFill>
                  <a:prstClr val="black"/>
                </a:solidFill>
              </a:rPr>
              <a:pPr eaLnBrk="1" hangingPunct="1"/>
              <a:t>91</a:t>
            </a:fld>
            <a:endParaRPr 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597AA2F-B43A-4D00-BF3A-0B40825B4BD1}" type="slidenum">
              <a:rPr lang="es-ES" sz="1200">
                <a:solidFill>
                  <a:prstClr val="black"/>
                </a:solidFill>
              </a:rPr>
              <a:pPr eaLnBrk="1" hangingPunct="1"/>
              <a:t>92</a:t>
            </a:fld>
            <a:endParaRPr 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8B150C6-5806-4053-A022-5B4B18BA2162}" type="slidenum">
              <a:rPr lang="es-ES" sz="1200">
                <a:solidFill>
                  <a:prstClr val="black"/>
                </a:solidFill>
              </a:rPr>
              <a:pPr eaLnBrk="1" hangingPunct="1"/>
              <a:t>93</a:t>
            </a:fld>
            <a:endParaRPr 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BAE7A5A-0780-4797-B28E-083C337D0D04}" type="slidenum">
              <a:rPr lang="es-ES" sz="1200">
                <a:solidFill>
                  <a:prstClr val="black"/>
                </a:solidFill>
              </a:rPr>
              <a:pPr eaLnBrk="1" hangingPunct="1"/>
              <a:t>94</a:t>
            </a:fld>
            <a:endParaRPr 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72BABE-081E-4800-B542-77E1E60188D7}" type="slidenum">
              <a:rPr lang="es-ES" sz="1200">
                <a:solidFill>
                  <a:prstClr val="black"/>
                </a:solidFill>
              </a:rPr>
              <a:pPr eaLnBrk="1" hangingPunct="1"/>
              <a:t>95</a:t>
            </a:fld>
            <a:endParaRPr 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Parque García Sanabria</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FD678AB-6AE1-404C-9DAE-3C607986A626}" type="slidenum">
              <a:rPr lang="es-ES" sz="1200">
                <a:solidFill>
                  <a:prstClr val="black"/>
                </a:solidFill>
              </a:rPr>
              <a:pPr eaLnBrk="1" hangingPunct="1"/>
              <a:t>96</a:t>
            </a:fld>
            <a:endParaRPr lang="es-ES" sz="1200"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6C8A57F-E41B-4FB1-BC69-6DEEA5338515}" type="slidenum">
              <a:rPr lang="es-ES" sz="1200">
                <a:solidFill>
                  <a:prstClr val="black"/>
                </a:solidFill>
              </a:rPr>
              <a:pPr eaLnBrk="1" hangingPunct="1"/>
              <a:t>97</a:t>
            </a:fld>
            <a:endParaRPr lang="es-ES"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5599A7-689A-4030-998B-71F176EB8758}" type="slidenum">
              <a:rPr lang="es-ES" sz="1200">
                <a:solidFill>
                  <a:prstClr val="black"/>
                </a:solidFill>
              </a:rPr>
              <a:pPr eaLnBrk="1" hangingPunct="1"/>
              <a:t>98</a:t>
            </a:fld>
            <a:endParaRPr lang="es-ES" sz="1200"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CF71FF-1407-4F88-86E1-7FC5D8F25F2F}" type="slidenum">
              <a:rPr lang="es-ES" sz="1200">
                <a:solidFill>
                  <a:prstClr val="black"/>
                </a:solidFill>
              </a:rPr>
              <a:pPr eaLnBrk="1" hangingPunct="1"/>
              <a:t>99</a:t>
            </a:fld>
            <a:endParaRPr lang="es-ES" sz="1200"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20D3A6-E3B3-4255-8040-604ADD5B0AE7}" type="slidenum">
              <a:rPr lang="es-ES" sz="1200">
                <a:solidFill>
                  <a:prstClr val="black"/>
                </a:solidFill>
              </a:rPr>
              <a:pPr eaLnBrk="1" hangingPunct="1"/>
              <a:t>100</a:t>
            </a:fld>
            <a:endParaRPr lang="es-ES" sz="1200"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FF251C-EA13-4558-9C9D-F548558C0E23}" type="slidenum">
              <a:rPr lang="es-ES" sz="1200">
                <a:solidFill>
                  <a:prstClr val="black"/>
                </a:solidFill>
              </a:rPr>
              <a:pPr eaLnBrk="1" hangingPunct="1"/>
              <a:t>101</a:t>
            </a:fld>
            <a:endParaRPr lang="es-ES" sz="1200" dirty="0">
              <a:solidFill>
                <a:prstClr val="black"/>
              </a:solidFill>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Parque García Sanabria</a:t>
            </a: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A390CF-32C5-4F81-8184-DA60830C2AF3}" type="slidenum">
              <a:rPr lang="es-ES" sz="1200">
                <a:solidFill>
                  <a:prstClr val="black"/>
                </a:solidFill>
              </a:rPr>
              <a:pPr eaLnBrk="1" hangingPunct="1"/>
              <a:t>102</a:t>
            </a:fld>
            <a:endParaRPr lang="es-ES" sz="1200"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D7C0B0-4036-4BE4-99F1-C0B4E5710BEF}" type="slidenum">
              <a:rPr lang="es-ES" sz="1200">
                <a:solidFill>
                  <a:prstClr val="black"/>
                </a:solidFill>
              </a:rPr>
              <a:pPr eaLnBrk="1" hangingPunct="1"/>
              <a:t>103</a:t>
            </a:fld>
            <a:endParaRPr 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E1BE851-31FA-4BDB-AEE4-D485E62B714B}" type="slidenum">
              <a:rPr lang="es-ES" sz="1200">
                <a:solidFill>
                  <a:prstClr val="black"/>
                </a:solidFill>
              </a:rPr>
              <a:pPr eaLnBrk="1" hangingPunct="1"/>
              <a:t>104</a:t>
            </a:fld>
            <a:endParaRPr lang="es-ES"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250761B-C74B-4EA5-90DF-8EFFB4680F5D}" type="slidenum">
              <a:rPr lang="es-ES" sz="1200">
                <a:solidFill>
                  <a:prstClr val="black"/>
                </a:solidFill>
              </a:rPr>
              <a:pPr eaLnBrk="1" hangingPunct="1"/>
              <a:t>105</a:t>
            </a:fld>
            <a:endParaRPr lang="es-ES" sz="1200"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7860A19-4AA0-4A46-BFBB-15261C2E51C6}" type="slidenum">
              <a:rPr lang="es-ES" sz="1200">
                <a:solidFill>
                  <a:prstClr val="black"/>
                </a:solidFill>
              </a:rPr>
              <a:pPr eaLnBrk="1" hangingPunct="1"/>
              <a:t>106</a:t>
            </a:fld>
            <a:endParaRPr lang="es-ES"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A4803D-506C-4920-A2C4-33FE7F9D56CD}" type="slidenum">
              <a:rPr lang="es-ES" sz="1200">
                <a:solidFill>
                  <a:prstClr val="black"/>
                </a:solidFill>
              </a:rPr>
              <a:pPr eaLnBrk="1" hangingPunct="1"/>
              <a:t>107</a:t>
            </a:fld>
            <a:endParaRPr lang="es-ES" sz="1200"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3F1819-3C54-4808-973A-B1E5EABBE8E9}" type="slidenum">
              <a:rPr lang="es-ES" sz="1200">
                <a:solidFill>
                  <a:prstClr val="black"/>
                </a:solidFill>
              </a:rPr>
              <a:pPr eaLnBrk="1" hangingPunct="1"/>
              <a:t>108</a:t>
            </a:fld>
            <a:endParaRPr lang="es-ES" sz="1200"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114E5F1-7FD6-4C54-83E9-600BFF109769}" type="slidenum">
              <a:rPr lang="es-ES" sz="1200">
                <a:solidFill>
                  <a:prstClr val="black"/>
                </a:solidFill>
              </a:rPr>
              <a:pPr eaLnBrk="1" hangingPunct="1"/>
              <a:t>109</a:t>
            </a:fld>
            <a:endParaRPr 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E2E24D0-C37D-4155-B951-E04B00730B50}" type="slidenum">
              <a:rPr lang="es-ES" sz="1200">
                <a:solidFill>
                  <a:prstClr val="black"/>
                </a:solidFill>
              </a:rPr>
              <a:pPr eaLnBrk="1" hangingPunct="1"/>
              <a:t>110</a:t>
            </a:fld>
            <a:endParaRPr 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8C9C32-3D04-442C-97A8-EC5FEBDFBC2B}" type="slidenum">
              <a:rPr lang="es-ES" sz="1200">
                <a:solidFill>
                  <a:prstClr val="black"/>
                </a:solidFill>
              </a:rPr>
              <a:pPr eaLnBrk="1" hangingPunct="1"/>
              <a:t>111</a:t>
            </a:fld>
            <a:endParaRPr 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852CA69-B92D-4CA4-A26B-55BC30B59258}" type="slidenum">
              <a:rPr lang="es-ES" sz="1200">
                <a:solidFill>
                  <a:prstClr val="black"/>
                </a:solidFill>
              </a:rPr>
              <a:pPr eaLnBrk="1" hangingPunct="1"/>
              <a:t>112</a:t>
            </a:fld>
            <a:endParaRPr lang="es-ES" sz="1200" dirty="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780708F-F8F2-4C7C-95D9-2A8B14E6D0A7}" type="slidenum">
              <a:rPr lang="es-ES" sz="1200">
                <a:solidFill>
                  <a:prstClr val="black"/>
                </a:solidFill>
              </a:rPr>
              <a:pPr eaLnBrk="1" hangingPunct="1"/>
              <a:t>113</a:t>
            </a:fld>
            <a:endParaRPr lang="es-ES" sz="1200" dirty="0">
              <a:solidFill>
                <a:prstClr val="black"/>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Santa Cruz.-Parque García Sanabria</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D9C3CA6-4CE6-4486-8711-993C7FD62B26}" type="slidenum">
              <a:rPr lang="es-ES" sz="1200">
                <a:solidFill>
                  <a:prstClr val="black"/>
                </a:solidFill>
              </a:rPr>
              <a:pPr eaLnBrk="1" hangingPunct="1"/>
              <a:t>117</a:t>
            </a:fld>
            <a:endParaRPr 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Jardín Botánico Viera y Clavijo</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Canario Viera Clavijo</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31F5B5D-E1F3-468D-B302-C6B89DB26FEF}" type="slidenum">
              <a:rPr lang="es-ES" sz="1200">
                <a:solidFill>
                  <a:prstClr val="black"/>
                </a:solidFill>
              </a:rPr>
              <a:pPr eaLnBrk="1" hangingPunct="1"/>
              <a:t>118</a:t>
            </a:fld>
            <a:endParaRPr lang="es-ES" sz="1200"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20A6F58-903B-4583-B844-716CFF3ED13B}" type="slidenum">
              <a:rPr lang="es-ES" sz="1200">
                <a:solidFill>
                  <a:prstClr val="black"/>
                </a:solidFill>
              </a:rPr>
              <a:pPr eaLnBrk="1" hangingPunct="1"/>
              <a:t>119</a:t>
            </a:fld>
            <a:endParaRPr 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Jardín Botánico Viera Clavijo</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4BD841-A251-4B11-84AF-9BEDC2BE0281}" type="slidenum">
              <a:rPr lang="es-ES" sz="1200">
                <a:solidFill>
                  <a:prstClr val="black"/>
                </a:solidFill>
              </a:rPr>
              <a:pPr eaLnBrk="1" hangingPunct="1"/>
              <a:t>120</a:t>
            </a:fld>
            <a:endParaRPr 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Jardín Botánico Viera Clavijo.-Echium herriense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1D76D4-6215-4D63-A2A8-B72B65A80AC0}" type="slidenum">
              <a:rPr lang="es-ES" sz="1200">
                <a:solidFill>
                  <a:prstClr val="black"/>
                </a:solidFill>
              </a:rPr>
              <a:pPr eaLnBrk="1" hangingPunct="1"/>
              <a:t>121</a:t>
            </a:fld>
            <a:endParaRPr 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Jardín Botánico Viera y Clavijo.-Aeonium Palmense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34A3A76-D37C-49A6-B8F8-12D9EF7CE887}" type="slidenum">
              <a:rPr lang="es-ES" sz="1200">
                <a:solidFill>
                  <a:prstClr val="black"/>
                </a:solidFill>
              </a:rPr>
              <a:pPr eaLnBrk="1" hangingPunct="1"/>
              <a:t>122</a:t>
            </a:fld>
            <a:endParaRPr 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Jardín Botánico Viera y Clavijo.-Agave attenuata</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16288D-E9F2-4539-AED2-33A5C5BE5E1F}" type="slidenum">
              <a:rPr lang="es-ES" sz="1200">
                <a:solidFill>
                  <a:prstClr val="black"/>
                </a:solidFill>
              </a:rPr>
              <a:pPr eaLnBrk="1" hangingPunct="1"/>
              <a:t>123</a:t>
            </a:fld>
            <a:endParaRPr 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Jardín Botánico Viera y Clavijo.-Chagorra de Risco</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Canario Viera y Clavijo</a:t>
            </a: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71DED1-55E5-4776-9BDD-876E8E8AE576}" type="slidenum">
              <a:rPr lang="es-ES" sz="1200">
                <a:solidFill>
                  <a:prstClr val="black"/>
                </a:solidFill>
              </a:rPr>
              <a:pPr eaLnBrk="1" hangingPunct="1"/>
              <a:t>124</a:t>
            </a:fld>
            <a:endParaRPr lang="es-ES" sz="1200"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Canario Viera y Clavijo</a:t>
            </a:r>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23C3C8-E6E5-4B6C-B0F1-0D437D438DBC}" type="slidenum">
              <a:rPr lang="es-ES" sz="1200">
                <a:solidFill>
                  <a:prstClr val="black"/>
                </a:solidFill>
              </a:rPr>
              <a:pPr eaLnBrk="1" hangingPunct="1"/>
              <a:t>125</a:t>
            </a:fld>
            <a:endParaRPr lang="es-ES" sz="1200"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a:ln/>
        </p:spPr>
      </p:sp>
      <p:sp>
        <p:nvSpPr>
          <p:cNvPr id="271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Canario Viera y Clavijo</a:t>
            </a:r>
          </a:p>
        </p:txBody>
      </p:sp>
      <p:sp>
        <p:nvSpPr>
          <p:cNvPr id="271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70F789-4652-48FE-B2D9-2587109D465D}" type="slidenum">
              <a:rPr lang="es-ES" sz="1200">
                <a:solidFill>
                  <a:prstClr val="black"/>
                </a:solidFill>
              </a:rPr>
              <a:pPr eaLnBrk="1" hangingPunct="1"/>
              <a:t>126</a:t>
            </a:fld>
            <a:endParaRPr lang="es-ES" sz="1200"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F0E5FC-5EBA-4A51-B093-8C3BF3E44979}" type="slidenum">
              <a:rPr lang="es-ES" sz="1200">
                <a:solidFill>
                  <a:prstClr val="black"/>
                </a:solidFill>
              </a:rPr>
              <a:pPr eaLnBrk="1" hangingPunct="1"/>
              <a:t>128</a:t>
            </a:fld>
            <a:endParaRPr 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167B21E-5F85-4C12-896A-653B0CF28EE0}" type="slidenum">
              <a:rPr lang="es-ES" sz="1200">
                <a:solidFill>
                  <a:prstClr val="black"/>
                </a:solidFill>
              </a:rPr>
              <a:pPr eaLnBrk="1" hangingPunct="1"/>
              <a:t>129</a:t>
            </a:fld>
            <a:endParaRPr 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a:ln/>
        </p:spPr>
      </p:sp>
      <p:sp>
        <p:nvSpPr>
          <p:cNvPr id="274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de cactus</a:t>
            </a:r>
          </a:p>
        </p:txBody>
      </p:sp>
      <p:sp>
        <p:nvSpPr>
          <p:cNvPr id="274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C157D9-45FE-4F04-9D12-3C9C0B8273B2}" type="slidenum">
              <a:rPr lang="es-ES" sz="1200">
                <a:solidFill>
                  <a:prstClr val="black"/>
                </a:solidFill>
              </a:rPr>
              <a:pPr eaLnBrk="1" hangingPunct="1"/>
              <a:t>130</a:t>
            </a:fld>
            <a:endParaRPr lang="es-ES" sz="1200"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de Cactus </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4BC53F-DC62-4A75-9879-6D71D8D26C2E}" type="slidenum">
              <a:rPr lang="es-ES" sz="1200">
                <a:solidFill>
                  <a:prstClr val="black"/>
                </a:solidFill>
              </a:rPr>
              <a:pPr eaLnBrk="1" hangingPunct="1"/>
              <a:t>131</a:t>
            </a:fld>
            <a:endParaRPr lang="es-ES" sz="1200"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de Cactus</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A99C78B-9C39-43D8-BBEB-9F7057D3DF61}" type="slidenum">
              <a:rPr lang="es-ES" sz="1200">
                <a:solidFill>
                  <a:prstClr val="black"/>
                </a:solidFill>
              </a:rPr>
              <a:pPr eaLnBrk="1" hangingPunct="1"/>
              <a:t>132</a:t>
            </a:fld>
            <a:endParaRPr lang="es-ES" sz="1200"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Jardín de Cactus</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E71371-28AF-4BD6-964F-728163D1A376}" type="slidenum">
              <a:rPr lang="es-ES" sz="1200">
                <a:solidFill>
                  <a:prstClr val="black"/>
                </a:solidFill>
              </a:rPr>
              <a:pPr eaLnBrk="1" hangingPunct="1"/>
              <a:t>133</a:t>
            </a:fld>
            <a:endParaRPr lang="es-ES" sz="1200"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CB7A532-8326-4801-90CA-5D0FB3C5D7D0}" type="slidenum">
              <a:rPr lang="es-ES" sz="1200">
                <a:solidFill>
                  <a:prstClr val="black"/>
                </a:solidFill>
              </a:rPr>
              <a:pPr eaLnBrk="1" hangingPunct="1"/>
              <a:t>134</a:t>
            </a:fld>
            <a:endParaRPr lang="es-ES" sz="1200"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1BB31A-C516-4683-BADB-1E6CEF49825E}" type="slidenum">
              <a:rPr lang="es-ES" sz="1200">
                <a:solidFill>
                  <a:prstClr val="black"/>
                </a:solidFill>
              </a:rPr>
              <a:pPr eaLnBrk="1" hangingPunct="1"/>
              <a:t>135</a:t>
            </a:fld>
            <a:endParaRPr lang="es-ES" sz="1200" dirty="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34F7394-848F-4EEE-BE61-F3D7875903B6}" type="slidenum">
              <a:rPr lang="es-ES" sz="1200">
                <a:solidFill>
                  <a:prstClr val="black"/>
                </a:solidFill>
              </a:rPr>
              <a:pPr eaLnBrk="1" hangingPunct="1"/>
              <a:t>136</a:t>
            </a:fld>
            <a:endParaRPr lang="es-ES" sz="1200" dirty="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C403BA-C457-4E14-9C83-EFEB92BEC0B0}" type="slidenum">
              <a:rPr lang="es-ES" sz="1200">
                <a:solidFill>
                  <a:prstClr val="black"/>
                </a:solidFill>
              </a:rPr>
              <a:pPr eaLnBrk="1" hangingPunct="1"/>
              <a:t>137</a:t>
            </a:fld>
            <a:endParaRPr lang="es-ES" sz="1200" dirty="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86DF94-D508-48BB-B23B-598BB63F5837}" type="slidenum">
              <a:rPr lang="es-ES" sz="1200">
                <a:solidFill>
                  <a:prstClr val="black"/>
                </a:solidFill>
              </a:rPr>
              <a:pPr eaLnBrk="1" hangingPunct="1"/>
              <a:t>138</a:t>
            </a:fld>
            <a:endParaRPr lang="es-ES" sz="1200" dirty="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038AC7-ED97-4CBC-9C44-87620B9C60B8}" type="slidenum">
              <a:rPr lang="es-ES" sz="1200">
                <a:solidFill>
                  <a:prstClr val="black"/>
                </a:solidFill>
              </a:rPr>
              <a:pPr eaLnBrk="1" hangingPunct="1"/>
              <a:t>139</a:t>
            </a:fld>
            <a:endParaRPr lang="es-ES" sz="1200" dirty="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44BA0D7-27F7-4C76-80B3-EDF2135014F1}" type="slidenum">
              <a:rPr lang="es-ES" sz="1200">
                <a:solidFill>
                  <a:prstClr val="black"/>
                </a:solidFill>
              </a:rPr>
              <a:pPr eaLnBrk="1" hangingPunct="1"/>
              <a:t>140</a:t>
            </a:fld>
            <a:endParaRPr lang="es-ES" sz="1200" dirty="0">
              <a:solidFill>
                <a:prstClr val="black"/>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Lanzarote.-Jardín de cactus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F3AC744-BA01-4021-927A-18503F6609CD}" type="slidenum">
              <a:rPr lang="es-ES" sz="1200">
                <a:solidFill>
                  <a:prstClr val="black"/>
                </a:solidFill>
              </a:rPr>
              <a:pPr eaLnBrk="1" hangingPunct="1"/>
              <a:t>143</a:t>
            </a:fld>
            <a:endParaRPr lang="es-ES" sz="1200" dirty="0">
              <a:solidFill>
                <a:prstClr val="black"/>
              </a:solidFill>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Tenerife.-Jardines de la Marquesa de Arucas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C183ABE-79CD-405A-879B-6C2D63BAA041}" type="slidenum">
              <a:rPr lang="es-ES" sz="1200">
                <a:solidFill>
                  <a:prstClr val="black"/>
                </a:solidFill>
              </a:rPr>
              <a:pPr eaLnBrk="1" hangingPunct="1"/>
              <a:t>144</a:t>
            </a:fld>
            <a:endParaRPr lang="es-ES" sz="1200" dirty="0">
              <a:solidFill>
                <a:prstClr val="black"/>
              </a:solidFill>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6CEBAB-C5FE-4045-A054-DCC8693291FA}" type="slidenum">
              <a:rPr lang="es-ES" sz="1200">
                <a:solidFill>
                  <a:prstClr val="black"/>
                </a:solidFill>
              </a:rPr>
              <a:pPr eaLnBrk="1" hangingPunct="1"/>
              <a:t>145</a:t>
            </a:fld>
            <a:endParaRPr lang="es-ES" sz="1200" dirty="0">
              <a:solidFill>
                <a:prstClr val="black"/>
              </a:solidFill>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Arucas.-Eichornia</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D0A953-A597-4D14-9BDB-37CCE4CF1AA8}" type="slidenum">
              <a:rPr lang="es-ES" sz="1200">
                <a:solidFill>
                  <a:prstClr val="black"/>
                </a:solidFill>
              </a:rPr>
              <a:pPr eaLnBrk="1" hangingPunct="1"/>
              <a:t>146</a:t>
            </a:fld>
            <a:endParaRPr lang="es-ES" sz="1200" dirty="0">
              <a:solidFill>
                <a:prstClr val="black"/>
              </a:solidFill>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FDE3EAF-66DA-4F6C-8FCD-FD698BE93E21}" type="slidenum">
              <a:rPr lang="es-ES" sz="1200">
                <a:solidFill>
                  <a:prstClr val="black"/>
                </a:solidFill>
              </a:rPr>
              <a:pPr eaLnBrk="1" hangingPunct="1"/>
              <a:t>147</a:t>
            </a:fld>
            <a:endParaRPr lang="es-ES" sz="1200" dirty="0">
              <a:solidFill>
                <a:prstClr val="black"/>
              </a:solidFill>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610E69F-77E3-4D76-B634-054FDF8843A8}" type="slidenum">
              <a:rPr lang="es-ES" sz="1200">
                <a:solidFill>
                  <a:prstClr val="black"/>
                </a:solidFill>
              </a:rPr>
              <a:pPr eaLnBrk="1" hangingPunct="1"/>
              <a:t>148</a:t>
            </a:fld>
            <a:endParaRPr lang="es-ES" sz="1200" dirty="0">
              <a:solidFill>
                <a:prstClr val="black"/>
              </a:solidFill>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49E9D6-E4D1-4AB1-ACF5-651C9C37F0BB}" type="slidenum">
              <a:rPr lang="es-ES" sz="1200">
                <a:solidFill>
                  <a:prstClr val="black"/>
                </a:solidFill>
              </a:rPr>
              <a:pPr eaLnBrk="1" hangingPunct="1"/>
              <a:t>149</a:t>
            </a:fld>
            <a:endParaRPr lang="es-ES" sz="1200" dirty="0">
              <a:solidFill>
                <a:prstClr val="black"/>
              </a:solidFill>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8DFCC17-4B20-4D9B-A64B-71187118F2D9}" type="slidenum">
              <a:rPr lang="es-ES" sz="1200">
                <a:solidFill>
                  <a:prstClr val="black"/>
                </a:solidFill>
              </a:rPr>
              <a:pPr eaLnBrk="1" hangingPunct="1"/>
              <a:t>150</a:t>
            </a:fld>
            <a:endParaRPr lang="es-ES" sz="1200" dirty="0">
              <a:solidFill>
                <a:prstClr val="black"/>
              </a:solidFill>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DD6BDE-F250-4B07-BDD6-787C6D65B310}" type="slidenum">
              <a:rPr lang="es-ES" sz="1200">
                <a:solidFill>
                  <a:prstClr val="black"/>
                </a:solidFill>
              </a:rPr>
              <a:pPr eaLnBrk="1" hangingPunct="1"/>
              <a:t>151</a:t>
            </a:fld>
            <a:endParaRPr lang="es-ES" sz="1200" dirty="0">
              <a:solidFill>
                <a:prstClr val="black"/>
              </a:solidFill>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BA04BD-5A73-4FF9-9418-772E51C406A1}" type="slidenum">
              <a:rPr lang="es-ES" sz="1200">
                <a:solidFill>
                  <a:prstClr val="black"/>
                </a:solidFill>
              </a:rPr>
              <a:pPr eaLnBrk="1" hangingPunct="1"/>
              <a:t>152</a:t>
            </a:fld>
            <a:endParaRPr lang="es-ES" sz="1200" dirty="0">
              <a:solidFill>
                <a:prstClr val="black"/>
              </a:solidFill>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Jardines de la Marquesa de Arucas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a:ln/>
        </p:spPr>
      </p:sp>
      <p:sp>
        <p:nvSpPr>
          <p:cNvPr id="295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la Alfabia</a:t>
            </a:r>
          </a:p>
        </p:txBody>
      </p:sp>
      <p:sp>
        <p:nvSpPr>
          <p:cNvPr id="295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082B6D-415A-4B09-8C6B-89EBE3603027}" type="slidenum">
              <a:rPr lang="es-ES" sz="1200">
                <a:solidFill>
                  <a:prstClr val="black"/>
                </a:solidFill>
              </a:rPr>
              <a:pPr eaLnBrk="1" hangingPunct="1"/>
              <a:t>154</a:t>
            </a:fld>
            <a:endParaRPr lang="es-ES" sz="1200"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la Alfabia</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5263951-8CC2-408C-95B3-03F55A252449}" type="slidenum">
              <a:rPr lang="es-ES" sz="1200">
                <a:solidFill>
                  <a:prstClr val="black"/>
                </a:solidFill>
              </a:rPr>
              <a:pPr eaLnBrk="1" hangingPunct="1"/>
              <a:t>155</a:t>
            </a:fld>
            <a:endParaRPr lang="es-ES" sz="1200"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a:ln/>
        </p:spPr>
      </p:sp>
      <p:sp>
        <p:nvSpPr>
          <p:cNvPr id="297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la Alfabia</a:t>
            </a:r>
          </a:p>
        </p:txBody>
      </p:sp>
      <p:sp>
        <p:nvSpPr>
          <p:cNvPr id="297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5B10197-AFC1-42DD-9510-D7E135B2771D}" type="slidenum">
              <a:rPr lang="es-ES" sz="1200">
                <a:solidFill>
                  <a:prstClr val="black"/>
                </a:solidFill>
              </a:rPr>
              <a:pPr eaLnBrk="1" hangingPunct="1"/>
              <a:t>156</a:t>
            </a:fld>
            <a:endParaRPr lang="es-ES" sz="1200"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34C0C89-F2EE-40E6-97B4-9B017A4BE3EF}" type="slidenum">
              <a:rPr lang="es-ES" sz="1200">
                <a:solidFill>
                  <a:prstClr val="black"/>
                </a:solidFill>
              </a:rPr>
              <a:pPr eaLnBrk="1" hangingPunct="1"/>
              <a:t>157</a:t>
            </a:fld>
            <a:endParaRPr lang="es-ES" sz="1200" dirty="0">
              <a:solidFill>
                <a:prstClr val="black"/>
              </a:solidFill>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Mallorca.-Jardines de la Alfabia</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a:ln/>
        </p:spPr>
      </p:sp>
      <p:sp>
        <p:nvSpPr>
          <p:cNvPr id="300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Jardines de la Alfabia</a:t>
            </a:r>
          </a:p>
        </p:txBody>
      </p:sp>
      <p:sp>
        <p:nvSpPr>
          <p:cNvPr id="300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355E6D-F715-4D70-B046-572E8EF5BE26}" type="slidenum">
              <a:rPr lang="es-ES" sz="1200">
                <a:solidFill>
                  <a:prstClr val="black"/>
                </a:solidFill>
              </a:rPr>
              <a:pPr eaLnBrk="1" hangingPunct="1"/>
              <a:t>158</a:t>
            </a:fld>
            <a:endParaRPr lang="es-ES" sz="1200"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02DA7C1-88F4-4F48-8581-41B51324A1C5}" type="slidenum">
              <a:rPr lang="es-ES" sz="1200">
                <a:solidFill>
                  <a:prstClr val="black"/>
                </a:solidFill>
              </a:rPr>
              <a:pPr eaLnBrk="1" hangingPunct="1"/>
              <a:t>159</a:t>
            </a:fld>
            <a:endParaRPr lang="es-ES" sz="1200" dirty="0">
              <a:solidFill>
                <a:prstClr val="black"/>
              </a:solidFill>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Mallorca.- Jardines de la Alfabia</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63F856-6BC5-46CC-AE16-7CDC92FC23ED}" type="slidenum">
              <a:rPr lang="es-ES" sz="1200">
                <a:solidFill>
                  <a:prstClr val="black"/>
                </a:solidFill>
              </a:rPr>
              <a:pPr eaLnBrk="1" hangingPunct="1"/>
              <a:t>160</a:t>
            </a:fld>
            <a:endParaRPr lang="es-ES" sz="1200" dirty="0">
              <a:solidFill>
                <a:prstClr val="black"/>
              </a:solidFill>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Mallorca.-Jardines de la Alfabia</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015DC84-5BDB-4029-8C8D-3BA332547356}" type="slidenum">
              <a:rPr lang="es-ES" sz="1200">
                <a:solidFill>
                  <a:prstClr val="black"/>
                </a:solidFill>
              </a:rPr>
              <a:pPr eaLnBrk="1" hangingPunct="1"/>
              <a:t>161</a:t>
            </a:fld>
            <a:endParaRPr lang="es-ES" sz="1200" dirty="0">
              <a:solidFill>
                <a:prstClr val="black"/>
              </a:solidFill>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Mallorca.-Jardines de la Alfabia</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4C2FF7-CAD3-4D4A-B217-5BB3C5A15A2B}" type="slidenum">
              <a:rPr lang="es-ES" sz="1200">
                <a:solidFill>
                  <a:prstClr val="black"/>
                </a:solidFill>
              </a:rPr>
              <a:pPr eaLnBrk="1" hangingPunct="1"/>
              <a:t>162</a:t>
            </a:fld>
            <a:endParaRPr lang="es-ES" sz="1200" dirty="0">
              <a:solidFill>
                <a:prstClr val="black"/>
              </a:solidFill>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Mallorca.-Jardines de la Alfabia</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316AF4-751F-4028-812C-AD1462789A3E}" type="slidenum">
              <a:rPr lang="es-ES" sz="1200">
                <a:solidFill>
                  <a:prstClr val="black"/>
                </a:solidFill>
              </a:rPr>
              <a:pPr eaLnBrk="1" hangingPunct="1"/>
              <a:t>163</a:t>
            </a:fld>
            <a:endParaRPr lang="es-ES" sz="1200" dirty="0">
              <a:solidFill>
                <a:prstClr val="black"/>
              </a:solidFill>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Mallorca.-Jardines de la Alfabia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hyperlink" Target="http://upload.wikimedia.org/wikipedia/commons/b/b2/Parque_Garcia_Sanabria_Santa_CruzTenerife.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hyperlink" Target="http://upload.wikimedia.org/wikipedia/commons/e/e0/Parque_Garcia_Sanabria.JPG"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hyperlink" Target="http://upload.wikimedia.org/wikipedia/commons/f/f9/Lanzarote_Jardin_de_Cactus_Kaktusgarten.jpg" TargetMode="External"/><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hyperlink" Target="http://upload.wikimedia.org/wikipedia/commons/0/05/BotanicGardensinArucas.JPG" TargetMode="Externa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5.xml"/><Relationship Id="rId1" Type="http://schemas.openxmlformats.org/officeDocument/2006/relationships/slideLayout" Target="../slideLayouts/slideLayout7.xml"/><Relationship Id="rId5" Type="http://schemas.openxmlformats.org/officeDocument/2006/relationships/image" Target="../media/image135.jpeg"/><Relationship Id="rId4" Type="http://schemas.openxmlformats.org/officeDocument/2006/relationships/image" Target="../media/image134.jpeg"/></Relationships>
</file>

<file path=ppt/slides/_rels/slide15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1512168"/>
          </a:xfrm>
        </p:spPr>
        <p:txBody>
          <a:bodyPr>
            <a:noAutofit/>
          </a:bodyPr>
          <a:lstStyle/>
          <a:p>
            <a:r>
              <a:rPr lang="es-ES" sz="3200" dirty="0"/>
              <a:t>EUROPA.-LA VUELTA AL MUNDO EN 885 JARDINES.-ESPAÑA.-C</a:t>
            </a:r>
          </a:p>
        </p:txBody>
      </p:sp>
      <p:sp>
        <p:nvSpPr>
          <p:cNvPr id="3" name="2 Subtítulo"/>
          <p:cNvSpPr>
            <a:spLocks noGrp="1"/>
          </p:cNvSpPr>
          <p:nvPr>
            <p:ph type="subTitle" idx="1"/>
          </p:nvPr>
        </p:nvSpPr>
        <p:spPr>
          <a:xfrm>
            <a:off x="4716016" y="5003322"/>
            <a:ext cx="4320480" cy="1371600"/>
          </a:xfrm>
        </p:spPr>
        <p:txBody>
          <a:bodyPr>
            <a:normAutofit fontScale="92500"/>
          </a:bodyPr>
          <a:lstStyle/>
          <a:p>
            <a:r>
              <a:rPr lang="es-ES" dirty="0"/>
              <a:t>Selección de textos y fotografias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C:\Documents and Settings\JOSE ELIAS\Escritorio\SPAIN\Barcelona.-Las Rambl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61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b="1" dirty="0"/>
              <a:t>Parc del Laberinto</a:t>
            </a:r>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Posiblemente, es el parque más hermoso de Barcelona. </a:t>
            </a:r>
          </a:p>
          <a:p>
            <a:pPr marL="274320" indent="-274320" eaLnBrk="1" fontAlgn="auto" hangingPunct="1">
              <a:spcBef>
                <a:spcPts val="580"/>
              </a:spcBef>
              <a:spcAft>
                <a:spcPts val="0"/>
              </a:spcAft>
              <a:buFont typeface="Wingdings 2"/>
              <a:buChar char=""/>
              <a:defRPr/>
            </a:pPr>
            <a:r>
              <a:rPr lang="es-ES" dirty="0"/>
              <a:t>Sus jardines, su estructura y su arquitectura le convierten en el lugar ideal para perderse. </a:t>
            </a:r>
          </a:p>
          <a:p>
            <a:pPr marL="274320" indent="-274320" eaLnBrk="1" fontAlgn="auto" hangingPunct="1">
              <a:spcBef>
                <a:spcPts val="580"/>
              </a:spcBef>
              <a:spcAft>
                <a:spcPts val="0"/>
              </a:spcAft>
              <a:buFont typeface="Wingdings 2"/>
              <a:buChar char=""/>
              <a:defRPr/>
            </a:pPr>
            <a:r>
              <a:rPr lang="es-ES" dirty="0"/>
              <a:t>Además del famoso laberinto, el parque contiene otras pequeñas delicias para la vista, la reflexión o el descanso. Encontramos los jardines de los Bojes, que muestra el arte topiario (que forma figuras); el Doméstico, que contiene una plantación de camelias; el de los Musgos; el Pequeño Laberinto; o el Romántico, que cierra significativamente su recinto con un falso cementerio.</a:t>
            </a:r>
          </a:p>
          <a:p>
            <a:pPr marL="274320" indent="-274320" eaLnBrk="1" fontAlgn="auto" hangingPunct="1">
              <a:spcBef>
                <a:spcPts val="580"/>
              </a:spcBef>
              <a:spcAft>
                <a:spcPts val="0"/>
              </a:spcAft>
              <a:buFont typeface="Wingdings 2"/>
              <a:buChar char=""/>
              <a:defRPr/>
            </a:pPr>
            <a:r>
              <a:rPr lang="es-ES" dirty="0"/>
              <a:t> Destaca también el canal romántico, al final del cual se encuentra la isla del Amor.</a:t>
            </a:r>
          </a:p>
        </p:txBody>
      </p:sp>
    </p:spTree>
    <p:extLst>
      <p:ext uri="{BB962C8B-B14F-4D97-AF65-F5344CB8AC3E}">
        <p14:creationId xmlns:p14="http://schemas.microsoft.com/office/powerpoint/2010/main" val="2367035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620713"/>
            <a:ext cx="7113984" cy="5399087"/>
          </a:xfrm>
        </p:spPr>
        <p:txBody>
          <a:bodyPr/>
          <a:lstStyle/>
          <a:p>
            <a:pPr eaLnBrk="1" hangingPunct="1"/>
            <a:r>
              <a:rPr lang="es-ES" dirty="0"/>
              <a:t>El Parque del Laberinto está distribuido en tres niveles o, mejor dicho, terrazas escalonadas. </a:t>
            </a:r>
          </a:p>
          <a:p>
            <a:pPr eaLnBrk="1" hangingPunct="1"/>
            <a:r>
              <a:rPr lang="es-ES" dirty="0"/>
              <a:t>En la parte superior se encuentra una alberca que recoge el agua para el riego. </a:t>
            </a:r>
          </a:p>
          <a:p>
            <a:pPr eaLnBrk="1" hangingPunct="1"/>
            <a:r>
              <a:rPr lang="es-ES" dirty="0"/>
              <a:t>En la zona intermedia se encuentran los templetes con cúpulas sostenidas por columnas toscanas. </a:t>
            </a:r>
          </a:p>
          <a:p>
            <a:pPr eaLnBrk="1" hangingPunct="1"/>
            <a:r>
              <a:rPr lang="es-ES" dirty="0"/>
              <a:t>Y en la parte inferior está el laberinto, la pieza central de la iconografía del recinto.</a:t>
            </a:r>
          </a:p>
          <a:p>
            <a:pPr eaLnBrk="1" hangingPunct="1"/>
            <a:r>
              <a:rPr lang="es-ES" dirty="0"/>
              <a:t>El acceso al Parque del Laberinto es de pago.</a:t>
            </a:r>
          </a:p>
          <a:p>
            <a:pPr eaLnBrk="1" hangingPunct="1"/>
            <a:endParaRPr lang="es-ES" dirty="0"/>
          </a:p>
        </p:txBody>
      </p:sp>
    </p:spTree>
    <p:extLst>
      <p:ext uri="{BB962C8B-B14F-4D97-AF65-F5344CB8AC3E}">
        <p14:creationId xmlns:p14="http://schemas.microsoft.com/office/powerpoint/2010/main" val="15917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JOSE ELIAS\Escritorio\SPAIN\Laberint_d´Horta_Barcelona_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689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descr="C:\Documents and Settings\JOSE ELIAS\Escritorio\SPAIN\Laberint_d Horta.-Falso cementer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373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JOSE ELIAS\Escritorio\SPAIN\Laberint d´Horta_Barcelona_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49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JOSE ELIAS\Escritorio\SPAIN\Laberint_d´Horta_-_Barcelo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713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ELIAS\Escritorio\SPAIN\Laberint_d´Horta_-_Barcelon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3" descr="C:\Documents and Settings\JOSE ELIAS\Escritorio\SPAIN\Laberint_d´Horta_-_Barcelona.-Ariadn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111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C:\Documents and Settings\JOSE ELIAS\Escritorio\SPAIN\Laberint_d´Horta_-_Barcelona.-Dana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4" descr="C:\Documents and Settings\JOSE ELIAS\Escritorio\SPAIN\Laberint_d´Horta_-_Barcelona.-Ero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830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C:\Documents and Settings\JOSE ELIAS\Escritorio\SPAIN\Laberint_d´Horta_-_Barcelona.-Poseid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174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Escritorio\SPAIN\Laberint_d´Horta_-_Barcelona.-RELIEVE DE ECH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2554288"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3" descr="C:\Documents and Settings\JOSE ELIAS\Escritorio\SPAIN\Laberinto.-x-Nimfa_EgERIA_al_Parc_del_Laberint_d%27Hor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658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Escritorio\SPAIN\Laberint_d´Horta_Barcelona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043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Escritorio\SPAIN\Laberint_d´Horta_Barcelona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0933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JOSE ELIAS\Escritorio\SPAIN\Laberint_d´Horta_Barcelona_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769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JOSE ELIAS\Escritorio\SPAIN\Laberint_d´Horta_Barcelona_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descr="C:\Documents and Settings\JOSE ELIAS\Escritorio\SPAIN\Laberint_d´Horta_-_Barcelona.-RELIEVE DE ECH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338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JOSE ELIAS\Escritorio\SPAIN\Laberint_dHorta.-Barcelo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142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C:\Documents and Settings\JOSE ELIAS\Escritorio\SPAIN\Laberinto_Horta_03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399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JOSE ELIAS\Escritorio\SPAIN\Laberinto_Horta_04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456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Escritorio\SPAIN\Laberinto_Horta_05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4" descr="http://pgprogram.files.wordpress.com/2010/06/img_24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328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ELIAS\Escritorio\SPAIN\Laberinto_Horta_06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71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SPAIN\Laberinto_Horta_07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279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SPAIN\Laberinto_Horta_08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929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OSE ELIAS\Escritorio\SPAIN\Laberinto_Horta_15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076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Escritorio\SPAIN\Laberinto_Horta_16_JM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178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b="1" dirty="0"/>
              <a:t>Parc Gúell</a:t>
            </a:r>
          </a:p>
        </p:txBody>
      </p:sp>
      <p:sp>
        <p:nvSpPr>
          <p:cNvPr id="3" name="2 Marcador de contenido"/>
          <p:cNvSpPr>
            <a:spLocks noGrp="1"/>
          </p:cNvSpPr>
          <p:nvPr>
            <p:ph sz="quarter" idx="1"/>
          </p:nvPr>
        </p:nvSpPr>
        <p:spPr>
          <a:xfrm>
            <a:off x="457200" y="1600200"/>
            <a:ext cx="7467600" cy="506916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En el año 1969 se reconoció su singularidad, cuando fue declarado Monumento Histórico-Artístico de Interés Nacional y sobre todo en 1984, al ser declarado Patrimonio de la Humanidad por la UNESCO.</a:t>
            </a:r>
          </a:p>
          <a:p>
            <a:pPr marL="274320" indent="-274320" eaLnBrk="1" fontAlgn="auto" hangingPunct="1">
              <a:spcBef>
                <a:spcPts val="580"/>
              </a:spcBef>
              <a:spcAft>
                <a:spcPts val="0"/>
              </a:spcAft>
              <a:buFont typeface="Wingdings 2"/>
              <a:buChar char=""/>
              <a:defRPr/>
            </a:pPr>
            <a:r>
              <a:rPr lang="es-ES" dirty="0"/>
              <a:t>Su consideración como espacio monumental de reconocimiento internacional no le quita importancia como parque público equipado con todas las instalaciones y los servicios que le hacen adecuado para el recreo de los vecinos y de todos los visitantes en general. </a:t>
            </a:r>
          </a:p>
          <a:p>
            <a:pPr marL="274320" indent="-274320" eaLnBrk="1" fontAlgn="auto" hangingPunct="1">
              <a:spcBef>
                <a:spcPts val="580"/>
              </a:spcBef>
              <a:spcAft>
                <a:spcPts val="0"/>
              </a:spcAft>
              <a:buFont typeface="Wingdings 2"/>
              <a:buChar char=""/>
              <a:defRPr/>
            </a:pPr>
            <a:r>
              <a:rPr lang="es-ES" dirty="0"/>
              <a:t>El recinto, que es totalmente accesible, cuenta con áreas de juegos infantiles, un área de recreo para perros y zonas de descanso. </a:t>
            </a:r>
          </a:p>
        </p:txBody>
      </p:sp>
    </p:spTree>
    <p:extLst>
      <p:ext uri="{BB962C8B-B14F-4D97-AF65-F5344CB8AC3E}">
        <p14:creationId xmlns:p14="http://schemas.microsoft.com/office/powerpoint/2010/main" val="1783066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908050"/>
            <a:ext cx="7113984" cy="5111750"/>
          </a:xfrm>
        </p:spPr>
        <p:txBody>
          <a:bodyPr/>
          <a:lstStyle/>
          <a:p>
            <a:pPr eaLnBrk="1" hangingPunct="1"/>
            <a:r>
              <a:rPr lang="es-ES" sz="2400" dirty="0"/>
              <a:t>El recinto, que es totalmente accesible, cuenta con áreas de juegos infantiles, un área de recreo para perros y zonas de descanso. </a:t>
            </a:r>
          </a:p>
          <a:p>
            <a:pPr eaLnBrk="1" hangingPunct="1"/>
            <a:r>
              <a:rPr lang="es-ES" sz="2400" dirty="0"/>
              <a:t>Desde que finalizó la rehabilitación integral realizada en 2006, funciona un servicio de guía con el que se facilita el conocimiento del parque a las personas con discapacidad visual y auditiva.</a:t>
            </a:r>
          </a:p>
          <a:p>
            <a:pPr eaLnBrk="1" hangingPunct="1"/>
            <a:r>
              <a:rPr lang="es-ES" sz="2400" dirty="0"/>
              <a:t>La entrada principal por la calle Olot está vigilada por dos pabellones realizados siguiendo el estilo propio de Gaudí, con formas redondeadas y estallido de luces y colores. </a:t>
            </a:r>
          </a:p>
          <a:p>
            <a:pPr eaLnBrk="1" hangingPunct="1"/>
            <a:endParaRPr lang="es-ES" dirty="0"/>
          </a:p>
          <a:p>
            <a:pPr eaLnBrk="1" hangingPunct="1"/>
            <a:endParaRPr lang="es-ES" dirty="0"/>
          </a:p>
        </p:txBody>
      </p:sp>
    </p:spTree>
    <p:extLst>
      <p:ext uri="{BB962C8B-B14F-4D97-AF65-F5344CB8AC3E}">
        <p14:creationId xmlns:p14="http://schemas.microsoft.com/office/powerpoint/2010/main" val="2544184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Aquí se inicia la escalera monumental, presidida por la salamandra acabada en trencadís (decoración arquitectónica realizada con trozos irregulares de cerámica), que subraya la importancia del acceso de peatones a las dependencias colectivas de la ciudad jardín, el mercado y la plaza.</a:t>
            </a:r>
          </a:p>
          <a:p>
            <a:pPr marL="274320" indent="-274320" eaLnBrk="1" fontAlgn="auto" hangingPunct="1">
              <a:spcBef>
                <a:spcPts val="580"/>
              </a:spcBef>
              <a:spcAft>
                <a:spcPts val="0"/>
              </a:spcAft>
              <a:buFont typeface="Wingdings 2"/>
              <a:buChar char=""/>
              <a:defRPr/>
            </a:pPr>
            <a:r>
              <a:rPr lang="es-ES" dirty="0"/>
              <a:t>La Sala Hipóstila, que debía alojar el mercado de la ciudad jardín, está formada por 86 columnas de estilo dórico.</a:t>
            </a:r>
          </a:p>
          <a:p>
            <a:pPr marL="274320" indent="-274320" eaLnBrk="1" fontAlgn="auto" hangingPunct="1">
              <a:spcBef>
                <a:spcPts val="580"/>
              </a:spcBef>
              <a:spcAft>
                <a:spcPts val="0"/>
              </a:spcAft>
              <a:buFont typeface="Wingdings 2"/>
              <a:buChar char=""/>
              <a:defRPr/>
            </a:pPr>
            <a:r>
              <a:rPr lang="es-ES" dirty="0"/>
              <a:t>La plaza nace en la montaña, sobre tierra firme y se extiende sobre las columnas de la Sala Hipóstila. </a:t>
            </a:r>
          </a:p>
          <a:p>
            <a:pPr marL="274320" indent="-274320" eaLnBrk="1" fontAlgn="auto" hangingPunct="1">
              <a:spcBef>
                <a:spcPts val="580"/>
              </a:spcBef>
              <a:spcAft>
                <a:spcPts val="0"/>
              </a:spcAft>
              <a:buFont typeface="Wingdings 2"/>
              <a:buChar char=""/>
              <a:defRPr/>
            </a:pPr>
            <a:r>
              <a:rPr lang="es-ES" dirty="0"/>
              <a:t>Destaca el banco con revestimiento en trencadís que delimita el perímetro.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395381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620713"/>
            <a:ext cx="7113984" cy="5399087"/>
          </a:xfrm>
        </p:spPr>
        <p:txBody>
          <a:bodyPr/>
          <a:lstStyle/>
          <a:p>
            <a:pPr eaLnBrk="1" hangingPunct="1"/>
            <a:r>
              <a:rPr lang="es-ES" sz="2400" dirty="0"/>
              <a:t>El Turó de les Creus, que era el emplazamiento escogido para levantar una gran capilla que nunca se llegó a construir.</a:t>
            </a:r>
          </a:p>
          <a:p>
            <a:pPr eaLnBrk="1" hangingPunct="1"/>
            <a:r>
              <a:rPr lang="es-ES" sz="2400" dirty="0"/>
              <a:t>El Museo Gaudí. Era la casa donde Gaudí se instaló cuando las obras ya estaban muy avanzadas. En 1963, la asociación Amics de Gaudí compró el edificio para destinarlo a museo.</a:t>
            </a:r>
          </a:p>
          <a:p>
            <a:pPr eaLnBrk="1" hangingPunct="1"/>
            <a:r>
              <a:rPr lang="es-ES" sz="2400" b="1" dirty="0"/>
              <a:t>Vegetación </a:t>
            </a:r>
            <a:endParaRPr lang="es-ES" sz="2400" dirty="0"/>
          </a:p>
          <a:p>
            <a:pPr eaLnBrk="1" hangingPunct="1"/>
            <a:r>
              <a:rPr lang="es-ES" sz="2400" dirty="0"/>
              <a:t>Aunque la naturaleza parece quedar en un segundo plano, cierto es que el arquitecto la tuvo muy en cuenta para lograr una perfecta simbiosis entre la piedra y el verde. </a:t>
            </a:r>
          </a:p>
          <a:p>
            <a:pPr eaLnBrk="1" hangingPunct="1"/>
            <a:endParaRPr lang="es-ES" dirty="0"/>
          </a:p>
        </p:txBody>
      </p:sp>
    </p:spTree>
    <p:extLst>
      <p:ext uri="{BB962C8B-B14F-4D97-AF65-F5344CB8AC3E}">
        <p14:creationId xmlns:p14="http://schemas.microsoft.com/office/powerpoint/2010/main" val="2581067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549275"/>
            <a:ext cx="7041976" cy="5470525"/>
          </a:xfrm>
        </p:spPr>
        <p:txBody>
          <a:bodyPr/>
          <a:lstStyle/>
          <a:p>
            <a:pPr eaLnBrk="1" hangingPunct="1"/>
            <a:r>
              <a:rPr lang="es-ES" sz="2400" dirty="0"/>
              <a:t>La perspectiva del viaducto, coronado de palmeras y revestido de arbustos y plantas tapizantes plasma bien la complicidad entre naturaleza y arquitectura. Gaudí preservó la vegetación espontánea del lugar, que hoy constituye una extensión forestal donde abundan algarrobos, robles, pinos y encinas, rodeados de un espeso sotobosque.</a:t>
            </a:r>
          </a:p>
          <a:p>
            <a:pPr eaLnBrk="1" hangingPunct="1"/>
            <a:endParaRPr lang="es-ES" dirty="0"/>
          </a:p>
        </p:txBody>
      </p:sp>
    </p:spTree>
    <p:extLst>
      <p:ext uri="{BB962C8B-B14F-4D97-AF65-F5344CB8AC3E}">
        <p14:creationId xmlns:p14="http://schemas.microsoft.com/office/powerpoint/2010/main" val="2509598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C:\Documents and Settings\JOSE ELIAS\Escritorio\SPAIN\Parc Güell.--Grille_Parc_G%C3%BCe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421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JOSE ELIAS\Escritorio\SPAIN\Parc_Guel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763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JOSE ELIAS\Escritorio\SPAIN\Parc_Guell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667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C:\Documents and Settings\JOSE ELIAS\Escritorio\SPAIN\pARQUE gÜELL.-Salaman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10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JOSE ELIAS\Escritorio\SPAIN\Parc Güell.-_Dragon_Restor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925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JOSE ELIAS\Escritorio\SPAIN\BCN. Parc GÜE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4488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8276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ELIAS\Escritorio\SPAIN\Parc Güell.-Banco_serpiente_Parc_Guell_Barcelo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428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JOSE ELIAS\Escritorio\SPAIN\Park_GCell_-_Viaduc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296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Escritorio\SPAIN\Parc GÜELL.--Passage_in_parc_gue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042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ELIAS\Escritorio\SPAIN\Parc_Gue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572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C:\Documents and Settings\JOSE ELIAS\Escritorio\SPAIN\Barcelona.-Park Güe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23888"/>
            <a:ext cx="12192000" cy="810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4059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SPAIN\Park GüellCell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389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Barcelona Parc Guell colum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421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rc Güel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622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c Güell.-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989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Parc Guel-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536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p:txBody>
          <a:bodyPr/>
          <a:lstStyle/>
          <a:p>
            <a:pPr eaLnBrk="1" hangingPunct="1"/>
            <a:r>
              <a:rPr lang="es-ES" b="1" dirty="0"/>
              <a:t>Parc de la Ciutadella </a:t>
            </a:r>
          </a:p>
        </p:txBody>
      </p:sp>
      <p:sp>
        <p:nvSpPr>
          <p:cNvPr id="3" name="2 Marcador de contenido"/>
          <p:cNvSpPr>
            <a:spLocks noGrp="1"/>
          </p:cNvSpPr>
          <p:nvPr>
            <p:ph sz="quarter" idx="1"/>
          </p:nvPr>
        </p:nvSpPr>
        <p:spPr>
          <a:xfrm>
            <a:off x="457200" y="1600200"/>
            <a:ext cx="7467600" cy="5141168"/>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Construido en la segunda mitad del siglo XIX, este parque es uno de los principales referentes de los espacios verdes de Barcelona. </a:t>
            </a:r>
          </a:p>
          <a:p>
            <a:pPr marL="274320" indent="-274320" eaLnBrk="1" fontAlgn="auto" hangingPunct="1">
              <a:spcBef>
                <a:spcPts val="580"/>
              </a:spcBef>
              <a:spcAft>
                <a:spcPts val="0"/>
              </a:spcAft>
              <a:buFont typeface="Wingdings 2"/>
              <a:buChar char=""/>
              <a:defRPr/>
            </a:pPr>
            <a:r>
              <a:rPr lang="es-ES" dirty="0"/>
              <a:t>Durante muchos años fue el único de la ciudad, y el primero de los actualmente existentes que se diseñó específicamente como parque público.</a:t>
            </a:r>
          </a:p>
          <a:p>
            <a:pPr marL="274320" indent="-274320" eaLnBrk="1" fontAlgn="auto" hangingPunct="1">
              <a:spcBef>
                <a:spcPts val="580"/>
              </a:spcBef>
              <a:spcAft>
                <a:spcPts val="0"/>
              </a:spcAft>
              <a:buFont typeface="Wingdings 2"/>
              <a:buChar char=""/>
              <a:defRPr/>
            </a:pPr>
            <a:r>
              <a:rPr lang="es-ES" dirty="0"/>
              <a:t>En el parque de la Ciutadella hay espacios para tos los usos imaginables.</a:t>
            </a:r>
          </a:p>
          <a:p>
            <a:pPr marL="274320" indent="-274320" eaLnBrk="1" fontAlgn="auto" hangingPunct="1">
              <a:spcBef>
                <a:spcPts val="580"/>
              </a:spcBef>
              <a:spcAft>
                <a:spcPts val="0"/>
              </a:spcAft>
              <a:buFont typeface="Wingdings 2"/>
              <a:buChar char=""/>
              <a:defRPr/>
            </a:pPr>
            <a:r>
              <a:rPr lang="es-ES" dirty="0"/>
              <a:t> Esto lo ha convertido en uno de los lugares con más actividades lúdicas y culturales de Barcelona. </a:t>
            </a:r>
          </a:p>
          <a:p>
            <a:pPr marL="274320" indent="-274320" eaLnBrk="1" fontAlgn="auto" hangingPunct="1">
              <a:spcBef>
                <a:spcPts val="580"/>
              </a:spcBef>
              <a:spcAft>
                <a:spcPts val="0"/>
              </a:spcAft>
              <a:buFont typeface="Wingdings 2"/>
              <a:buChar char=""/>
              <a:defRPr/>
            </a:pPr>
            <a:r>
              <a:rPr lang="es-ES" dirty="0"/>
              <a:t>Tiene amplias zonas de césped y grandes paseos, y por todas partes se encuentran bancos para sentarse plácidamente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0194579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sz="2400" dirty="0"/>
              <a:t>El parque de la Ciutadella tiene un trazado ecléctico, con una parte de líneas más sinuosas y naturalistas frente a un trazado más clásico y de geometrías regulares. </a:t>
            </a:r>
          </a:p>
          <a:p>
            <a:pPr eaLnBrk="1" hangingPunct="1"/>
            <a:r>
              <a:rPr lang="es-ES" sz="2400" dirty="0"/>
              <a:t>Sobresale la ordenación paisajista formada por una gran cascada monumental, un lago donde se puede navegar con pequeñas embarcaciones a remo, y una glorieta de música. Todo ello forma un conjunto de gran belleza.</a:t>
            </a:r>
          </a:p>
          <a:p>
            <a:pPr eaLnBrk="1" hangingPunct="1"/>
            <a:r>
              <a:rPr lang="es-ES" sz="2400" dirty="0"/>
              <a:t>Otra pieza importante del parque es la plaza de Armes. Proyectada en el año 1916 por el ingeniero y paisajista francés J.C.N. Forestier, está situada ante el Parlamento. Se trata del trabajo paisajístico mejor conservado del parque. </a:t>
            </a:r>
          </a:p>
        </p:txBody>
      </p:sp>
    </p:spTree>
    <p:extLst>
      <p:ext uri="{BB962C8B-B14F-4D97-AF65-F5344CB8AC3E}">
        <p14:creationId xmlns:p14="http://schemas.microsoft.com/office/powerpoint/2010/main" val="22070331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1125538"/>
            <a:ext cx="7185992" cy="4894262"/>
          </a:xfrm>
        </p:spPr>
        <p:txBody>
          <a:bodyPr/>
          <a:lstStyle/>
          <a:p>
            <a:pPr eaLnBrk="1" hangingPunct="1"/>
            <a:r>
              <a:rPr lang="es-ES" dirty="0"/>
              <a:t> </a:t>
            </a:r>
            <a:r>
              <a:rPr lang="es-ES" sz="2400" dirty="0"/>
              <a:t>Es un espacio rectangular con un estanque elíptico en el centro, rodeado por setos de ciprés recortados en forma regular y parterres con arbustos, entre los que destacan los rosales. </a:t>
            </a:r>
          </a:p>
          <a:p>
            <a:pPr eaLnBrk="1" hangingPunct="1"/>
            <a:r>
              <a:rPr lang="es-ES" sz="2400" dirty="0"/>
              <a:t>Hay pinos y naranjos y, definiendo los límites de la plaza, una doble hilera de plátanos de tronco bajo. </a:t>
            </a:r>
          </a:p>
          <a:p>
            <a:pPr eaLnBrk="1" hangingPunct="1"/>
            <a:r>
              <a:rPr lang="es-ES" sz="2400" dirty="0"/>
              <a:t>Es un lugar ordenado y sereno donde sentarse un rato para contemplar su armonía, un notable ejemplo de urbanización vegetal.</a:t>
            </a:r>
          </a:p>
          <a:p>
            <a:pPr eaLnBrk="1" hangingPunct="1"/>
            <a:endParaRPr lang="es-ES" dirty="0"/>
          </a:p>
        </p:txBody>
      </p:sp>
    </p:spTree>
    <p:extLst>
      <p:ext uri="{BB962C8B-B14F-4D97-AF65-F5344CB8AC3E}">
        <p14:creationId xmlns:p14="http://schemas.microsoft.com/office/powerpoint/2010/main" val="23988200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476250"/>
            <a:ext cx="7041976" cy="5543550"/>
          </a:xfrm>
        </p:spPr>
        <p:txBody>
          <a:bodyPr/>
          <a:lstStyle/>
          <a:p>
            <a:pPr marL="0" indent="0" eaLnBrk="1" hangingPunct="1">
              <a:buFont typeface="Wingdings 2" pitchFamily="18" charset="2"/>
              <a:buNone/>
              <a:defRPr/>
            </a:pPr>
            <a:endParaRPr lang="es-ES" dirty="0"/>
          </a:p>
          <a:p>
            <a:pPr eaLnBrk="1" hangingPunct="1">
              <a:defRPr/>
            </a:pPr>
            <a:r>
              <a:rPr lang="es-ES" sz="2400" dirty="0"/>
              <a:t>El parque, que en 1951 fue declarado monumento histórico-artístico, está considerado como un museo al aire libre por la profusión y calidad de sus esculturas. </a:t>
            </a:r>
          </a:p>
          <a:p>
            <a:pPr eaLnBrk="1" hangingPunct="1">
              <a:defRPr/>
            </a:pPr>
            <a:r>
              <a:rPr lang="es-ES" sz="2400" dirty="0"/>
              <a:t>Hay obras de Frederic Marès (estatua ecuestre del general Prim), Eusebi Arnau (busto de mármol de Marià Aguiló), Josep Clarà (desnudo de bronce dedicado a los Voluntarios Catalanes de 1914), Josep Llimona (desnudo femenino de mármol El desconsuelo), Pau Gargallo (busto de mármol de Lleó Fontoba), </a:t>
            </a:r>
          </a:p>
        </p:txBody>
      </p:sp>
    </p:spTree>
    <p:extLst>
      <p:ext uri="{BB962C8B-B14F-4D97-AF65-F5344CB8AC3E}">
        <p14:creationId xmlns:p14="http://schemas.microsoft.com/office/powerpoint/2010/main" val="28679900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620713"/>
            <a:ext cx="6969968" cy="5399087"/>
          </a:xfrm>
        </p:spPr>
        <p:txBody>
          <a:bodyPr>
            <a:normAutofit fontScale="92500"/>
          </a:bodyPr>
          <a:lstStyle/>
          <a:p>
            <a:pPr eaLnBrk="1" hangingPunct="1"/>
            <a:r>
              <a:rPr lang="es-ES" sz="2400" dirty="0"/>
              <a:t>Manuel Fuxà (bustos de mármol de Milà i Fontanals, Víctor Balaguer y Joaquim Vayreda, y figura de bronce de Bonaventura Carles Aribau) y Eduard B. Alentorn (grupo de mármol La cigüeña y el zorro), entre otros escultores.</a:t>
            </a:r>
          </a:p>
          <a:p>
            <a:pPr eaLnBrk="1" hangingPunct="1"/>
            <a:r>
              <a:rPr lang="es-ES" sz="2400" dirty="0"/>
              <a:t>Por su popularidad, cabe mencionar dos esculturas: La dama del paraguas, de Joan Roig Soler, que durante muchos años fue uno de los símbolos de Barcelona y que corona una fuente ornamental diseñada por Josep Fontseré, y un mamut de piedra, primera y única de las reproducciones a medida natural de animales extinguidos que en 1907 la Junta de Ciencias Naturales quería instalar en el parque.</a:t>
            </a:r>
          </a:p>
        </p:txBody>
      </p:sp>
    </p:spTree>
    <p:extLst>
      <p:ext uri="{BB962C8B-B14F-4D97-AF65-F5344CB8AC3E}">
        <p14:creationId xmlns:p14="http://schemas.microsoft.com/office/powerpoint/2010/main" val="551196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404813"/>
            <a:ext cx="7041976" cy="5614987"/>
          </a:xfrm>
        </p:spPr>
        <p:txBody>
          <a:bodyPr>
            <a:normAutofit lnSpcReduction="10000"/>
          </a:bodyPr>
          <a:lstStyle/>
          <a:p>
            <a:pPr eaLnBrk="1" hangingPunct="1"/>
            <a:r>
              <a:rPr lang="es-ES" b="1" dirty="0"/>
              <a:t>La cascada monumental</a:t>
            </a:r>
            <a:endParaRPr lang="es-ES" dirty="0"/>
          </a:p>
          <a:p>
            <a:pPr eaLnBrk="1" hangingPunct="1"/>
            <a:r>
              <a:rPr lang="es-ES" sz="2400" dirty="0"/>
              <a:t>Fue diseñada por Josep Fontseré en 1875, e inaugurada en el año 1881.</a:t>
            </a:r>
          </a:p>
          <a:p>
            <a:pPr eaLnBrk="1" hangingPunct="1"/>
            <a:r>
              <a:rPr lang="es-ES" sz="2400" dirty="0"/>
              <a:t> Fontseré tuvo como ayudante a Antoni Gaudí, en aquel momento muy joven, y a quien se atribuyen las rocallas de la cascada y algunos motivos decorativos. </a:t>
            </a:r>
          </a:p>
          <a:p>
            <a:pPr eaLnBrk="1" hangingPunct="1"/>
            <a:r>
              <a:rPr lang="es-ES" sz="2400" dirty="0"/>
              <a:t>A ambos lados hay escaleras para acceder a una especie de templete desde donde se puede contemplar una perspectiva privilegiada del parque.</a:t>
            </a:r>
          </a:p>
          <a:p>
            <a:pPr eaLnBrk="1" hangingPunct="1"/>
            <a:r>
              <a:rPr lang="es-ES" sz="2400" dirty="0"/>
              <a:t>La cascada está ornamentada por muchos elementos escultóricos de artistas catalanes de finales del siglo XIX, colocados tras su inauguración. </a:t>
            </a:r>
          </a:p>
          <a:p>
            <a:pPr eaLnBrk="1" hangingPunct="1"/>
            <a:endParaRPr lang="es-ES" dirty="0"/>
          </a:p>
        </p:txBody>
      </p:sp>
    </p:spTree>
    <p:extLst>
      <p:ext uri="{BB962C8B-B14F-4D97-AF65-F5344CB8AC3E}">
        <p14:creationId xmlns:p14="http://schemas.microsoft.com/office/powerpoint/2010/main" val="1555112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692150"/>
            <a:ext cx="7041976" cy="5327650"/>
          </a:xfrm>
        </p:spPr>
        <p:txBody>
          <a:bodyPr/>
          <a:lstStyle/>
          <a:p>
            <a:pPr eaLnBrk="1" hangingPunct="1"/>
            <a:r>
              <a:rPr lang="es-ES" sz="2400" dirty="0"/>
              <a:t>El elemento central es el Nacimiento de Venus, de Venanci Vallmitjana, y a lo alto, culminando el conjunto, La cuadriga de la Aurora, de Rossend Nobas, autor también de cuatro grupos de genios, dos faunos y de la figura de Eros. A bajo, cuatro grifos modelados por Rafael Atché protegen a Venus.</a:t>
            </a:r>
          </a:p>
          <a:p>
            <a:pPr eaLnBrk="1" hangingPunct="1"/>
            <a:endParaRPr lang="es-ES" dirty="0"/>
          </a:p>
          <a:p>
            <a:pPr eaLnBrk="1" hangingPunct="1"/>
            <a:endParaRPr lang="es-ES" dirty="0"/>
          </a:p>
        </p:txBody>
      </p:sp>
    </p:spTree>
    <p:extLst>
      <p:ext uri="{BB962C8B-B14F-4D97-AF65-F5344CB8AC3E}">
        <p14:creationId xmlns:p14="http://schemas.microsoft.com/office/powerpoint/2010/main" val="41320599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3 Imagen" descr="Barcelona.-Parc de la Citadella.-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5316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arcelona.-Parc de la Ciutadella.-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5449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arcelona.-Parc de la Ciutadella.-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086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2 Imagen" descr="Barcelona.-Parc de la Ciutadell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9496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arcelona.-Parc de la Ciutadell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3522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arcelona.- Parc de la Ciutade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8420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arcelona.-Parc de la Ciutadella.-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3641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OSE ELIAS\Escritorio\SPAIN\Parc Ciutadella.-Frances_Carreras_Candi_Estatu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6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3" descr="C:\Documents and Settings\JOSE ELIAS\Escritorio\SPAIN\Parc de la ciutadell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0"/>
            <a:ext cx="502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7154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SPAIN\Parc de la Ciutadella.-Centenari_Exposicio _Universal_1888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2924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JOSE ELIAS\Escritorio\SPAIN\Parc de la Ciutadella.-Dctor_Balaguer_Barcelona_Ciutadel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3" descr="C:\Documents and Settings\JOSE ELIAS\Escritorio\SPAIN\Parc de la CIUTADELLA.--JosepViladoma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6917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JOSE ELIAS\Escritorio\SPAIN\Parc de la Ciutadella.-Memorial_Camps_Nazis_Ciutadella_Bar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8647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Título"/>
          <p:cNvSpPr>
            <a:spLocks noGrp="1"/>
          </p:cNvSpPr>
          <p:nvPr>
            <p:ph type="title"/>
          </p:nvPr>
        </p:nvSpPr>
        <p:spPr/>
        <p:txBody>
          <a:bodyPr/>
          <a:lstStyle/>
          <a:p>
            <a:pPr eaLnBrk="1" hangingPunct="1"/>
            <a:r>
              <a:rPr lang="es-ES" b="1" dirty="0"/>
              <a:t>Oviedo.-Campo San Francisco</a:t>
            </a:r>
          </a:p>
        </p:txBody>
      </p:sp>
      <p:sp>
        <p:nvSpPr>
          <p:cNvPr id="71683" name="2 Marcador de contenido"/>
          <p:cNvSpPr>
            <a:spLocks noGrp="1"/>
          </p:cNvSpPr>
          <p:nvPr>
            <p:ph sz="quarter" idx="1"/>
          </p:nvPr>
        </p:nvSpPr>
        <p:spPr/>
        <p:txBody>
          <a:bodyPr/>
          <a:lstStyle/>
          <a:p>
            <a:pPr eaLnBrk="1" hangingPunct="1"/>
            <a:r>
              <a:rPr lang="es-ES" sz="2400" dirty="0"/>
              <a:t>El </a:t>
            </a:r>
            <a:r>
              <a:rPr lang="es-ES" sz="2400" b="1" dirty="0"/>
              <a:t>Campo de San Francisco</a:t>
            </a:r>
            <a:r>
              <a:rPr lang="es-ES" sz="2400" dirty="0"/>
              <a:t>, popularmente conocido como </a:t>
            </a:r>
            <a:r>
              <a:rPr lang="es-ES" sz="2400" b="1" dirty="0"/>
              <a:t>el Campo</a:t>
            </a:r>
            <a:r>
              <a:rPr lang="es-ES" sz="2400" dirty="0"/>
              <a:t> por los ovetenses, es un parque de 9 ha situado en el mismo centro de Oviedo. </a:t>
            </a:r>
          </a:p>
          <a:p>
            <a:pPr eaLnBrk="1" hangingPunct="1"/>
            <a:r>
              <a:rPr lang="es-ES" sz="2400" dirty="0"/>
              <a:t>Es uno de los lugares más significativos de la capital del Principado de Asturias y auténtico pulmón de la ciudad.</a:t>
            </a:r>
          </a:p>
          <a:p>
            <a:pPr eaLnBrk="1" hangingPunct="1"/>
            <a:r>
              <a:rPr lang="es-ES" sz="2400" dirty="0"/>
              <a:t>El Campo de San Francisco acoge entre su frondosa vegetación una serie de estatuas dedicadas a personajes estrechamente vinculados a los ovetenses. </a:t>
            </a:r>
          </a:p>
        </p:txBody>
      </p:sp>
    </p:spTree>
    <p:extLst>
      <p:ext uri="{BB962C8B-B14F-4D97-AF65-F5344CB8AC3E}">
        <p14:creationId xmlns:p14="http://schemas.microsoft.com/office/powerpoint/2010/main" val="26761375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836613"/>
            <a:ext cx="7041976" cy="5183187"/>
          </a:xfrm>
        </p:spPr>
        <p:txBody>
          <a:bodyPr/>
          <a:lstStyle/>
          <a:p>
            <a:pPr eaLnBrk="1" hangingPunct="1"/>
            <a:r>
              <a:rPr lang="es-ES" sz="2400" dirty="0"/>
              <a:t>Las estatuas fueron realizadas por varios autores a lo largo de las décadas y se fueron situando en lugares representativos del campo para poder ser contempladas por ovetenses y visitantes en una atmósfera artística y natural.</a:t>
            </a:r>
          </a:p>
          <a:p>
            <a:pPr eaLnBrk="1" hangingPunct="1"/>
            <a:endParaRPr lang="es-ES" dirty="0"/>
          </a:p>
          <a:p>
            <a:pPr eaLnBrk="1" hangingPunct="1"/>
            <a:endParaRPr lang="es-ES" dirty="0"/>
          </a:p>
        </p:txBody>
      </p:sp>
    </p:spTree>
    <p:extLst>
      <p:ext uri="{BB962C8B-B14F-4D97-AF65-F5344CB8AC3E}">
        <p14:creationId xmlns:p14="http://schemas.microsoft.com/office/powerpoint/2010/main" val="34220134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JOSE ELIAS\Escritorio\SPAIN\parque_san_francisco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8180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SPAIN\Parque San FRANCISCO DE oVIE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7238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SPAIN\Parque San FRANCISCO.-ovied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5261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SPAIN\pARQUE sAN francisco.-Ovied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3454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JOSE ELIAS\Escritorio\SPAIN\Oviedo.-Campo de San FRANCIS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9462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SPAIN\Oviedo.-Campo San Francisc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9722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SPAIN\Oviedo.-Parque San Francisco.-Estanq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984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SPAIN\Oviedo.-San francisco de A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1369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upload.wikimedia.org/wikipedia/commons/7/76/PARQUE_SAN_FRANCISCO_HOSTELER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2679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b="1" dirty="0"/>
              <a:t>Parque García Sanabria</a:t>
            </a:r>
          </a:p>
        </p:txBody>
      </p:sp>
      <p:sp>
        <p:nvSpPr>
          <p:cNvPr id="57347" name="2 Marcador de contenido"/>
          <p:cNvSpPr>
            <a:spLocks noGrp="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Construido en 1926, el </a:t>
            </a:r>
            <a:r>
              <a:rPr lang="es-ES" b="1" dirty="0"/>
              <a:t>Parque Municipal García Sanabria</a:t>
            </a:r>
            <a:r>
              <a:rPr lang="es-ES" dirty="0"/>
              <a:t> de Santa Cruz de Tenerife (Canarias, España), situado entre las calles Numancia, Méndez Núñez, Dr. José Naveiras y Rambla de Santa Cruz, nace de la necesidad de dotar a la ciudad de una zona ajardinada amplia, combinada con fuentes y grupos arquitectónicos.</a:t>
            </a:r>
          </a:p>
          <a:p>
            <a:pPr marL="274320" indent="-274320" eaLnBrk="1" fontAlgn="auto" hangingPunct="1">
              <a:spcBef>
                <a:spcPts val="580"/>
              </a:spcBef>
              <a:spcAft>
                <a:spcPts val="0"/>
              </a:spcAft>
              <a:buFont typeface="Wingdings 2"/>
              <a:buChar char=""/>
              <a:defRPr/>
            </a:pPr>
            <a:r>
              <a:rPr lang="es-ES" dirty="0"/>
              <a:t> Su nombre se debe al alcalde García Sanabria, que aprobó su construcción. </a:t>
            </a:r>
          </a:p>
          <a:p>
            <a:pPr marL="274320" indent="-274320" eaLnBrk="1" fontAlgn="auto" hangingPunct="1">
              <a:spcBef>
                <a:spcPts val="580"/>
              </a:spcBef>
              <a:spcAft>
                <a:spcPts val="0"/>
              </a:spcAft>
              <a:buFont typeface="Wingdings 2"/>
              <a:buChar char=""/>
              <a:defRPr/>
            </a:pPr>
            <a:r>
              <a:rPr lang="es-ES" dirty="0"/>
              <a:t>Es el mayor parque urbano de las Islas Canarias</a:t>
            </a:r>
          </a:p>
          <a:p>
            <a:pPr marL="274320" indent="-274320" eaLnBrk="1" fontAlgn="auto" hangingPunct="1">
              <a:spcBef>
                <a:spcPts val="580"/>
              </a:spcBef>
              <a:spcAft>
                <a:spcPts val="0"/>
              </a:spcAft>
              <a:buFont typeface="Wingdings 2"/>
              <a:buChar char=""/>
              <a:defRPr/>
            </a:pPr>
            <a:r>
              <a:rPr lang="es-ES" dirty="0"/>
              <a:t>Este parque tiene una extensión de 67.230 m2; en octubre del 2004 se cerró para proceder a su remodelación y fue reabierto al público en junio de 2006.</a:t>
            </a:r>
          </a:p>
        </p:txBody>
      </p:sp>
    </p:spTree>
    <p:extLst>
      <p:ext uri="{BB962C8B-B14F-4D97-AF65-F5344CB8AC3E}">
        <p14:creationId xmlns:p14="http://schemas.microsoft.com/office/powerpoint/2010/main" val="14079127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85992" cy="5903912"/>
          </a:xfrm>
        </p:spPr>
        <p:txBody>
          <a:bodyPr>
            <a:normAutofit/>
          </a:bodyPr>
          <a:lstStyle/>
          <a:p>
            <a:pPr marL="274320" indent="-274320" eaLnBrk="1" fontAlgn="auto" hangingPunct="1">
              <a:spcBef>
                <a:spcPts val="580"/>
              </a:spcBef>
              <a:spcAft>
                <a:spcPts val="0"/>
              </a:spcAft>
              <a:buFont typeface="Wingdings 2"/>
              <a:buChar char=""/>
              <a:defRPr/>
            </a:pPr>
            <a:r>
              <a:rPr lang="es-ES" dirty="0"/>
              <a:t>El reloj de flores esta ubicado en una de sus entradas, la que da a la calle del Pilar, es punto de encuentro habitual tanto para los santacruceros como para los visitantes de la ciudad.</a:t>
            </a:r>
          </a:p>
          <a:p>
            <a:pPr marL="274320" indent="-274320" eaLnBrk="1" fontAlgn="auto" hangingPunct="1">
              <a:spcBef>
                <a:spcPts val="580"/>
              </a:spcBef>
              <a:spcAft>
                <a:spcPts val="0"/>
              </a:spcAft>
              <a:buFont typeface="Wingdings 2"/>
              <a:buChar char=""/>
              <a:defRPr/>
            </a:pPr>
            <a:r>
              <a:rPr lang="es-ES" dirty="0"/>
              <a:t> El reloj fue fabricado en Suiza por la casa Favag y donado por el cónsul de Dinamarca  P. Larsen, en 1958.</a:t>
            </a:r>
          </a:p>
          <a:p>
            <a:pPr marL="274320" indent="-274320" eaLnBrk="1" fontAlgn="auto" hangingPunct="1">
              <a:spcBef>
                <a:spcPts val="580"/>
              </a:spcBef>
              <a:spcAft>
                <a:spcPts val="0"/>
              </a:spcAft>
              <a:buFont typeface="Wingdings 2"/>
              <a:buChar char=""/>
              <a:defRPr/>
            </a:pPr>
            <a:r>
              <a:rPr lang="es-ES" dirty="0"/>
              <a:t>El </a:t>
            </a:r>
            <a:r>
              <a:rPr lang="es-ES" b="1" dirty="0"/>
              <a:t>reloj de flores</a:t>
            </a:r>
            <a:r>
              <a:rPr lang="es-ES" dirty="0"/>
              <a:t> está flanqueado por dos escalinatas y detrás de él se ve la fuente central. Se caracteriza por estar permanentemente adornado con flores frescas.</a:t>
            </a:r>
          </a:p>
        </p:txBody>
      </p:sp>
    </p:spTree>
    <p:extLst>
      <p:ext uri="{BB962C8B-B14F-4D97-AF65-F5344CB8AC3E}">
        <p14:creationId xmlns:p14="http://schemas.microsoft.com/office/powerpoint/2010/main" val="15435277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68760"/>
            <a:ext cx="7467600" cy="5205192"/>
          </a:xfrm>
        </p:spPr>
        <p:txBody>
          <a:bodyPr/>
          <a:lstStyle/>
          <a:p>
            <a:r>
              <a:rPr lang="es-ES" dirty="0"/>
              <a:t>Esculturas y monumentos</a:t>
            </a:r>
          </a:p>
          <a:p>
            <a:r>
              <a:rPr lang="es-ES" dirty="0"/>
              <a:t>En el centro del parque, donde se cruzan los dos paseos diagonales, se sitúa una plazoleta y una fuente, y en el centro de ella está el Monumento a García Sanabria  obra del escultor Francisco Borges Salas; el monumento está compuesto por dos piezas de técnica totalmente distinta.</a:t>
            </a:r>
          </a:p>
          <a:p>
            <a:r>
              <a:rPr lang="es-ES" dirty="0"/>
              <a:t>También al Dr. Guigou se le conmemora en ese monumento de la plazoleta central.</a:t>
            </a:r>
          </a:p>
          <a:p>
            <a:r>
              <a:rPr lang="es-ES" dirty="0"/>
              <a:t>Estatuaria conmemorativa</a:t>
            </a:r>
          </a:p>
          <a:p>
            <a:endParaRPr lang="es-ES" dirty="0"/>
          </a:p>
          <a:p>
            <a:endParaRPr lang="es-ES" dirty="0"/>
          </a:p>
        </p:txBody>
      </p:sp>
    </p:spTree>
    <p:extLst>
      <p:ext uri="{BB962C8B-B14F-4D97-AF65-F5344CB8AC3E}">
        <p14:creationId xmlns:p14="http://schemas.microsoft.com/office/powerpoint/2010/main" val="17617756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476250"/>
            <a:ext cx="7185992" cy="5543550"/>
          </a:xfrm>
        </p:spPr>
        <p:txBody>
          <a:bodyPr/>
          <a:lstStyle/>
          <a:p>
            <a:pPr eaLnBrk="1" hangingPunct="1"/>
            <a:r>
              <a:rPr lang="es-ES" sz="2400" dirty="0"/>
              <a:t>Estatuaria conmemorativa</a:t>
            </a:r>
          </a:p>
          <a:p>
            <a:pPr eaLnBrk="1" hangingPunct="1"/>
            <a:r>
              <a:rPr lang="es-ES" sz="2400" dirty="0"/>
              <a:t>Además de los monumentos ya citados en honor al Dr. Guigou y a Santiago García Sanabria, por los paseos y recovecos del parque se encuentran las siguientes estatuas y/o monumentos:</a:t>
            </a:r>
          </a:p>
          <a:p>
            <a:pPr eaLnBrk="1" hangingPunct="1"/>
            <a:r>
              <a:rPr lang="es-ES" sz="2400" dirty="0"/>
              <a:t>Monumento a Diego Crosa, conocido como "Crosita"; dedicó numerosos cantares a las Islas Canarias.</a:t>
            </a:r>
          </a:p>
          <a:p>
            <a:pPr eaLnBrk="1" hangingPunct="1"/>
            <a:r>
              <a:rPr lang="es-ES" sz="2400" dirty="0"/>
              <a:t>Busto de Àngel Guimerà, escritor en lengua catalana, pero nacido en Tenerife.</a:t>
            </a:r>
          </a:p>
          <a:p>
            <a:pPr eaLnBrk="1" hangingPunct="1"/>
            <a:r>
              <a:rPr lang="es-ES" sz="2400" dirty="0"/>
              <a:t>Monumento homenaje a Emilio Calzadilla, abogado, masón y político republicano.</a:t>
            </a:r>
          </a:p>
          <a:p>
            <a:pPr eaLnBrk="1" hangingPunct="1"/>
            <a:endParaRPr lang="es-ES" dirty="0"/>
          </a:p>
          <a:p>
            <a:pPr eaLnBrk="1" hangingPunct="1"/>
            <a:endParaRPr lang="es-ES" dirty="0"/>
          </a:p>
        </p:txBody>
      </p:sp>
    </p:spTree>
    <p:extLst>
      <p:ext uri="{BB962C8B-B14F-4D97-AF65-F5344CB8AC3E}">
        <p14:creationId xmlns:p14="http://schemas.microsoft.com/office/powerpoint/2010/main" val="40514438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88913"/>
            <a:ext cx="7041976" cy="5830887"/>
          </a:xfrm>
        </p:spPr>
        <p:txBody>
          <a:bodyPr>
            <a:normAutofit lnSpcReduction="10000"/>
          </a:bodyPr>
          <a:lstStyle/>
          <a:p>
            <a:pPr marL="0" indent="0" eaLnBrk="1" fontAlgn="auto" hangingPunct="1">
              <a:spcBef>
                <a:spcPts val="580"/>
              </a:spcBef>
              <a:spcAft>
                <a:spcPts val="0"/>
              </a:spcAft>
              <a:buFont typeface="Wingdings 2" pitchFamily="18" charset="2"/>
              <a:buNone/>
              <a:defRPr/>
            </a:pPr>
            <a:endParaRPr lang="es-ES" dirty="0"/>
          </a:p>
          <a:p>
            <a:pPr marL="274320" indent="-274320" eaLnBrk="1" fontAlgn="auto" hangingPunct="1">
              <a:spcBef>
                <a:spcPts val="580"/>
              </a:spcBef>
              <a:spcAft>
                <a:spcPts val="0"/>
              </a:spcAft>
              <a:buFont typeface="Wingdings 2"/>
              <a:buChar char=""/>
              <a:defRPr/>
            </a:pPr>
            <a:r>
              <a:rPr lang="es-ES" dirty="0"/>
              <a:t>Monumento a Manuel de Cámara, que con sus artículos periodísticos ayudó a que se creara en origen el proyecto del parque.</a:t>
            </a:r>
          </a:p>
          <a:p>
            <a:pPr marL="274320" indent="-274320" eaLnBrk="1" fontAlgn="auto" hangingPunct="1">
              <a:spcBef>
                <a:spcPts val="580"/>
              </a:spcBef>
              <a:spcAft>
                <a:spcPts val="0"/>
              </a:spcAft>
              <a:buFont typeface="Wingdings 2"/>
              <a:buChar char=""/>
              <a:defRPr/>
            </a:pPr>
            <a:r>
              <a:rPr lang="es-ES" dirty="0"/>
              <a:t>Monumento a Adalberto Benítez, político local, que desempeñó durante dieciocho años ininterrumpidos el cargo de Concejal Delegado del Servicio encargado de parques y jardines.</a:t>
            </a:r>
          </a:p>
          <a:p>
            <a:pPr marL="274320" indent="-274320" eaLnBrk="1" fontAlgn="auto" hangingPunct="1">
              <a:spcBef>
                <a:spcPts val="580"/>
              </a:spcBef>
              <a:spcAft>
                <a:spcPts val="0"/>
              </a:spcAft>
              <a:buFont typeface="Wingdings 2"/>
              <a:buChar char=""/>
              <a:defRPr/>
            </a:pPr>
            <a:r>
              <a:rPr lang="es-ES" dirty="0"/>
              <a:t>Esculturas contemporáneas</a:t>
            </a:r>
          </a:p>
          <a:p>
            <a:pPr marL="274320" indent="-274320" eaLnBrk="1" fontAlgn="auto" hangingPunct="1">
              <a:spcBef>
                <a:spcPts val="580"/>
              </a:spcBef>
              <a:spcAft>
                <a:spcPts val="0"/>
              </a:spcAft>
              <a:buFont typeface="Wingdings 2"/>
              <a:buChar char=""/>
              <a:defRPr/>
            </a:pPr>
            <a:r>
              <a:rPr lang="es-ES" dirty="0"/>
              <a:t>Entre diciembre de 1973 y enero de 1974 se convocó por parte de la Delegación en Santa Cruz de Tenerife del Colegio de Arquitectos de Canarias la "I Exposición Internacional de Escultura en la Calle", primera además de estas características que se realizó en España.</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8976753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sz="2400" dirty="0"/>
              <a:t>Gracias a esta Exposición se ubicaron, no sólo en el parque, sino también en diferentes lugares de la ciudad, 40 obras de escultores nacionales y extranjeros; algunas, al ser en préstamo, fueron devueltas una vez concluida la Exposición, mientras que otras fueron donadas por sus autores a la ciudad, permaneciendo trece de ellas en el Parque García Sanabria:</a:t>
            </a:r>
          </a:p>
          <a:p>
            <a:pPr eaLnBrk="1" hangingPunct="1"/>
            <a:r>
              <a:rPr lang="es-ES" sz="2400" i="1" dirty="0"/>
              <a:t>Homenaje a las Islas Canarias</a:t>
            </a:r>
            <a:r>
              <a:rPr lang="es-ES" sz="2400" dirty="0"/>
              <a:t>, de Pablo Serrano.</a:t>
            </a:r>
          </a:p>
          <a:p>
            <a:pPr eaLnBrk="1" hangingPunct="1"/>
            <a:r>
              <a:rPr lang="es-ES" sz="2400" i="1" dirty="0"/>
              <a:t>Dado para 13</a:t>
            </a:r>
            <a:r>
              <a:rPr lang="es-ES" sz="2400" dirty="0"/>
              <a:t>, de Remigio Mendiburu.</a:t>
            </a:r>
          </a:p>
          <a:p>
            <a:pPr eaLnBrk="1" hangingPunct="1"/>
            <a:r>
              <a:rPr lang="es-ES" sz="2400" dirty="0"/>
              <a:t>Penetrable, de Jesús Soto.</a:t>
            </a:r>
          </a:p>
          <a:p>
            <a:pPr eaLnBrk="1" hangingPunct="1"/>
            <a:r>
              <a:rPr lang="es-ES" sz="2400" dirty="0"/>
              <a:t>Homenaje a Gaudí, de Eduardo Paolozzi.</a:t>
            </a:r>
          </a:p>
          <a:p>
            <a:pPr eaLnBrk="1" hangingPunct="1"/>
            <a:r>
              <a:rPr lang="es-ES" sz="2400" dirty="0"/>
              <a:t>Estela espacial, de Amadeo Gabino</a:t>
            </a:r>
            <a:r>
              <a:rPr lang="es-ES" dirty="0"/>
              <a:t>.</a:t>
            </a:r>
          </a:p>
          <a:p>
            <a:pPr eaLnBrk="1" hangingPunct="1"/>
            <a:endParaRPr lang="es-ES" dirty="0"/>
          </a:p>
          <a:p>
            <a:pPr eaLnBrk="1" hangingPunct="1"/>
            <a:endParaRPr lang="es-ES" dirty="0"/>
          </a:p>
        </p:txBody>
      </p:sp>
    </p:spTree>
    <p:extLst>
      <p:ext uri="{BB962C8B-B14F-4D97-AF65-F5344CB8AC3E}">
        <p14:creationId xmlns:p14="http://schemas.microsoft.com/office/powerpoint/2010/main" val="42363940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333375"/>
            <a:ext cx="7113984" cy="5686425"/>
          </a:xfrm>
        </p:spPr>
        <p:txBody>
          <a:bodyPr>
            <a:normAutofit fontScale="92500"/>
          </a:bodyPr>
          <a:lstStyle/>
          <a:p>
            <a:pPr eaLnBrk="1" hangingPunct="1"/>
            <a:r>
              <a:rPr lang="es-ES" sz="2400" i="1" dirty="0"/>
              <a:t>Monumento al gato</a:t>
            </a:r>
            <a:r>
              <a:rPr lang="es-ES" sz="2400" dirty="0"/>
              <a:t>, de Óscar Domínguez.</a:t>
            </a:r>
          </a:p>
          <a:p>
            <a:pPr eaLnBrk="1" hangingPunct="1"/>
            <a:r>
              <a:rPr lang="es-ES" sz="2400" i="1" dirty="0"/>
              <a:t>Laberinto:Homenaje a Borges</a:t>
            </a:r>
            <a:r>
              <a:rPr lang="es-ES" sz="2400" dirty="0"/>
              <a:t>, de Gustavo Torner.</a:t>
            </a:r>
          </a:p>
          <a:p>
            <a:pPr eaLnBrk="1" hangingPunct="1"/>
            <a:r>
              <a:rPr lang="es-ES" sz="2400" i="1" dirty="0"/>
              <a:t>Cuatro figuras antropomórficas</a:t>
            </a:r>
            <a:r>
              <a:rPr lang="es-ES" sz="2400" dirty="0"/>
              <a:t>, de Federico Assler.</a:t>
            </a:r>
          </a:p>
          <a:p>
            <a:pPr eaLnBrk="1" hangingPunct="1"/>
            <a:r>
              <a:rPr lang="es-ES" sz="2400" i="1" dirty="0"/>
              <a:t>Homenaje a Millares</a:t>
            </a:r>
            <a:r>
              <a:rPr lang="es-ES" sz="2400" dirty="0"/>
              <a:t>, de Claude Viseux.</a:t>
            </a:r>
          </a:p>
          <a:p>
            <a:pPr eaLnBrk="1" hangingPunct="1"/>
            <a:r>
              <a:rPr lang="es-ES" sz="2400" i="1" dirty="0"/>
              <a:t>Solidaridad</a:t>
            </a:r>
            <a:r>
              <a:rPr lang="es-ES" sz="2400" dirty="0"/>
              <a:t>, de Mark Macken.</a:t>
            </a:r>
          </a:p>
          <a:p>
            <a:pPr eaLnBrk="1" hangingPunct="1"/>
            <a:r>
              <a:rPr lang="es-ES" sz="2400" i="1" dirty="0"/>
              <a:t>Introversión</a:t>
            </a:r>
            <a:r>
              <a:rPr lang="es-ES" sz="2400" dirty="0"/>
              <a:t>, de Josep Maria Subirachs.</a:t>
            </a:r>
          </a:p>
          <a:p>
            <a:pPr eaLnBrk="1" hangingPunct="1"/>
            <a:r>
              <a:rPr lang="es-ES" sz="2400" dirty="0"/>
              <a:t>Además de estas once obras, hay también una obra de Josep Guinovart, consistente en una estructura metálica y de hormigón, y una escultura en hormigón de Jaime Cubells.</a:t>
            </a:r>
          </a:p>
          <a:p>
            <a:pPr eaLnBrk="1" hangingPunct="1"/>
            <a:r>
              <a:rPr lang="es-ES" sz="2400" dirty="0"/>
              <a:t>La flora del parque cuenta con una rica colección de plantas ornamentales, mayoritariamente exóticas, de origen tropical y subtropical.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30453938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333375"/>
            <a:ext cx="7113984" cy="5686425"/>
          </a:xfrm>
        </p:spPr>
        <p:txBody>
          <a:bodyPr>
            <a:normAutofit lnSpcReduction="10000"/>
          </a:bodyPr>
          <a:lstStyle/>
          <a:p>
            <a:pPr eaLnBrk="1" hangingPunct="1"/>
            <a:r>
              <a:rPr lang="es-ES" sz="2400" dirty="0"/>
              <a:t>Hay representación abundante de especies comunes en Santa Cruz de Tenerife, cuales Phoenix canariensis (Palmera canaria), Delonix regia (Flamboyant), Spathodea campanulata (Tulipero del Gabón), Ficus microcarpa (Laurel de India) y Bougainvillea.</a:t>
            </a:r>
          </a:p>
          <a:p>
            <a:pPr eaLnBrk="1" hangingPunct="1"/>
            <a:r>
              <a:rPr lang="es-ES" sz="2400" dirty="0"/>
              <a:t> También hay especies poco comunes, de gran interés botánico: Crece dispersa por el parque una colección de especies del género Ficus donados por el Jardín de Aclimatación de la Orotava. </a:t>
            </a:r>
          </a:p>
          <a:p>
            <a:pPr eaLnBrk="1" hangingPunct="1"/>
            <a:r>
              <a:rPr lang="es-ES" sz="2400" dirty="0"/>
              <a:t>Se encuentran algunos ejemplares que son los más grandes y más viejos de la ciudad, como: Ceiba pentandra (Ceiba), Cocos nucifera (Cocotero) y Tamarindus indica. </a:t>
            </a:r>
          </a:p>
        </p:txBody>
      </p:sp>
    </p:spTree>
    <p:extLst>
      <p:ext uri="{BB962C8B-B14F-4D97-AF65-F5344CB8AC3E}">
        <p14:creationId xmlns:p14="http://schemas.microsoft.com/office/powerpoint/2010/main" val="34803869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549275"/>
            <a:ext cx="7041976" cy="5470525"/>
          </a:xfrm>
        </p:spPr>
        <p:txBody>
          <a:bodyPr/>
          <a:lstStyle/>
          <a:p>
            <a:pPr eaLnBrk="1" hangingPunct="1"/>
            <a:r>
              <a:rPr lang="es-ES" sz="2400" dirty="0"/>
              <a:t>Hay ejemplares de Hibiscus elatus (Majagua) y de palmeras de distintas especies procedentes del Palmetum de Santa Cruz. </a:t>
            </a:r>
          </a:p>
          <a:p>
            <a:pPr eaLnBrk="1" hangingPunct="1"/>
            <a:r>
              <a:rPr lang="es-ES" sz="2400" dirty="0"/>
              <a:t>Los bambues bordean grandes pasillos. </a:t>
            </a:r>
          </a:p>
          <a:p>
            <a:pPr eaLnBrk="1" hangingPunct="1"/>
            <a:r>
              <a:rPr lang="es-ES" sz="2400" dirty="0"/>
              <a:t>Con la reforma de 2004-2006 se plantaron o replantaron espacios con rosales, cactáceas, Cycas y afines, musáceas, aráceas, árboles de Plumeri y otros. </a:t>
            </a:r>
          </a:p>
          <a:p>
            <a:pPr eaLnBrk="1" hangingPunct="1"/>
            <a:r>
              <a:rPr lang="es-ES" sz="2400" dirty="0"/>
              <a:t>Entre las plantaciones de la reforma merece mencionar la plantación de ejemplares adultos de Macrozamia communis, de varias especies de palmeras y la creación de un rincón de especies típicas del Mediterráneo, cuales olivos y plantas aromáticas.</a:t>
            </a:r>
          </a:p>
          <a:p>
            <a:pPr eaLnBrk="1" hangingPunct="1"/>
            <a:endParaRPr lang="es-ES" dirty="0"/>
          </a:p>
        </p:txBody>
      </p:sp>
    </p:spTree>
    <p:extLst>
      <p:ext uri="{BB962C8B-B14F-4D97-AF65-F5344CB8AC3E}">
        <p14:creationId xmlns:p14="http://schemas.microsoft.com/office/powerpoint/2010/main" val="24261956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Documents and Settings\JOSE ELIAS\Escritorio\SPAIN\Parque Garcia Sanabr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7635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C:\Documents and Settings\JOSE ELIAS\Escritorio\SPAIN\Parque Garcia Sanabri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5488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Documents and Settings\JOSE ELIAS\Escritorio\SPAIN\Parque Garcia Sanabria.-monumen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2789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Escritorio\SPAIN\Parque Garcia Sanabria.-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2013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descr="C:\Documents and Settings\JOSE ELIAS\Escritorio\SPAIN\Parque Garcia Sanabria.-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2208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Escritorio\SPAIN\Parque Garcia Sanabri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3738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JOSE ELIAS\Escritorio\SPAIN\Parque Garcia Sanabri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2380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SPAIN\Parque Garcia Sanabria.-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3144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Documents and Settings\JOSE ELIAS\Escritorio\SPAIN\Parque Garcia Sanabri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8740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SPAIN\Parque Garcia Sanabria.-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083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3" descr="C:\Documents and Settings\JOSE ELIAS\Escritorio\SPAIN\Parque Garcia Sanabria.-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9132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chivo:Parque Garcia Sanabria Santa CruzTenerif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4325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Documents and Settings\JOSE ELIAS\Escritorio\SPAIN\Parque_Garcia Sanabria.-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9591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Escritorio\SPAIN\Parque Garcia Sanabri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1040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SPAIN\Parque Garcia Sanabria.-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8576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SPAIN\Parque Garcia Sanabria.-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9217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SPAIN\Parque Garcia Sanabria.-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5690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Archivo:Parque Garcia Sanabri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114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SPAIN\Parque Garcia Sanabria.-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7577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SPAIN\Parque Garcia Sanabria.-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6251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SPAIN\Parque Garcia Sanabria.-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7322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3" descr="C:\Documents and Settings\JOSE ELIAS\Escritorio\SPAIN\Parque Garcia Sanabria.-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2299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3" descr="C:\Documents and Settings\JOSE ELIAS\Escritorio\SPAIN\Parque Garcia Sanabria.-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46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9642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SPAIN\Parque Garcia Sanabria.-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9413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Documents and Settings\JOSE ELIAS\Escritorio\SPAIN\Parque Garcia Sanabria.-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7676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Escritorio\SPAIN\Parque Garcia Sanabria.-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8428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Documents and Settings\JOSE ELIAS\Escritorio\SPAIN\Parque Garcia Sanabria.-chiringui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052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Documents and Settings\JOSE ELIAS\Escritorio\SPAIN\Parque Garcia Sanabria.-estanque-lot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8775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Documents and Settings\JOSE ELIAS\Escritorio\SPAIN\Parque Garcia Sanabria.-parque-y-ramb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3665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Título"/>
          <p:cNvSpPr>
            <a:spLocks noGrp="1"/>
          </p:cNvSpPr>
          <p:nvPr>
            <p:ph type="title"/>
          </p:nvPr>
        </p:nvSpPr>
        <p:spPr/>
        <p:txBody>
          <a:bodyPr/>
          <a:lstStyle/>
          <a:p>
            <a:pPr eaLnBrk="1" hangingPunct="1"/>
            <a:r>
              <a:rPr lang="es-ES" b="1" dirty="0"/>
              <a:t>Jardín Botánico Viera y Clavijo</a:t>
            </a:r>
          </a:p>
        </p:txBody>
      </p:sp>
      <p:sp>
        <p:nvSpPr>
          <p:cNvPr id="92163" name="2 Marcador de contenido"/>
          <p:cNvSpPr>
            <a:spLocks noGrp="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Viera y Clavijo</a:t>
            </a:r>
            <a:r>
              <a:rPr lang="es-ES" dirty="0"/>
              <a:t>, también conocido como </a:t>
            </a:r>
            <a:r>
              <a:rPr lang="es-ES" b="1" dirty="0"/>
              <a:t>Jardín Canario</a:t>
            </a:r>
            <a:r>
              <a:rPr lang="es-ES" dirty="0"/>
              <a:t>, se encuentra en Gran Canaria, Islas Canarias, nombrado en honor de José Viera y Clavijo, naturalista canario del siglo XVIII, amigo del eminente botánico Cavanilles, y pionero de las Ciencias de la Naturaleza en el archipiélago.</a:t>
            </a:r>
          </a:p>
          <a:p>
            <a:pPr marL="274320" indent="-274320" eaLnBrk="1" fontAlgn="auto" hangingPunct="1">
              <a:spcBef>
                <a:spcPts val="580"/>
              </a:spcBef>
              <a:spcAft>
                <a:spcPts val="0"/>
              </a:spcAft>
              <a:buFont typeface="Wingdings 2"/>
              <a:buChar char=""/>
              <a:defRPr/>
            </a:pPr>
            <a:r>
              <a:rPr lang="es-ES" dirty="0"/>
              <a:t> Está dedicado principalmente a las flores y plantas endémicas de las siete islas del archipiélago canario, incluyendo además especies de las islas que pertenecen a la zona llamada ‘Islas de la Macaronesia’, que comprende a las islas de Madeira, las Azores y Cabo Verde. </a:t>
            </a:r>
          </a:p>
          <a:p>
            <a:pPr marL="274320" indent="-274320" eaLnBrk="1" fontAlgn="auto" hangingPunct="1">
              <a:spcBef>
                <a:spcPts val="580"/>
              </a:spcBef>
              <a:spcAft>
                <a:spcPts val="0"/>
              </a:spcAft>
              <a:buFont typeface="Wingdings 2"/>
              <a:buChar char=""/>
              <a:defRPr/>
            </a:pPr>
            <a:r>
              <a:rPr lang="es-ES" dirty="0"/>
              <a:t>Está gestionado por el Cabildo de Gran Canaria.</a:t>
            </a:r>
          </a:p>
        </p:txBody>
      </p:sp>
    </p:spTree>
    <p:extLst>
      <p:ext uri="{BB962C8B-B14F-4D97-AF65-F5344CB8AC3E}">
        <p14:creationId xmlns:p14="http://schemas.microsoft.com/office/powerpoint/2010/main" val="34701234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6120085"/>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i="1" dirty="0"/>
              <a:t>Jardín Botánico Viera y Clavijo</a:t>
            </a:r>
            <a:r>
              <a:rPr lang="es-ES" dirty="0"/>
              <a:t> fue fundado el año 1952 por el botánico sueco Eric Ragnor Sventenius, quien permaneció como director hasta su muerte en un accidente de tráfico en 1973. </a:t>
            </a:r>
          </a:p>
          <a:p>
            <a:pPr marL="274320" indent="-274320" eaLnBrk="1" fontAlgn="auto" hangingPunct="1">
              <a:spcBef>
                <a:spcPts val="580"/>
              </a:spcBef>
              <a:spcAft>
                <a:spcPts val="0"/>
              </a:spcAft>
              <a:buFont typeface="Wingdings 2"/>
              <a:buChar char=""/>
              <a:defRPr/>
            </a:pPr>
            <a:r>
              <a:rPr lang="es-ES" dirty="0"/>
              <a:t>El propósito de su fundación era el de preservar y proteger la Flora endémica de las islas.</a:t>
            </a:r>
          </a:p>
          <a:p>
            <a:pPr marL="274320" indent="-274320" eaLnBrk="1" fontAlgn="auto" hangingPunct="1">
              <a:spcBef>
                <a:spcPts val="580"/>
              </a:spcBef>
              <a:spcAft>
                <a:spcPts val="0"/>
              </a:spcAft>
              <a:buFont typeface="Wingdings 2"/>
              <a:buChar char=""/>
              <a:defRPr/>
            </a:pPr>
            <a:r>
              <a:rPr lang="es-ES" dirty="0"/>
              <a:t>En agosto de 1974, con el nombramiento del Dr. David Bramwell como segundo director del Jardín, comienza una nueva etapa, en la que el Botánico se consolida como un centro de conservación e investigación. Se construyen nuevos laboratorios, un herbario y una biblioteca.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2836927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Marcador de contenido"/>
          <p:cNvSpPr>
            <a:spLocks noGrp="1"/>
          </p:cNvSpPr>
          <p:nvPr>
            <p:ph sz="quarter" idx="1"/>
          </p:nvPr>
        </p:nvSpPr>
        <p:spPr>
          <a:xfrm>
            <a:off x="914400" y="476250"/>
            <a:ext cx="7772400" cy="5977086"/>
          </a:xfrm>
        </p:spPr>
        <p:txBody>
          <a:bodyPr>
            <a:normAutofit lnSpcReduction="10000"/>
          </a:bodyPr>
          <a:lstStyle/>
          <a:p>
            <a:r>
              <a:rPr lang="es-ES" dirty="0"/>
              <a:t>También se construye un vivero en donde mantener las colecciones de plantas vivas.</a:t>
            </a:r>
          </a:p>
          <a:p>
            <a:r>
              <a:rPr lang="es-ES" dirty="0"/>
              <a:t>El Jardín Canario cumplió en el año 2002 su 50 Aniversario. </a:t>
            </a:r>
          </a:p>
          <a:p>
            <a:pPr eaLnBrk="1" hangingPunct="1"/>
            <a:r>
              <a:rPr lang="es-ES" sz="2400" dirty="0"/>
              <a:t>Actualmente las colecciones de plantas se han incrementado notablemente desde su fundación, con plantas que proceden de todos los rincones del planeta.</a:t>
            </a:r>
          </a:p>
          <a:p>
            <a:pPr eaLnBrk="1" hangingPunct="1"/>
            <a:r>
              <a:rPr lang="es-ES" sz="2400" dirty="0"/>
              <a:t> Además el Jardín se ha convertido en un lugar de gran importancia para reuniones internacionales y congresos, así como en un Centro de Investigación de flora de las Islas. </a:t>
            </a:r>
          </a:p>
          <a:p>
            <a:pPr eaLnBrk="1" hangingPunct="1"/>
            <a:r>
              <a:rPr lang="es-ES" sz="2400" dirty="0"/>
              <a:t>También es un lugar de conservación de las especies vegetales en peligro, y un modelo para la educación ambiental y la conservación de la flora endémica local.</a:t>
            </a:r>
          </a:p>
          <a:p>
            <a:pPr eaLnBrk="1" hangingPunct="1"/>
            <a:endParaRPr lang="es-ES" dirty="0"/>
          </a:p>
        </p:txBody>
      </p:sp>
    </p:spTree>
    <p:extLst>
      <p:ext uri="{BB962C8B-B14F-4D97-AF65-F5344CB8AC3E}">
        <p14:creationId xmlns:p14="http://schemas.microsoft.com/office/powerpoint/2010/main" val="311756218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3" descr="C:\Documents and Settings\JOSE ELIAS\Escritorio\SPAIN\-Jardin_botanico_canario_entra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09544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2.bp.blogspot.com/_QjwRd9sc_tM/TNHiYGr2LaI/AAAAAAAACFo/_A1_iah37vw/s1600/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2922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Escritorio\SPAIN\Jardin Botanico Viera Clavij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78221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5" descr="C:\Documents and Settings\JOSE ELIAS\Escritorio\SPAIN\Jardin Botanico Viera Clavijo.-.--Echium_hierrense_bush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9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SPAIN\Jardin Botanico Viera Clavijo.-Aeonium_palmen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2534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SPAIN\Jardin Botanico Viera Clavijo.-Agave_attenuata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5643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nts and Settings\JOSE ELIAS\Escritorio\SPAIN\Jardin Botanico Viera Clavijo.-Chagorra_de_ris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0638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ttp://2.fimagenes.com/i/5/1/a5/am_17321_408752_8108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1015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2.fimagenes.com/i/5/1/a5/am_17321_408686_9275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8658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2.fimagenes.com/i/5/1/a5/am_17321_408687_1813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2374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Título"/>
          <p:cNvSpPr>
            <a:spLocks noGrp="1"/>
          </p:cNvSpPr>
          <p:nvPr>
            <p:ph type="title"/>
          </p:nvPr>
        </p:nvSpPr>
        <p:spPr/>
        <p:txBody>
          <a:bodyPr/>
          <a:lstStyle/>
          <a:p>
            <a:pPr eaLnBrk="1" hangingPunct="1"/>
            <a:r>
              <a:rPr lang="es-ES" b="1" dirty="0"/>
              <a:t>Jardín de Cactus.-Lanzarote</a:t>
            </a:r>
          </a:p>
        </p:txBody>
      </p:sp>
      <p:sp>
        <p:nvSpPr>
          <p:cNvPr id="99331" name="2 Marcador de contenido"/>
          <p:cNvSpPr>
            <a:spLocks noGrp="1"/>
          </p:cNvSpPr>
          <p:nvPr>
            <p:ph sz="quarter" idx="1"/>
          </p:nvPr>
        </p:nvSpPr>
        <p:spPr>
          <a:xfrm>
            <a:off x="457200" y="1600200"/>
            <a:ext cx="7467600" cy="5357192"/>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Jardín de Cactus de Lanzarote</a:t>
            </a:r>
            <a:r>
              <a:rPr lang="es-ES" dirty="0"/>
              <a:t>, es un Cactarium que se ubica en una antigua cantera de extracción de arena volcánica (</a:t>
            </a:r>
            <a:r>
              <a:rPr lang="es-ES" i="1" dirty="0"/>
              <a:t>picón</a:t>
            </a:r>
            <a:r>
              <a:rPr lang="es-ES" dirty="0"/>
              <a:t>) que los campesinos lanzaroteños utilizan para cubrir sus cultivos y de este modo retener humedad que llegue a las raíces de las plantas. </a:t>
            </a:r>
          </a:p>
          <a:p>
            <a:pPr marL="274320" indent="-274320" eaLnBrk="1" fontAlgn="auto" hangingPunct="1">
              <a:spcBef>
                <a:spcPts val="580"/>
              </a:spcBef>
              <a:spcAft>
                <a:spcPts val="0"/>
              </a:spcAft>
              <a:buFont typeface="Wingdings 2"/>
              <a:buChar char=""/>
              <a:defRPr/>
            </a:pPr>
            <a:r>
              <a:rPr lang="es-ES" dirty="0"/>
              <a:t>Se encuentra en la isla de Lanzarote, comunidad autónoma de islas Canarias, España.</a:t>
            </a:r>
          </a:p>
          <a:p>
            <a:pPr marL="274320" indent="-274320" eaLnBrk="1" fontAlgn="auto" hangingPunct="1">
              <a:spcBef>
                <a:spcPts val="580"/>
              </a:spcBef>
              <a:spcAft>
                <a:spcPts val="0"/>
              </a:spcAft>
              <a:buFont typeface="Wingdings 2"/>
              <a:buChar char=""/>
              <a:defRPr/>
            </a:pPr>
            <a:r>
              <a:rPr lang="es-ES" dirty="0"/>
              <a:t>Este Cactarium, fue el último trabajo que realizó César Manrique en Lanzarote, en 1991.</a:t>
            </a:r>
          </a:p>
          <a:p>
            <a:pPr marL="274320" indent="-274320" eaLnBrk="1" fontAlgn="auto" hangingPunct="1">
              <a:spcBef>
                <a:spcPts val="580"/>
              </a:spcBef>
              <a:spcAft>
                <a:spcPts val="0"/>
              </a:spcAft>
              <a:buFont typeface="Wingdings 2"/>
              <a:buChar char=""/>
              <a:defRPr/>
            </a:pPr>
            <a:r>
              <a:rPr lang="es-ES" dirty="0"/>
              <a:t>El botánico Estanislao González Ferrer, se encargó de seleccionar y reunir los especímenes de las plantaciones.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12291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Documents and Settings\JOSE ELIAS\Escritorio\SPAIN\jardin_cactus_lanzarote_cesar_manrique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5320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C:\Documents and Settings\JOSE ELIAS\Escritorio\SPAIN\jardin_cactus_lanzarote_cesar_manrique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121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www.aizue.com/lanzarote-2/Jardin%20de%20cact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8378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Archivo:Lanzarote Jardin de Cactus Kaktusgart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33476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4" descr="http://api.ning.com/files/ERwmPByzjiYKlUOfkbRtju0GYdA*FpGQbkOEeCoSqJs_/514400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6818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puntasconresaka.files.wordpress.com/2009/09/imagen-4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98246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Documents and Settings\JOSE ELIAS\Escritorio\SPAIN\Lanzarote.-cactu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5387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Escritorio\SPAIN\Lanzarote.-cactu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41212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Escritorio\SPAIN\jardin_cactus_lanzarote_cesar_manrique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95900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Escritorio\SPAIN\jardin_cactus_lanzarote_cesar_manrique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7846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Escritorio\SPAIN\jardin_cactus_lanzarote_cesar_manrique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1875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Documents and Settings\JOSE ELIAS\Escritorio\SPAIN\Lanzarote.-cactus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4536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Escritorio\SPAIN\jardin_cactus_lanzarote_cesar_manrique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7063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Título"/>
          <p:cNvSpPr>
            <a:spLocks noGrp="1"/>
          </p:cNvSpPr>
          <p:nvPr>
            <p:ph type="title"/>
          </p:nvPr>
        </p:nvSpPr>
        <p:spPr/>
        <p:txBody>
          <a:bodyPr/>
          <a:lstStyle/>
          <a:p>
            <a:pPr eaLnBrk="1" hangingPunct="1"/>
            <a:r>
              <a:rPr lang="es-ES" b="1" dirty="0"/>
              <a:t>Jardines Marquesa de Arucas</a:t>
            </a:r>
          </a:p>
        </p:txBody>
      </p:sp>
      <p:sp>
        <p:nvSpPr>
          <p:cNvPr id="148483" name="2 Marcador de contenido"/>
          <p:cNvSpPr>
            <a:spLocks noGrp="1"/>
          </p:cNvSpPr>
          <p:nvPr>
            <p:ph sz="quarter" idx="1"/>
          </p:nvPr>
        </p:nvSpPr>
        <p:spPr/>
        <p:txBody>
          <a:bodyPr/>
          <a:lstStyle/>
          <a:p>
            <a:pPr eaLnBrk="1" hangingPunct="1"/>
            <a:r>
              <a:rPr lang="es-ES" sz="2400" dirty="0"/>
              <a:t>El jardín de la Marquesa, es un  jardín botánico que data del siglo XIX.</a:t>
            </a:r>
          </a:p>
          <a:p>
            <a:pPr eaLnBrk="1" hangingPunct="1"/>
            <a:r>
              <a:rPr lang="es-ES" sz="2400" dirty="0"/>
              <a:t>El jardín encierra otro lugar cargado de magia. </a:t>
            </a:r>
          </a:p>
          <a:p>
            <a:pPr eaLnBrk="1" hangingPunct="1"/>
            <a:r>
              <a:rPr lang="es-ES" sz="2400" dirty="0"/>
              <a:t>Los lagos. </a:t>
            </a:r>
          </a:p>
          <a:p>
            <a:pPr eaLnBrk="1" hangingPunct="1"/>
            <a:r>
              <a:rPr lang="es-ES" sz="2400" dirty="0"/>
              <a:t>En este lugar rodeado de vegetación se pueden celebrar todo tipo de actos entre los que se encuentran las ceremonias civiles o religiosas. </a:t>
            </a:r>
          </a:p>
          <a:p>
            <a:pPr eaLnBrk="1" hangingPunct="1"/>
            <a:r>
              <a:rPr lang="es-ES" sz="2400" dirty="0"/>
              <a:t>Los dos lagos se sitúan uno encima de otro creando un gran escenario.</a:t>
            </a:r>
          </a:p>
          <a:p>
            <a:pPr eaLnBrk="1" hangingPunct="1"/>
            <a:r>
              <a:rPr lang="es-ES" sz="2400" dirty="0"/>
              <a:t>Hoy dedicado a la celebraciones</a:t>
            </a:r>
            <a:r>
              <a:rPr lang="es-ES" dirty="0"/>
              <a:t>.</a:t>
            </a:r>
          </a:p>
          <a:p>
            <a:pPr eaLnBrk="1" hangingPunct="1"/>
            <a:endParaRPr lang="es-ES" dirty="0"/>
          </a:p>
        </p:txBody>
      </p:sp>
    </p:spTree>
    <p:extLst>
      <p:ext uri="{BB962C8B-B14F-4D97-AF65-F5344CB8AC3E}">
        <p14:creationId xmlns:p14="http://schemas.microsoft.com/office/powerpoint/2010/main" val="11658520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Archivo:BotanicGardensinAruca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60145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3" descr="C:\Documents and Settings\JOSE ELIAS\Escritorio\SPAIN\Jardines de la Marquesa de Aruc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73983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3" descr="C:\Documents and Settings\JOSE ELIAS\Escritorio\SPAIN\Jardines de la Marquesa de Aruca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403503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C:\Documents and Settings\JOSE ELIAS\Escritorio\SPAIN\Jardines de la Marquesa de Aruca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52805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C:\Documents and Settings\JOSE ELIAS\Escritorio\SPAIN\Jardines de la Marquesa de Aruca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8356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3" descr="C:\Documents and Settings\JOSE ELIAS\Escritorio\SPAIN\Jardines de la Marquesa de Arucas.-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8150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3" descr="C:\Documents and Settings\JOSE ELIAS\Escritorio\SPAIN\Jardines de la Marquesa de Arucas.-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59099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C:\Documents and Settings\JOSE ELIAS\Escritorio\SPAIN\Jardines de la Marquesa de Arucas.-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7056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Escritorio\SPAIN\Jardines de la Marquesa de Arucas.-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05461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3" descr="C:\Documents and Settings\JOSE ELIAS\Escritorio\SPAIN\Jardines de la Marquesa de Arucas.-Lag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83865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Documents and Settings\JOSE ELIAS\Escritorio\SPAIN\Jardines de la Marquesa de Aruica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6714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Título"/>
          <p:cNvSpPr>
            <a:spLocks noGrp="1"/>
          </p:cNvSpPr>
          <p:nvPr>
            <p:ph type="title"/>
          </p:nvPr>
        </p:nvSpPr>
        <p:spPr/>
        <p:txBody>
          <a:bodyPr/>
          <a:lstStyle/>
          <a:p>
            <a:pPr eaLnBrk="1" hangingPunct="1"/>
            <a:r>
              <a:rPr lang="es-ES" b="1" dirty="0"/>
              <a:t>Mallorca.-La Alfabia</a:t>
            </a:r>
          </a:p>
        </p:txBody>
      </p:sp>
      <p:sp>
        <p:nvSpPr>
          <p:cNvPr id="120835" name="2 Marcador de contenido"/>
          <p:cNvSpPr>
            <a:spLocks noGrp="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None/>
              <a:defRPr/>
            </a:pPr>
            <a:r>
              <a:rPr lang="es-ES" dirty="0"/>
              <a:t>   Los jardines de Alfàbia se encuentran en la carretera de Palma – Sóller (Km. 17), algunos historiadores mantienen que perteneció a ‘Valí’ (Valido), un rico árabe, es más verosímil que fuera realizada por moriscos que trabajaban para los cristianos. </a:t>
            </a:r>
          </a:p>
          <a:p>
            <a:pPr marL="274320" indent="-274320" eaLnBrk="1" fontAlgn="auto" hangingPunct="1">
              <a:spcBef>
                <a:spcPts val="580"/>
              </a:spcBef>
              <a:spcAft>
                <a:spcPts val="0"/>
              </a:spcAft>
              <a:buFont typeface="Wingdings 2"/>
              <a:buNone/>
              <a:defRPr/>
            </a:pPr>
            <a:r>
              <a:rPr lang="es-ES" dirty="0"/>
              <a:t>   El agua es un elemento esencial de todo el jardín, encontrándola en cascadas, fuentes y en el ‘juego de aguas’, protagonista indiscutible del jardín. </a:t>
            </a:r>
          </a:p>
          <a:p>
            <a:pPr marL="274320" indent="-274320" eaLnBrk="1" fontAlgn="auto" hangingPunct="1">
              <a:spcBef>
                <a:spcPts val="580"/>
              </a:spcBef>
              <a:spcAft>
                <a:spcPts val="0"/>
              </a:spcAft>
              <a:buFont typeface="Wingdings 2"/>
              <a:buNone/>
              <a:defRPr/>
            </a:pPr>
            <a:r>
              <a:rPr lang="es-ES" dirty="0"/>
              <a:t>    Se trata de una pérgola de setenta y dos columnas y veinticuatro hidras de piedra. </a:t>
            </a:r>
          </a:p>
          <a:p>
            <a:pPr marL="274320" indent="-274320" eaLnBrk="1" fontAlgn="auto" hangingPunct="1">
              <a:spcBef>
                <a:spcPts val="580"/>
              </a:spcBef>
              <a:spcAft>
                <a:spcPts val="0"/>
              </a:spcAft>
              <a:buFont typeface="Wingdings 2"/>
              <a:buNone/>
              <a:defRPr/>
            </a:pPr>
            <a:r>
              <a:rPr lang="es-ES" dirty="0"/>
              <a:t>    Estas funcionan como surtidores que cruzan las aguas entre sí logrando un frescor, murmullo y brillo inigualable.</a:t>
            </a:r>
          </a:p>
        </p:txBody>
      </p:sp>
    </p:spTree>
    <p:extLst>
      <p:ext uri="{BB962C8B-B14F-4D97-AF65-F5344CB8AC3E}">
        <p14:creationId xmlns:p14="http://schemas.microsoft.com/office/powerpoint/2010/main" val="284879780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ttp://www.agroturismesonllado.com/news/wp-content/uploads/2010/02/escalera-entrada-izda-jardines-alfab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69737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img.fotocommunity.com/photos/166776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2818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http://www.espanolsinfronteras.com/im%C3%A1genes/CBAL/Baleares%20-%20Mallorca%20-%20Jardins%20de%20Alfab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7488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C:\Documents and Settings\JOSE ELIAS\Escritorio\SPAIN\Jardines de la Alfab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39232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C:\Documents and Settings\JOSE ELIAS\Escritorio\SPAIN\Jardines de la Alfabi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0"/>
            <a:ext cx="3635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Picture 3" descr="C:\Documents and Settings\JOSE ELIAS\Escritorio\SPAIN\Jardines de la Alfabia.-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58006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2" name="Picture 5" descr="http://farm4.static.flickr.com/3159/2658881142_701f13237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73463"/>
            <a:ext cx="550862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55774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C:\Documents and Settings\JOSE ELIAS\Escritorio\SPAIN\Jardines de la ALFABI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8933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C:\Documents and Settings\JOSE ELIAS\Escritorio\SPAIN\jARDINES DE LA aLFABIA.-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94064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C:\Documents and Settings\JOSE ELIAS\Escritorio\SPAIN\Jardines de la Alfabi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94065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4" descr="C:\Documents and Settings\JOSE ELIAS\Escritorio\SPAIN\Jardines de la Alfabia.-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84857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C:\Documents and Settings\JOSE ELIAS\Escritorio\SPAIN\Jardines de la Alfabi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7536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3799</Words>
  <Application>Microsoft Office PowerPoint</Application>
  <PresentationFormat>Presentación en pantalla (4:3)</PresentationFormat>
  <Paragraphs>389</Paragraphs>
  <Slides>163</Slides>
  <Notes>130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163</vt:i4>
      </vt:variant>
    </vt:vector>
  </HeadingPairs>
  <TitlesOfParts>
    <vt:vector size="169" baseType="lpstr">
      <vt:lpstr>Calibri</vt:lpstr>
      <vt:lpstr>Century Schoolbook</vt:lpstr>
      <vt:lpstr>Times New Roman</vt:lpstr>
      <vt:lpstr>Wingdings</vt:lpstr>
      <vt:lpstr>Wingdings 2</vt:lpstr>
      <vt:lpstr>Default Theme</vt:lpstr>
      <vt:lpstr>EUROPA.-LA VUELTA AL MUNDO EN 885 JARDINES.-ESPAÑA.-C</vt:lpstr>
      <vt:lpstr>Presentación de PowerPoint</vt:lpstr>
      <vt:lpstr>Parc del Laberinto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Gúell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Ciutadella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Oviedo.-Campo San Francisco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García Sanabria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Viera y Clavijo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Cactus.-Lanzarote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Marquesa de Arucas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Mallorca.-La Alfabia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7</cp:revision>
  <dcterms:created xsi:type="dcterms:W3CDTF">2013-09-11T14:11:41Z</dcterms:created>
  <dcterms:modified xsi:type="dcterms:W3CDTF">2018-03-10T14:51:07Z</dcterms:modified>
</cp:coreProperties>
</file>