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5"/>
  </p:notesMasterIdLst>
  <p:sldIdLst>
    <p:sldId id="359"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3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2101FF-FB88-4C0C-990A-9EFA414B7E24}"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884FA7-52CA-452E-AF21-D68EE9D0E2DA}" type="slidenum">
              <a:rPr lang="es-ES" smtClean="0"/>
              <a:t>‹Nº›</a:t>
            </a:fld>
            <a:endParaRPr lang="es-ES" dirty="0"/>
          </a:p>
        </p:txBody>
      </p:sp>
    </p:spTree>
    <p:extLst>
      <p:ext uri="{BB962C8B-B14F-4D97-AF65-F5344CB8AC3E}">
        <p14:creationId xmlns:p14="http://schemas.microsoft.com/office/powerpoint/2010/main" val="805849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Madrid.-Casita del Príncipe del 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2537745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Madrid.-Casita del Príncipe del 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2786946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Madrid.-Casita del Príncipe del 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514896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Madrid.-Casita del Príncipe del 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1244063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Madrid.-Casita del Príncipe del 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523860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Casita del Príncipe en El 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237365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Casita del Príncipe en El 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42386159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Casita del Príncipe en El 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647922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Casita del Príncipe en El 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80337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Casita del Príncipe en El 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3702852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Casita del Príncipe en El 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1930033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Casita del Príncipe en El 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022714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Casita del Príncipe en El 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588561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Casita del Príncipe en El 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271796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Casita del Príncipe en El 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15037306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Casita del Príncipe en El Pardo.-Sophora</a:t>
            </a:r>
            <a:r>
              <a:rPr lang="es-ES" baseline="0" dirty="0"/>
              <a:t> japonica var.pendula</a:t>
            </a:r>
            <a:endParaRPr lang="es-ES" dirty="0"/>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28044849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Casita del Príncipe en El 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838177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Casita del Príncipe en El 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18077826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Casita del Príncipe en El 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018069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Casita del Príncipe en El 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25096747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Casita del Príncipe en El 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34248563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30731865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Madrid.-Casita_del_Príncipe_El_Pardo.-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7673232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Madrid.-Casita_del_Príncipe_El_Pardo.-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838529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Madrid.-Casita_del_Príncipe_El_Pardo.-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2954257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Madrid.-Casita_del_Príncipe_El_Pardo.-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4417327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Madrid.-Casita_del_Príncipe_El_Pardo.-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4707845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Madrid.-Casita_del_Príncipe_El_Pardo.-Sophora japonica pendula</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38433832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Madrid.-Casita_del_Príncipe_El_Pardo.-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1818590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Madrid.-Casita_del_Príncipe_El_Pardo.-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21752595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Madrid.-Casita_del_Príncipe_El_Pardo.-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11921808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Madrid.-Casita_del_Príncipe_El_Pardo.-</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12321817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Madrid.-Casita_del_Príncipe_El_Pardo.-Sophora japonica var.pendula</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12160849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36413513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34935870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24689530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7694037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41030565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6195461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3756463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29151278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23209713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14156745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8474701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9411610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8852352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3486004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32544636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26998019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42211839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1143186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2462379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9627086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24919454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36880426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2523218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7510601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32787026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2877203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79629877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1599722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89326870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86564944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366630334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6964046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6301547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0410056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406354648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14080936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6712801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275090342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83151006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310785971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19476217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de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9503040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81059727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81795282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75345043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5507366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9727473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41698417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32520955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65265871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194394874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9690674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313832990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79109618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91494317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412324232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36210589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95762646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393667826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6794621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26023657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Madrid.-Quinta los Molinos.-</a:t>
            </a:r>
          </a:p>
        </p:txBody>
      </p:sp>
      <p:sp>
        <p:nvSpPr>
          <p:cNvPr id="4" name="3 Marcador de número de diapositiva"/>
          <p:cNvSpPr>
            <a:spLocks noGrp="1"/>
          </p:cNvSpPr>
          <p:nvPr>
            <p:ph type="sldNum" sz="quarter" idx="10"/>
          </p:nvPr>
        </p:nvSpPr>
        <p:spPr/>
        <p:txBody>
          <a:bodyPr/>
          <a:lstStyle/>
          <a:p>
            <a:fld id="{80FF6A54-2838-4ED9-A0DB-305FBB3BA91C}"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3364967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7743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8992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06721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911213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937101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14658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12060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61892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333156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18666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87598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3/10/2018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78370508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49.JPG"/></Relationships>
</file>

<file path=ppt/slides/_rels/slide5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gif"/><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332656"/>
            <a:ext cx="6534472" cy="4104456"/>
          </a:xfrm>
        </p:spPr>
        <p:txBody>
          <a:bodyPr>
            <a:normAutofit/>
          </a:bodyPr>
          <a:lstStyle/>
          <a:p>
            <a:r>
              <a:rPr lang="pt-BR" sz="3200" dirty="0"/>
              <a:t>EUROPA.-LA VUELTA AL MUNDO EN 885 JARDINES. ESPAÑA.-Casita</a:t>
            </a:r>
            <a:r>
              <a:rPr lang="pt-BR" sz="3600" dirty="0"/>
              <a:t> del Príncipe del Pardo. Quinta lós Molinos.-</a:t>
            </a:r>
            <a:br>
              <a:rPr lang="pt-BR" sz="3600" dirty="0"/>
            </a:br>
            <a:endParaRPr lang="es-ES" sz="3600" dirty="0"/>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fotografias por</a:t>
            </a:r>
          </a:p>
          <a:p>
            <a:r>
              <a:rPr lang="es-ES" sz="2800" dirty="0"/>
              <a:t>JOSE ELIAS BONELLS</a:t>
            </a:r>
          </a:p>
        </p:txBody>
      </p:sp>
    </p:spTree>
    <p:extLst>
      <p:ext uri="{BB962C8B-B14F-4D97-AF65-F5344CB8AC3E}">
        <p14:creationId xmlns:p14="http://schemas.microsoft.com/office/powerpoint/2010/main" val="131799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Madrid.-Casita del Príncipe del Pardo.</a:t>
            </a:r>
          </a:p>
        </p:txBody>
      </p:sp>
      <p:sp>
        <p:nvSpPr>
          <p:cNvPr id="3" name="2 Marcador de contenido"/>
          <p:cNvSpPr>
            <a:spLocks noGrp="1"/>
          </p:cNvSpPr>
          <p:nvPr>
            <p:ph sz="quarter" idx="1"/>
          </p:nvPr>
        </p:nvSpPr>
        <p:spPr/>
        <p:txBody>
          <a:bodyPr>
            <a:normAutofit fontScale="92500"/>
          </a:bodyPr>
          <a:lstStyle/>
          <a:p>
            <a:r>
              <a:rPr lang="es-ES" dirty="0"/>
              <a:t>La Casita del Príncipe es una de las residencias de la Familia Real Española. Es un palacete neoclásico de finales del siglo XVIII, que se encuentra en el barrio madrileño de El Pardo (España). Su gestión corresponde a Patrimonio Nacional, organismo del que dependen los bienes del Estado a disposición de la Corona Española.</a:t>
            </a:r>
          </a:p>
          <a:p>
            <a:r>
              <a:rPr lang="es-ES" dirty="0"/>
              <a:t>El edificio está situado junto al Palacio Real de El Pardo, en el monte homónimo, una extensa área forestal vinculada históricamente con la monarquía española, que la utilizaba con fines cinegéticos. Fue erigido en 1784 como pabellón de caza, para uso de Carlos IV, por entonces príncipe de Asturias, por encargo de su padre, el rey Carlos III.</a:t>
            </a:r>
          </a:p>
        </p:txBody>
      </p:sp>
    </p:spTree>
    <p:extLst>
      <p:ext uri="{BB962C8B-B14F-4D97-AF65-F5344CB8AC3E}">
        <p14:creationId xmlns:p14="http://schemas.microsoft.com/office/powerpoint/2010/main" val="955008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Se debe al arquitecto madrileño Juan de Villanueva, quien ideó un diseño previamente ensayado en las Casitas de Arriba y de Abajo, de su misma autoría, levantadas en el Real Sitio de El Escorial.</a:t>
            </a:r>
          </a:p>
          <a:p>
            <a:r>
              <a:rPr lang="es-ES" dirty="0"/>
              <a:t>Durante el franquismo la construcción fue destinada a la vivienda del Jefe de la Casa Civil del dictador Franco dada su proximidad al Palacio del Pardo donde éste residía.</a:t>
            </a:r>
          </a:p>
          <a:p>
            <a:r>
              <a:rPr lang="es-ES" dirty="0"/>
              <a:t>En los primeros años del siglo XXI se procedió a una rehabilitación. Después de dieciocho años cerrada, se reabrió al público en abril de 2009.</a:t>
            </a:r>
          </a:p>
        </p:txBody>
      </p:sp>
    </p:spTree>
    <p:extLst>
      <p:ext uri="{BB962C8B-B14F-4D97-AF65-F5344CB8AC3E}">
        <p14:creationId xmlns:p14="http://schemas.microsoft.com/office/powerpoint/2010/main" val="1496016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palacete está construido en materiales de granito y ladrillo y se dispone en cinco cuerpos principales, en los que prevalece la horizontalidad sobre la verticalidad. Junto a la fachada principal se extienden unos jardines neoclásicos de trazado hipodámico, separados del edificio por una vía asfaltada realizada en el siglo XX.</a:t>
            </a:r>
          </a:p>
          <a:p>
            <a:r>
              <a:rPr lang="es-ES" dirty="0"/>
              <a:t>En el interior, organizado en pequeñas salas, se guardan importantes colecciones de bordados y sedas, así como pinturas de Lucas Jordán, Antón Raphael Mengs y Francisco Bayeu, autor de los frescos de la bóveda del comedor (1788).</a:t>
            </a:r>
          </a:p>
        </p:txBody>
      </p:sp>
    </p:spTree>
    <p:extLst>
      <p:ext uri="{BB962C8B-B14F-4D97-AF65-F5344CB8AC3E}">
        <p14:creationId xmlns:p14="http://schemas.microsoft.com/office/powerpoint/2010/main" val="2215217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109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0734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4938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639249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4578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5600" y="0"/>
            <a:ext cx="4978400" cy="6865416"/>
          </a:xfrm>
          <a:prstGeom prst="rect">
            <a:avLst/>
          </a:prstGeom>
        </p:spPr>
      </p:pic>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b="5316"/>
          <a:stretch/>
        </p:blipFill>
        <p:spPr>
          <a:xfrm>
            <a:off x="32568" y="7416"/>
            <a:ext cx="4539432" cy="6949976"/>
          </a:xfrm>
          <a:prstGeom prst="rect">
            <a:avLst/>
          </a:prstGeom>
        </p:spPr>
      </p:pic>
    </p:spTree>
    <p:extLst>
      <p:ext uri="{BB962C8B-B14F-4D97-AF65-F5344CB8AC3E}">
        <p14:creationId xmlns:p14="http://schemas.microsoft.com/office/powerpoint/2010/main" val="1930598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9881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1412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795"/>
          <a:stretch/>
        </p:blipFill>
        <p:spPr>
          <a:xfrm>
            <a:off x="0" y="0"/>
            <a:ext cx="9144000" cy="6858000"/>
          </a:xfrm>
          <a:prstGeom prst="rect">
            <a:avLst/>
          </a:prstGeom>
        </p:spPr>
      </p:pic>
    </p:spTree>
    <p:extLst>
      <p:ext uri="{BB962C8B-B14F-4D97-AF65-F5344CB8AC3E}">
        <p14:creationId xmlns:p14="http://schemas.microsoft.com/office/powerpoint/2010/main" val="2816965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379"/>
          <a:stretch/>
        </p:blipFill>
        <p:spPr>
          <a:xfrm>
            <a:off x="0" y="0"/>
            <a:ext cx="9144000" cy="6857999"/>
          </a:xfrm>
          <a:prstGeom prst="rect">
            <a:avLst/>
          </a:prstGeom>
        </p:spPr>
      </p:pic>
    </p:spTree>
    <p:extLst>
      <p:ext uri="{BB962C8B-B14F-4D97-AF65-F5344CB8AC3E}">
        <p14:creationId xmlns:p14="http://schemas.microsoft.com/office/powerpoint/2010/main" val="2096384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061"/>
          <a:stretch/>
        </p:blipFill>
        <p:spPr>
          <a:xfrm>
            <a:off x="0" y="0"/>
            <a:ext cx="9144000" cy="6857999"/>
          </a:xfrm>
          <a:prstGeom prst="rect">
            <a:avLst/>
          </a:prstGeom>
        </p:spPr>
      </p:pic>
    </p:spTree>
    <p:extLst>
      <p:ext uri="{BB962C8B-B14F-4D97-AF65-F5344CB8AC3E}">
        <p14:creationId xmlns:p14="http://schemas.microsoft.com/office/powerpoint/2010/main" val="2814591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500"/>
          <a:stretch/>
        </p:blipFill>
        <p:spPr>
          <a:xfrm>
            <a:off x="0" y="0"/>
            <a:ext cx="9144000" cy="6858000"/>
          </a:xfrm>
          <a:prstGeom prst="rect">
            <a:avLst/>
          </a:prstGeom>
        </p:spPr>
      </p:pic>
    </p:spTree>
    <p:extLst>
      <p:ext uri="{BB962C8B-B14F-4D97-AF65-F5344CB8AC3E}">
        <p14:creationId xmlns:p14="http://schemas.microsoft.com/office/powerpoint/2010/main" val="3214989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969"/>
          <a:stretch/>
        </p:blipFill>
        <p:spPr>
          <a:xfrm>
            <a:off x="0" y="0"/>
            <a:ext cx="9144000" cy="6858000"/>
          </a:xfrm>
          <a:prstGeom prst="rect">
            <a:avLst/>
          </a:prstGeom>
        </p:spPr>
      </p:pic>
    </p:spTree>
    <p:extLst>
      <p:ext uri="{BB962C8B-B14F-4D97-AF65-F5344CB8AC3E}">
        <p14:creationId xmlns:p14="http://schemas.microsoft.com/office/powerpoint/2010/main" val="1951309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42"/>
          <a:stretch/>
        </p:blipFill>
        <p:spPr>
          <a:xfrm>
            <a:off x="0" y="0"/>
            <a:ext cx="9144000" cy="6858000"/>
          </a:xfrm>
          <a:prstGeom prst="rect">
            <a:avLst/>
          </a:prstGeom>
        </p:spPr>
      </p:pic>
    </p:spTree>
    <p:extLst>
      <p:ext uri="{BB962C8B-B14F-4D97-AF65-F5344CB8AC3E}">
        <p14:creationId xmlns:p14="http://schemas.microsoft.com/office/powerpoint/2010/main" val="2597672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500"/>
          <a:stretch/>
        </p:blipFill>
        <p:spPr>
          <a:xfrm>
            <a:off x="0" y="0"/>
            <a:ext cx="9144000" cy="6858000"/>
          </a:xfrm>
          <a:prstGeom prst="rect">
            <a:avLst/>
          </a:prstGeom>
        </p:spPr>
      </p:pic>
    </p:spTree>
    <p:extLst>
      <p:ext uri="{BB962C8B-B14F-4D97-AF65-F5344CB8AC3E}">
        <p14:creationId xmlns:p14="http://schemas.microsoft.com/office/powerpoint/2010/main" val="307516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500"/>
          <a:stretch/>
        </p:blipFill>
        <p:spPr>
          <a:xfrm>
            <a:off x="0" y="0"/>
            <a:ext cx="9144000" cy="6858000"/>
          </a:xfrm>
          <a:prstGeom prst="rect">
            <a:avLst/>
          </a:prstGeom>
        </p:spPr>
      </p:pic>
    </p:spTree>
    <p:extLst>
      <p:ext uri="{BB962C8B-B14F-4D97-AF65-F5344CB8AC3E}">
        <p14:creationId xmlns:p14="http://schemas.microsoft.com/office/powerpoint/2010/main" val="3707650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62625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7029400"/>
          </a:xfrm>
          <a:prstGeom prst="rect">
            <a:avLst/>
          </a:prstGeom>
        </p:spPr>
      </p:pic>
    </p:spTree>
    <p:extLst>
      <p:ext uri="{BB962C8B-B14F-4D97-AF65-F5344CB8AC3E}">
        <p14:creationId xmlns:p14="http://schemas.microsoft.com/office/powerpoint/2010/main" val="3369976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375"/>
          <a:stretch/>
        </p:blipFill>
        <p:spPr>
          <a:xfrm>
            <a:off x="0" y="0"/>
            <a:ext cx="9144000" cy="6858000"/>
          </a:xfrm>
          <a:prstGeom prst="rect">
            <a:avLst/>
          </a:prstGeom>
        </p:spPr>
      </p:pic>
    </p:spTree>
    <p:extLst>
      <p:ext uri="{BB962C8B-B14F-4D97-AF65-F5344CB8AC3E}">
        <p14:creationId xmlns:p14="http://schemas.microsoft.com/office/powerpoint/2010/main" val="3453038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666"/>
          <a:stretch/>
        </p:blipFill>
        <p:spPr>
          <a:xfrm>
            <a:off x="0" y="19992"/>
            <a:ext cx="5144786" cy="6937400"/>
          </a:xfrm>
          <a:prstGeom prst="rect">
            <a:avLst/>
          </a:prstGeom>
        </p:spPr>
      </p:pic>
    </p:spTree>
    <p:extLst>
      <p:ext uri="{BB962C8B-B14F-4D97-AF65-F5344CB8AC3E}">
        <p14:creationId xmlns:p14="http://schemas.microsoft.com/office/powerpoint/2010/main" val="5126125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33469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58"/>
          <a:stretch/>
        </p:blipFill>
        <p:spPr>
          <a:xfrm>
            <a:off x="0" y="0"/>
            <a:ext cx="9144000" cy="6858000"/>
          </a:xfrm>
          <a:prstGeom prst="rect">
            <a:avLst/>
          </a:prstGeom>
        </p:spPr>
      </p:pic>
    </p:spTree>
    <p:extLst>
      <p:ext uri="{BB962C8B-B14F-4D97-AF65-F5344CB8AC3E}">
        <p14:creationId xmlns:p14="http://schemas.microsoft.com/office/powerpoint/2010/main" val="38502334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75"/>
          <a:stretch/>
        </p:blipFill>
        <p:spPr>
          <a:xfrm>
            <a:off x="0" y="0"/>
            <a:ext cx="9144000" cy="6957392"/>
          </a:xfrm>
          <a:prstGeom prst="rect">
            <a:avLst/>
          </a:prstGeom>
        </p:spPr>
      </p:pic>
    </p:spTree>
    <p:extLst>
      <p:ext uri="{BB962C8B-B14F-4D97-AF65-F5344CB8AC3E}">
        <p14:creationId xmlns:p14="http://schemas.microsoft.com/office/powerpoint/2010/main" val="18780580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30545814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37384013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75"/>
          <a:stretch/>
        </p:blipFill>
        <p:spPr>
          <a:xfrm>
            <a:off x="0" y="0"/>
            <a:ext cx="9144000" cy="6858000"/>
          </a:xfrm>
          <a:prstGeom prst="rect">
            <a:avLst/>
          </a:prstGeom>
        </p:spPr>
      </p:pic>
    </p:spTree>
    <p:extLst>
      <p:ext uri="{BB962C8B-B14F-4D97-AF65-F5344CB8AC3E}">
        <p14:creationId xmlns:p14="http://schemas.microsoft.com/office/powerpoint/2010/main" val="7827749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26"/>
          <a:stretch/>
        </p:blipFill>
        <p:spPr>
          <a:xfrm>
            <a:off x="0" y="0"/>
            <a:ext cx="9144000" cy="6957392"/>
          </a:xfrm>
          <a:prstGeom prst="rect">
            <a:avLst/>
          </a:prstGeom>
        </p:spPr>
      </p:pic>
    </p:spTree>
    <p:extLst>
      <p:ext uri="{BB962C8B-B14F-4D97-AF65-F5344CB8AC3E}">
        <p14:creationId xmlns:p14="http://schemas.microsoft.com/office/powerpoint/2010/main" val="20189307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84"/>
          <a:stretch/>
        </p:blipFill>
        <p:spPr>
          <a:xfrm>
            <a:off x="0" y="0"/>
            <a:ext cx="9144000" cy="6957392"/>
          </a:xfrm>
          <a:prstGeom prst="rect">
            <a:avLst/>
          </a:prstGeom>
        </p:spPr>
      </p:pic>
    </p:spTree>
    <p:extLst>
      <p:ext uri="{BB962C8B-B14F-4D97-AF65-F5344CB8AC3E}">
        <p14:creationId xmlns:p14="http://schemas.microsoft.com/office/powerpoint/2010/main" val="18565397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94" b="6875"/>
          <a:stretch/>
        </p:blipFill>
        <p:spPr>
          <a:xfrm>
            <a:off x="-1" y="0"/>
            <a:ext cx="9244013" cy="6957392"/>
          </a:xfrm>
          <a:prstGeom prst="rect">
            <a:avLst/>
          </a:prstGeom>
        </p:spPr>
      </p:pic>
    </p:spTree>
    <p:extLst>
      <p:ext uri="{BB962C8B-B14F-4D97-AF65-F5344CB8AC3E}">
        <p14:creationId xmlns:p14="http://schemas.microsoft.com/office/powerpoint/2010/main" val="24962377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92"/>
          <a:stretch/>
        </p:blipFill>
        <p:spPr>
          <a:xfrm>
            <a:off x="0" y="0"/>
            <a:ext cx="9144000" cy="7101408"/>
          </a:xfrm>
          <a:prstGeom prst="rect">
            <a:avLst/>
          </a:prstGeom>
        </p:spPr>
      </p:pic>
    </p:spTree>
    <p:extLst>
      <p:ext uri="{BB962C8B-B14F-4D97-AF65-F5344CB8AC3E}">
        <p14:creationId xmlns:p14="http://schemas.microsoft.com/office/powerpoint/2010/main" val="9563935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58"/>
          <a:stretch/>
        </p:blipFill>
        <p:spPr>
          <a:xfrm>
            <a:off x="0" y="0"/>
            <a:ext cx="9144000" cy="6858000"/>
          </a:xfrm>
          <a:prstGeom prst="rect">
            <a:avLst/>
          </a:prstGeom>
        </p:spPr>
      </p:pic>
    </p:spTree>
    <p:extLst>
      <p:ext uri="{BB962C8B-B14F-4D97-AF65-F5344CB8AC3E}">
        <p14:creationId xmlns:p14="http://schemas.microsoft.com/office/powerpoint/2010/main" val="2568441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2093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116632"/>
            <a:ext cx="9324528" cy="6840760"/>
          </a:xfrm>
          <a:prstGeom prst="rect">
            <a:avLst/>
          </a:prstGeom>
        </p:spPr>
      </p:pic>
    </p:spTree>
    <p:extLst>
      <p:ext uri="{BB962C8B-B14F-4D97-AF65-F5344CB8AC3E}">
        <p14:creationId xmlns:p14="http://schemas.microsoft.com/office/powerpoint/2010/main" val="11639119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92"/>
          <a:stretch/>
        </p:blipFill>
        <p:spPr>
          <a:xfrm>
            <a:off x="0" y="0"/>
            <a:ext cx="9144000" cy="6858000"/>
          </a:xfrm>
          <a:prstGeom prst="rect">
            <a:avLst/>
          </a:prstGeom>
        </p:spPr>
      </p:pic>
    </p:spTree>
    <p:extLst>
      <p:ext uri="{BB962C8B-B14F-4D97-AF65-F5344CB8AC3E}">
        <p14:creationId xmlns:p14="http://schemas.microsoft.com/office/powerpoint/2010/main" val="27856115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Madrid.-Quinta los Molinos.-</a:t>
            </a:r>
          </a:p>
        </p:txBody>
      </p:sp>
      <p:sp>
        <p:nvSpPr>
          <p:cNvPr id="3" name="2 Marcador de contenido"/>
          <p:cNvSpPr>
            <a:spLocks noGrp="1"/>
          </p:cNvSpPr>
          <p:nvPr>
            <p:ph sz="quarter" idx="1"/>
          </p:nvPr>
        </p:nvSpPr>
        <p:spPr/>
        <p:txBody>
          <a:bodyPr/>
          <a:lstStyle/>
          <a:p>
            <a:r>
              <a:rPr lang="es-ES" dirty="0"/>
              <a:t>El Parque de la Quinta de los Molinos se encuentra en el barrio de Salvador en el distrito de San Blas-Canillejas de la ciudad española Madrid. Es considerado un «parque histórico». Está delimitado por la calle Alcalá, la calle Miami, la calle de Juan Ignacio Luca de Tena y la avenida del Veinticinco de Septiembre.</a:t>
            </a:r>
          </a:p>
          <a:p>
            <a:r>
              <a:rPr lang="es-ES" dirty="0"/>
              <a:t>Este jardín fue propiedad del conde de Torre Arias. En el año 1920 lo regala al arquitecto alicantino César Cort Botí, que era profesor de Urbanismo en la Escuela de Arquitectura así como concejal del Ayuntamiento.</a:t>
            </a:r>
          </a:p>
        </p:txBody>
      </p:sp>
    </p:spTree>
    <p:extLst>
      <p:ext uri="{BB962C8B-B14F-4D97-AF65-F5344CB8AC3E}">
        <p14:creationId xmlns:p14="http://schemas.microsoft.com/office/powerpoint/2010/main" val="21637369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 Éste construyó un jardín de tipo mediterráneo. A su muerte, el parque quedó semiabandonado.</a:t>
            </a:r>
          </a:p>
          <a:p>
            <a:r>
              <a:rPr lang="es-ES" dirty="0"/>
              <a:t>En septiembre de 1980 y tras un convenio con la Gerencia Municipal de Urbanismo, se cede al Ayuntamiento de Madrid tres cuartas partes de las 28,7 hectáreas de la propiedad original, permitiendo que el resto del parque fuera de uso residencial</a:t>
            </a:r>
          </a:p>
          <a:p>
            <a:r>
              <a:rPr lang="es-ES" dirty="0"/>
              <a:t>Descripción del parque</a:t>
            </a:r>
          </a:p>
          <a:p>
            <a:r>
              <a:rPr lang="es-ES" dirty="0"/>
              <a:t>Con una extensión de 25 hectáreas, el parque incluye grandes extensiones de arbolado, en el que se puede encontrar una gran cantidad de especies (olivos, pinos, eucaliptos) aunque la estrella del parque son los almendros, que florecen en febrero, ofreciendo un fantástico espectáculo.</a:t>
            </a:r>
          </a:p>
        </p:txBody>
      </p:sp>
    </p:spTree>
    <p:extLst>
      <p:ext uri="{BB962C8B-B14F-4D97-AF65-F5344CB8AC3E}">
        <p14:creationId xmlns:p14="http://schemas.microsoft.com/office/powerpoint/2010/main" val="2957173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También se halla, en el extremo norte del parque, un palacete de comienzos del siglo XX, con zonas de jardín con flores y extensiones de césped. También hay un estanque, un molino y el edificio conocido como Casa del Reloj, actualmente en rehabilitación. </a:t>
            </a:r>
          </a:p>
          <a:p>
            <a:r>
              <a:rPr lang="es-ES" dirty="0"/>
              <a:t>El parque está recorrido por multitud de caminos de tierra, además de un camino pavimentado, bordeado por grandes plátanos, que lleva desde la entrada principal, en la calle Alcalá, hasta el palacete.</a:t>
            </a:r>
          </a:p>
        </p:txBody>
      </p:sp>
    </p:spTree>
    <p:extLst>
      <p:ext uri="{BB962C8B-B14F-4D97-AF65-F5344CB8AC3E}">
        <p14:creationId xmlns:p14="http://schemas.microsoft.com/office/powerpoint/2010/main" val="35888457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86447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04259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969" b="2084"/>
          <a:stretch/>
        </p:blipFill>
        <p:spPr>
          <a:xfrm>
            <a:off x="0" y="0"/>
            <a:ext cx="9143999" cy="6715125"/>
          </a:xfrm>
          <a:prstGeom prst="rect">
            <a:avLst/>
          </a:prstGeom>
        </p:spPr>
      </p:pic>
    </p:spTree>
    <p:extLst>
      <p:ext uri="{BB962C8B-B14F-4D97-AF65-F5344CB8AC3E}">
        <p14:creationId xmlns:p14="http://schemas.microsoft.com/office/powerpoint/2010/main" val="15366941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291"/>
          <a:stretch/>
        </p:blipFill>
        <p:spPr>
          <a:xfrm>
            <a:off x="-180528" y="0"/>
            <a:ext cx="9324528" cy="6957392"/>
          </a:xfrm>
          <a:prstGeom prst="rect">
            <a:avLst/>
          </a:prstGeom>
        </p:spPr>
      </p:pic>
    </p:spTree>
    <p:extLst>
      <p:ext uri="{BB962C8B-B14F-4D97-AF65-F5344CB8AC3E}">
        <p14:creationId xmlns:p14="http://schemas.microsoft.com/office/powerpoint/2010/main" val="16141851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96765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00574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94831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41128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440038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992"/>
          <a:stretch/>
        </p:blipFill>
        <p:spPr>
          <a:xfrm>
            <a:off x="0" y="0"/>
            <a:ext cx="9144000" cy="6858000"/>
          </a:xfrm>
          <a:prstGeom prst="rect">
            <a:avLst/>
          </a:prstGeom>
        </p:spPr>
      </p:pic>
    </p:spTree>
    <p:extLst>
      <p:ext uri="{BB962C8B-B14F-4D97-AF65-F5344CB8AC3E}">
        <p14:creationId xmlns:p14="http://schemas.microsoft.com/office/powerpoint/2010/main" val="1340429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08001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3"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7710"/>
            <a:ext cx="4499992" cy="6858000"/>
          </a:xfrm>
          <a:prstGeom prst="rect">
            <a:avLst/>
          </a:prstGeom>
        </p:spPr>
      </p:pic>
    </p:spTree>
    <p:extLst>
      <p:ext uri="{BB962C8B-B14F-4D97-AF65-F5344CB8AC3E}">
        <p14:creationId xmlns:p14="http://schemas.microsoft.com/office/powerpoint/2010/main" val="41487673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8504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66723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90401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17784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87524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24346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35338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208"/>
          <a:stretch/>
        </p:blipFill>
        <p:spPr>
          <a:xfrm>
            <a:off x="0" y="0"/>
            <a:ext cx="9144000" cy="7029400"/>
          </a:xfrm>
          <a:prstGeom prst="rect">
            <a:avLst/>
          </a:prstGeom>
        </p:spPr>
      </p:pic>
    </p:spTree>
    <p:extLst>
      <p:ext uri="{BB962C8B-B14F-4D97-AF65-F5344CB8AC3E}">
        <p14:creationId xmlns:p14="http://schemas.microsoft.com/office/powerpoint/2010/main" val="2407236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8369"/>
          <a:stretch/>
        </p:blipFill>
        <p:spPr>
          <a:xfrm>
            <a:off x="0" y="-99392"/>
            <a:ext cx="9144000" cy="7056784"/>
          </a:xfrm>
          <a:prstGeom prst="rect">
            <a:avLst/>
          </a:prstGeom>
        </p:spPr>
      </p:pic>
    </p:spTree>
    <p:extLst>
      <p:ext uri="{BB962C8B-B14F-4D97-AF65-F5344CB8AC3E}">
        <p14:creationId xmlns:p14="http://schemas.microsoft.com/office/powerpoint/2010/main" val="37824929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6406" b="-4056"/>
          <a:stretch/>
        </p:blipFill>
        <p:spPr>
          <a:xfrm>
            <a:off x="0" y="0"/>
            <a:ext cx="9144000" cy="7101408"/>
          </a:xfrm>
          <a:prstGeom prst="rect">
            <a:avLst/>
          </a:prstGeom>
        </p:spPr>
      </p:pic>
    </p:spTree>
    <p:extLst>
      <p:ext uri="{BB962C8B-B14F-4D97-AF65-F5344CB8AC3E}">
        <p14:creationId xmlns:p14="http://schemas.microsoft.com/office/powerpoint/2010/main" val="22635377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56"/>
            <a:ext cx="9144000" cy="6849687"/>
          </a:xfrm>
          <a:prstGeom prst="rect">
            <a:avLst/>
          </a:prstGeom>
        </p:spPr>
      </p:pic>
    </p:spTree>
    <p:extLst>
      <p:ext uri="{BB962C8B-B14F-4D97-AF65-F5344CB8AC3E}">
        <p14:creationId xmlns:p14="http://schemas.microsoft.com/office/powerpoint/2010/main" val="10515344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00380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40992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10729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37500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128791"/>
          </a:xfrm>
          <a:prstGeom prst="rect">
            <a:avLst/>
          </a:prstGeom>
        </p:spPr>
      </p:pic>
    </p:spTree>
    <p:extLst>
      <p:ext uri="{BB962C8B-B14F-4D97-AF65-F5344CB8AC3E}">
        <p14:creationId xmlns:p14="http://schemas.microsoft.com/office/powerpoint/2010/main" val="35817753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97533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61210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80039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0"/>
            <a:ext cx="9144000" cy="6972250"/>
          </a:xfrm>
          <a:prstGeom prst="rect">
            <a:avLst/>
          </a:prstGeom>
        </p:spPr>
      </p:pic>
    </p:spTree>
    <p:extLst>
      <p:ext uri="{BB962C8B-B14F-4D97-AF65-F5344CB8AC3E}">
        <p14:creationId xmlns:p14="http://schemas.microsoft.com/office/powerpoint/2010/main" val="1470089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1"/>
          </a:xfrm>
          <a:prstGeom prst="rect">
            <a:avLst/>
          </a:prstGeom>
        </p:spPr>
      </p:pic>
    </p:spTree>
    <p:extLst>
      <p:ext uri="{BB962C8B-B14F-4D97-AF65-F5344CB8AC3E}">
        <p14:creationId xmlns:p14="http://schemas.microsoft.com/office/powerpoint/2010/main" val="20881269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5405897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712"/>
          <a:stretch/>
        </p:blipFill>
        <p:spPr>
          <a:xfrm>
            <a:off x="0" y="-99392"/>
            <a:ext cx="9144000" cy="6957392"/>
          </a:xfrm>
          <a:prstGeom prst="rect">
            <a:avLst/>
          </a:prstGeom>
        </p:spPr>
      </p:pic>
    </p:spTree>
    <p:extLst>
      <p:ext uri="{BB962C8B-B14F-4D97-AF65-F5344CB8AC3E}">
        <p14:creationId xmlns:p14="http://schemas.microsoft.com/office/powerpoint/2010/main" val="29991098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2308505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8034230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7395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035554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1406" t="-1458" b="1"/>
          <a:stretch/>
        </p:blipFill>
        <p:spPr>
          <a:xfrm>
            <a:off x="0" y="-100013"/>
            <a:ext cx="9144000" cy="6958013"/>
          </a:xfrm>
          <a:prstGeom prst="rect">
            <a:avLst/>
          </a:prstGeom>
        </p:spPr>
      </p:pic>
    </p:spTree>
    <p:extLst>
      <p:ext uri="{BB962C8B-B14F-4D97-AF65-F5344CB8AC3E}">
        <p14:creationId xmlns:p14="http://schemas.microsoft.com/office/powerpoint/2010/main" val="29264082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49457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59356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33955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25961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10707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87292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39782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0261" t="7318" b="5283"/>
          <a:stretch/>
        </p:blipFill>
        <p:spPr>
          <a:xfrm>
            <a:off x="0" y="0"/>
            <a:ext cx="9468544" cy="6858000"/>
          </a:xfrm>
          <a:prstGeom prst="rect">
            <a:avLst/>
          </a:prstGeom>
        </p:spPr>
      </p:pic>
    </p:spTree>
    <p:extLst>
      <p:ext uri="{BB962C8B-B14F-4D97-AF65-F5344CB8AC3E}">
        <p14:creationId xmlns:p14="http://schemas.microsoft.com/office/powerpoint/2010/main" val="328772745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3823054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719913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70914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666025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86" y="0"/>
            <a:ext cx="9078913" cy="6943725"/>
          </a:xfrm>
          <a:prstGeom prst="rect">
            <a:avLst/>
          </a:prstGeom>
        </p:spPr>
      </p:pic>
    </p:spTree>
    <p:extLst>
      <p:ext uri="{BB962C8B-B14F-4D97-AF65-F5344CB8AC3E}">
        <p14:creationId xmlns:p14="http://schemas.microsoft.com/office/powerpoint/2010/main" val="29673699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27776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436"/>
            <a:ext cx="9144000" cy="6886575"/>
          </a:xfrm>
          <a:prstGeom prst="rect">
            <a:avLst/>
          </a:prstGeom>
        </p:spPr>
      </p:pic>
    </p:spTree>
    <p:extLst>
      <p:ext uri="{BB962C8B-B14F-4D97-AF65-F5344CB8AC3E}">
        <p14:creationId xmlns:p14="http://schemas.microsoft.com/office/powerpoint/2010/main" val="325560523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33"/>
          <a:stretch/>
        </p:blipFill>
        <p:spPr>
          <a:xfrm>
            <a:off x="0" y="0"/>
            <a:ext cx="9144000" cy="6858000"/>
          </a:xfrm>
          <a:prstGeom prst="rect">
            <a:avLst/>
          </a:prstGeom>
        </p:spPr>
      </p:pic>
    </p:spTree>
    <p:extLst>
      <p:ext uri="{BB962C8B-B14F-4D97-AF65-F5344CB8AC3E}">
        <p14:creationId xmlns:p14="http://schemas.microsoft.com/office/powerpoint/2010/main" val="13161772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79459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 y="0"/>
            <a:ext cx="9139238" cy="6858000"/>
          </a:xfrm>
          <a:prstGeom prst="rect">
            <a:avLst/>
          </a:prstGeom>
        </p:spPr>
      </p:pic>
    </p:spTree>
    <p:extLst>
      <p:ext uri="{BB962C8B-B14F-4D97-AF65-F5344CB8AC3E}">
        <p14:creationId xmlns:p14="http://schemas.microsoft.com/office/powerpoint/2010/main" val="32726861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29290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962877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4" y="0"/>
            <a:ext cx="9096375" cy="6858000"/>
          </a:xfrm>
          <a:prstGeom prst="rect">
            <a:avLst/>
          </a:prstGeom>
        </p:spPr>
      </p:pic>
    </p:spTree>
    <p:extLst>
      <p:ext uri="{BB962C8B-B14F-4D97-AF65-F5344CB8AC3E}">
        <p14:creationId xmlns:p14="http://schemas.microsoft.com/office/powerpoint/2010/main" val="420075447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08"/>
          <a:stretch/>
        </p:blipFill>
        <p:spPr>
          <a:xfrm>
            <a:off x="0" y="0"/>
            <a:ext cx="9144000" cy="6858000"/>
          </a:xfrm>
          <a:prstGeom prst="rect">
            <a:avLst/>
          </a:prstGeom>
        </p:spPr>
      </p:pic>
    </p:spTree>
    <p:extLst>
      <p:ext uri="{BB962C8B-B14F-4D97-AF65-F5344CB8AC3E}">
        <p14:creationId xmlns:p14="http://schemas.microsoft.com/office/powerpoint/2010/main" val="38783401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TotalTime>
  <Words>1468</Words>
  <Application>Microsoft Office PowerPoint</Application>
  <PresentationFormat>Presentación en pantalla (4:3)</PresentationFormat>
  <Paragraphs>208</Paragraphs>
  <Slides>103</Slides>
  <Notes>95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103</vt:i4>
      </vt:variant>
    </vt:vector>
  </HeadingPairs>
  <TitlesOfParts>
    <vt:vector size="108" baseType="lpstr">
      <vt:lpstr>Calibri</vt:lpstr>
      <vt:lpstr>Century Schoolbook</vt:lpstr>
      <vt:lpstr>Wingdings</vt:lpstr>
      <vt:lpstr>Wingdings 2</vt:lpstr>
      <vt:lpstr>1_Default Theme</vt:lpstr>
      <vt:lpstr>EUROPA.-LA VUELTA AL MUNDO EN 885 JARDINES. ESPAÑA.-Casita del Príncipe del Pardo. Quinta lós Molinos.- </vt:lpstr>
      <vt:lpstr>Madrid.-Casita del Príncipe del Pardo.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Madrid.-Quinta los Molinos.-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JARDINES.-ESPAÑA.-Casita del Príncipe del Pardo.-Quinta los Molinos.-</dc:title>
  <dc:creator>Josep</dc:creator>
  <cp:lastModifiedBy>Usuario</cp:lastModifiedBy>
  <cp:revision>3</cp:revision>
  <dcterms:created xsi:type="dcterms:W3CDTF">2015-11-12T07:39:50Z</dcterms:created>
  <dcterms:modified xsi:type="dcterms:W3CDTF">2018-03-10T14:56:52Z</dcterms:modified>
</cp:coreProperties>
</file>