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2"/>
  </p:notesMasterIdLst>
  <p:sldIdLst>
    <p:sldId id="257" r:id="rId2"/>
    <p:sldId id="258" r:id="rId3"/>
    <p:sldId id="268" r:id="rId4"/>
    <p:sldId id="269" r:id="rId5"/>
    <p:sldId id="270" r:id="rId6"/>
    <p:sldId id="271" r:id="rId7"/>
    <p:sldId id="272" r:id="rId8"/>
    <p:sldId id="273" r:id="rId9"/>
    <p:sldId id="306" r:id="rId10"/>
    <p:sldId id="307" r:id="rId11"/>
    <p:sldId id="346" r:id="rId12"/>
    <p:sldId id="275" r:id="rId13"/>
    <p:sldId id="321" r:id="rId14"/>
    <p:sldId id="328" r:id="rId15"/>
    <p:sldId id="279" r:id="rId16"/>
    <p:sldId id="284" r:id="rId17"/>
    <p:sldId id="285" r:id="rId18"/>
    <p:sldId id="322" r:id="rId19"/>
    <p:sldId id="324" r:id="rId20"/>
    <p:sldId id="325" r:id="rId21"/>
    <p:sldId id="326" r:id="rId22"/>
    <p:sldId id="337" r:id="rId23"/>
    <p:sldId id="338" r:id="rId24"/>
    <p:sldId id="339" r:id="rId25"/>
    <p:sldId id="260" r:id="rId26"/>
    <p:sldId id="274" r:id="rId27"/>
    <p:sldId id="323" r:id="rId28"/>
    <p:sldId id="277" r:id="rId29"/>
    <p:sldId id="282" r:id="rId30"/>
    <p:sldId id="278" r:id="rId31"/>
    <p:sldId id="281" r:id="rId32"/>
    <p:sldId id="287" r:id="rId33"/>
    <p:sldId id="290" r:id="rId34"/>
    <p:sldId id="291" r:id="rId35"/>
    <p:sldId id="292" r:id="rId36"/>
    <p:sldId id="295" r:id="rId37"/>
    <p:sldId id="296" r:id="rId38"/>
    <p:sldId id="297" r:id="rId39"/>
    <p:sldId id="298" r:id="rId40"/>
    <p:sldId id="345" r:id="rId41"/>
    <p:sldId id="309" r:id="rId42"/>
    <p:sldId id="317" r:id="rId43"/>
    <p:sldId id="368" r:id="rId44"/>
    <p:sldId id="318" r:id="rId45"/>
    <p:sldId id="299" r:id="rId46"/>
    <p:sldId id="300" r:id="rId47"/>
    <p:sldId id="302" r:id="rId48"/>
    <p:sldId id="303" r:id="rId49"/>
    <p:sldId id="304" r:id="rId50"/>
    <p:sldId id="308" r:id="rId51"/>
    <p:sldId id="310" r:id="rId52"/>
    <p:sldId id="312" r:id="rId53"/>
    <p:sldId id="362" r:id="rId54"/>
    <p:sldId id="313" r:id="rId55"/>
    <p:sldId id="314" r:id="rId56"/>
    <p:sldId id="315" r:id="rId57"/>
    <p:sldId id="316" r:id="rId58"/>
    <p:sldId id="327" r:id="rId59"/>
    <p:sldId id="351" r:id="rId60"/>
    <p:sldId id="353" r:id="rId61"/>
    <p:sldId id="354" r:id="rId62"/>
    <p:sldId id="319" r:id="rId63"/>
    <p:sldId id="330" r:id="rId64"/>
    <p:sldId id="329" r:id="rId65"/>
    <p:sldId id="286" r:id="rId66"/>
    <p:sldId id="333" r:id="rId67"/>
    <p:sldId id="334" r:id="rId68"/>
    <p:sldId id="343" r:id="rId69"/>
    <p:sldId id="335" r:id="rId70"/>
    <p:sldId id="336" r:id="rId71"/>
    <p:sldId id="340" r:id="rId72"/>
    <p:sldId id="341" r:id="rId73"/>
    <p:sldId id="342" r:id="rId74"/>
    <p:sldId id="344" r:id="rId75"/>
    <p:sldId id="347" r:id="rId76"/>
    <p:sldId id="348" r:id="rId77"/>
    <p:sldId id="352" r:id="rId78"/>
    <p:sldId id="355" r:id="rId79"/>
    <p:sldId id="357" r:id="rId80"/>
    <p:sldId id="358" r:id="rId81"/>
    <p:sldId id="360" r:id="rId82"/>
    <p:sldId id="361" r:id="rId83"/>
    <p:sldId id="363" r:id="rId84"/>
    <p:sldId id="364" r:id="rId85"/>
    <p:sldId id="365" r:id="rId86"/>
    <p:sldId id="366" r:id="rId87"/>
    <p:sldId id="367" r:id="rId88"/>
    <p:sldId id="369" r:id="rId89"/>
    <p:sldId id="370" r:id="rId90"/>
    <p:sldId id="332" r:id="rId91"/>
    <p:sldId id="372" r:id="rId92"/>
    <p:sldId id="373" r:id="rId93"/>
    <p:sldId id="392" r:id="rId94"/>
    <p:sldId id="399" r:id="rId95"/>
    <p:sldId id="374" r:id="rId96"/>
    <p:sldId id="375" r:id="rId97"/>
    <p:sldId id="376" r:id="rId98"/>
    <p:sldId id="378" r:id="rId99"/>
    <p:sldId id="380" r:id="rId100"/>
    <p:sldId id="381" r:id="rId101"/>
    <p:sldId id="382" r:id="rId102"/>
    <p:sldId id="383" r:id="rId103"/>
    <p:sldId id="397" r:id="rId104"/>
    <p:sldId id="388" r:id="rId105"/>
    <p:sldId id="401" r:id="rId106"/>
    <p:sldId id="402" r:id="rId107"/>
    <p:sldId id="379" r:id="rId108"/>
    <p:sldId id="384" r:id="rId109"/>
    <p:sldId id="385" r:id="rId110"/>
    <p:sldId id="386" r:id="rId111"/>
    <p:sldId id="387" r:id="rId112"/>
    <p:sldId id="389" r:id="rId113"/>
    <p:sldId id="390" r:id="rId114"/>
    <p:sldId id="391" r:id="rId115"/>
    <p:sldId id="393" r:id="rId116"/>
    <p:sldId id="394" r:id="rId117"/>
    <p:sldId id="395" r:id="rId118"/>
    <p:sldId id="396" r:id="rId119"/>
    <p:sldId id="398" r:id="rId120"/>
    <p:sldId id="400"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138" autoAdjust="0"/>
  </p:normalViewPr>
  <p:slideViewPr>
    <p:cSldViewPr>
      <p:cViewPr varScale="1">
        <p:scale>
          <a:sx n="100" d="100"/>
          <a:sy n="100" d="100"/>
        </p:scale>
        <p:origin x="177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BA2084-6438-430B-BB0B-EA29222824A2}"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3C1D74-7C18-47CB-A911-846C481FBECF}" type="slidenum">
              <a:rPr lang="es-ES" smtClean="0"/>
              <a:t>‹Nº›</a:t>
            </a:fld>
            <a:endParaRPr lang="es-ES" dirty="0"/>
          </a:p>
        </p:txBody>
      </p:sp>
    </p:spTree>
    <p:extLst>
      <p:ext uri="{BB962C8B-B14F-4D97-AF65-F5344CB8AC3E}">
        <p14:creationId xmlns:p14="http://schemas.microsoft.com/office/powerpoint/2010/main" val="223296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Cura.-Entrada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9</a:t>
            </a:fld>
            <a:endParaRPr lang="es-ES" dirty="0"/>
          </a:p>
        </p:txBody>
      </p:sp>
    </p:spTree>
    <p:extLst>
      <p:ext uri="{BB962C8B-B14F-4D97-AF65-F5344CB8AC3E}">
        <p14:creationId xmlns:p14="http://schemas.microsoft.com/office/powerpoint/2010/main" val="1958040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10</a:t>
            </a:fld>
            <a:endParaRPr lang="es-ES" dirty="0"/>
          </a:p>
        </p:txBody>
      </p:sp>
    </p:spTree>
    <p:extLst>
      <p:ext uri="{BB962C8B-B14F-4D97-AF65-F5344CB8AC3E}">
        <p14:creationId xmlns:p14="http://schemas.microsoft.com/office/powerpoint/2010/main" val="230054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a:t>
            </a:fld>
            <a:endParaRPr lang="es-ES" dirty="0"/>
          </a:p>
        </p:txBody>
      </p:sp>
    </p:spTree>
    <p:extLst>
      <p:ext uri="{BB962C8B-B14F-4D97-AF65-F5344CB8AC3E}">
        <p14:creationId xmlns:p14="http://schemas.microsoft.com/office/powerpoint/2010/main" val="2065171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12</a:t>
            </a:fld>
            <a:endParaRPr lang="es-ES" dirty="0"/>
          </a:p>
        </p:txBody>
      </p:sp>
    </p:spTree>
    <p:extLst>
      <p:ext uri="{BB962C8B-B14F-4D97-AF65-F5344CB8AC3E}">
        <p14:creationId xmlns:p14="http://schemas.microsoft.com/office/powerpoint/2010/main" val="625174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13</a:t>
            </a:fld>
            <a:endParaRPr lang="es-ES" dirty="0"/>
          </a:p>
        </p:txBody>
      </p:sp>
    </p:spTree>
    <p:extLst>
      <p:ext uri="{BB962C8B-B14F-4D97-AF65-F5344CB8AC3E}">
        <p14:creationId xmlns:p14="http://schemas.microsoft.com/office/powerpoint/2010/main" val="3507098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Cura.-Jaume I protector palmeras Elche</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14</a:t>
            </a:fld>
            <a:endParaRPr lang="es-ES" dirty="0"/>
          </a:p>
        </p:txBody>
      </p:sp>
    </p:spTree>
    <p:extLst>
      <p:ext uri="{BB962C8B-B14F-4D97-AF65-F5344CB8AC3E}">
        <p14:creationId xmlns:p14="http://schemas.microsoft.com/office/powerpoint/2010/main" val="93283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Cura.-1900</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15</a:t>
            </a:fld>
            <a:endParaRPr lang="es-ES" dirty="0"/>
          </a:p>
        </p:txBody>
      </p:sp>
    </p:spTree>
    <p:extLst>
      <p:ext uri="{BB962C8B-B14F-4D97-AF65-F5344CB8AC3E}">
        <p14:creationId xmlns:p14="http://schemas.microsoft.com/office/powerpoint/2010/main" val="2583107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Cura.-Palmera Imperial</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16</a:t>
            </a:fld>
            <a:endParaRPr lang="es-ES" dirty="0"/>
          </a:p>
        </p:txBody>
      </p:sp>
    </p:spTree>
    <p:extLst>
      <p:ext uri="{BB962C8B-B14F-4D97-AF65-F5344CB8AC3E}">
        <p14:creationId xmlns:p14="http://schemas.microsoft.com/office/powerpoint/2010/main" val="2350787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17</a:t>
            </a:fld>
            <a:endParaRPr lang="es-ES" dirty="0"/>
          </a:p>
        </p:txBody>
      </p:sp>
    </p:spTree>
    <p:extLst>
      <p:ext uri="{BB962C8B-B14F-4D97-AF65-F5344CB8AC3E}">
        <p14:creationId xmlns:p14="http://schemas.microsoft.com/office/powerpoint/2010/main" val="2788423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18</a:t>
            </a:fld>
            <a:endParaRPr lang="es-ES" dirty="0"/>
          </a:p>
        </p:txBody>
      </p:sp>
    </p:spTree>
    <p:extLst>
      <p:ext uri="{BB962C8B-B14F-4D97-AF65-F5344CB8AC3E}">
        <p14:creationId xmlns:p14="http://schemas.microsoft.com/office/powerpoint/2010/main" val="3095082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19</a:t>
            </a:fld>
            <a:endParaRPr lang="es-ES" dirty="0"/>
          </a:p>
        </p:txBody>
      </p:sp>
    </p:spTree>
    <p:extLst>
      <p:ext uri="{BB962C8B-B14F-4D97-AF65-F5344CB8AC3E}">
        <p14:creationId xmlns:p14="http://schemas.microsoft.com/office/powerpoint/2010/main" val="1235998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20</a:t>
            </a:fld>
            <a:endParaRPr lang="es-ES" dirty="0"/>
          </a:p>
        </p:txBody>
      </p:sp>
    </p:spTree>
    <p:extLst>
      <p:ext uri="{BB962C8B-B14F-4D97-AF65-F5344CB8AC3E}">
        <p14:creationId xmlns:p14="http://schemas.microsoft.com/office/powerpoint/2010/main" val="3466060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21</a:t>
            </a:fld>
            <a:endParaRPr lang="es-ES" dirty="0"/>
          </a:p>
        </p:txBody>
      </p:sp>
    </p:spTree>
    <p:extLst>
      <p:ext uri="{BB962C8B-B14F-4D97-AF65-F5344CB8AC3E}">
        <p14:creationId xmlns:p14="http://schemas.microsoft.com/office/powerpoint/2010/main" val="798485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Cura.-Palmera Imperial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22</a:t>
            </a:fld>
            <a:endParaRPr lang="es-ES" dirty="0"/>
          </a:p>
        </p:txBody>
      </p:sp>
    </p:spTree>
    <p:extLst>
      <p:ext uri="{BB962C8B-B14F-4D97-AF65-F5344CB8AC3E}">
        <p14:creationId xmlns:p14="http://schemas.microsoft.com/office/powerpoint/2010/main" val="1907406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23</a:t>
            </a:fld>
            <a:endParaRPr lang="es-ES" dirty="0"/>
          </a:p>
        </p:txBody>
      </p:sp>
    </p:spTree>
    <p:extLst>
      <p:ext uri="{BB962C8B-B14F-4D97-AF65-F5344CB8AC3E}">
        <p14:creationId xmlns:p14="http://schemas.microsoft.com/office/powerpoint/2010/main" val="257161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24</a:t>
            </a:fld>
            <a:endParaRPr lang="es-ES" dirty="0"/>
          </a:p>
        </p:txBody>
      </p:sp>
    </p:spTree>
    <p:extLst>
      <p:ext uri="{BB962C8B-B14F-4D97-AF65-F5344CB8AC3E}">
        <p14:creationId xmlns:p14="http://schemas.microsoft.com/office/powerpoint/2010/main" val="3389997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25</a:t>
            </a:fld>
            <a:endParaRPr lang="es-ES" dirty="0"/>
          </a:p>
        </p:txBody>
      </p:sp>
    </p:spTree>
    <p:extLst>
      <p:ext uri="{BB962C8B-B14F-4D97-AF65-F5344CB8AC3E}">
        <p14:creationId xmlns:p14="http://schemas.microsoft.com/office/powerpoint/2010/main" val="1934508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26</a:t>
            </a:fld>
            <a:endParaRPr lang="es-ES" dirty="0"/>
          </a:p>
        </p:txBody>
      </p:sp>
    </p:spTree>
    <p:extLst>
      <p:ext uri="{BB962C8B-B14F-4D97-AF65-F5344CB8AC3E}">
        <p14:creationId xmlns:p14="http://schemas.microsoft.com/office/powerpoint/2010/main" val="1751612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27</a:t>
            </a:fld>
            <a:endParaRPr lang="es-ES" dirty="0"/>
          </a:p>
        </p:txBody>
      </p:sp>
    </p:spTree>
    <p:extLst>
      <p:ext uri="{BB962C8B-B14F-4D97-AF65-F5344CB8AC3E}">
        <p14:creationId xmlns:p14="http://schemas.microsoft.com/office/powerpoint/2010/main" val="1908745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28</a:t>
            </a:fld>
            <a:endParaRPr lang="es-ES" dirty="0"/>
          </a:p>
        </p:txBody>
      </p:sp>
    </p:spTree>
    <p:extLst>
      <p:ext uri="{BB962C8B-B14F-4D97-AF65-F5344CB8AC3E}">
        <p14:creationId xmlns:p14="http://schemas.microsoft.com/office/powerpoint/2010/main" val="1667413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29</a:t>
            </a:fld>
            <a:endParaRPr lang="es-ES" dirty="0"/>
          </a:p>
        </p:txBody>
      </p:sp>
    </p:spTree>
    <p:extLst>
      <p:ext uri="{BB962C8B-B14F-4D97-AF65-F5344CB8AC3E}">
        <p14:creationId xmlns:p14="http://schemas.microsoft.com/office/powerpoint/2010/main" val="2689852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30</a:t>
            </a:fld>
            <a:endParaRPr lang="es-ES" dirty="0"/>
          </a:p>
        </p:txBody>
      </p:sp>
    </p:spTree>
    <p:extLst>
      <p:ext uri="{BB962C8B-B14F-4D97-AF65-F5344CB8AC3E}">
        <p14:creationId xmlns:p14="http://schemas.microsoft.com/office/powerpoint/2010/main" val="506119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31</a:t>
            </a:fld>
            <a:endParaRPr lang="es-ES" dirty="0"/>
          </a:p>
        </p:txBody>
      </p:sp>
    </p:spTree>
    <p:extLst>
      <p:ext uri="{BB962C8B-B14F-4D97-AF65-F5344CB8AC3E}">
        <p14:creationId xmlns:p14="http://schemas.microsoft.com/office/powerpoint/2010/main" val="365986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32</a:t>
            </a:fld>
            <a:endParaRPr lang="es-ES" dirty="0"/>
          </a:p>
        </p:txBody>
      </p:sp>
    </p:spTree>
    <p:extLst>
      <p:ext uri="{BB962C8B-B14F-4D97-AF65-F5344CB8AC3E}">
        <p14:creationId xmlns:p14="http://schemas.microsoft.com/office/powerpoint/2010/main" val="3885867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33</a:t>
            </a:fld>
            <a:endParaRPr lang="es-ES" dirty="0"/>
          </a:p>
        </p:txBody>
      </p:sp>
    </p:spTree>
    <p:extLst>
      <p:ext uri="{BB962C8B-B14F-4D97-AF65-F5344CB8AC3E}">
        <p14:creationId xmlns:p14="http://schemas.microsoft.com/office/powerpoint/2010/main" val="932080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34</a:t>
            </a:fld>
            <a:endParaRPr lang="es-ES" dirty="0"/>
          </a:p>
        </p:txBody>
      </p:sp>
    </p:spTree>
    <p:extLst>
      <p:ext uri="{BB962C8B-B14F-4D97-AF65-F5344CB8AC3E}">
        <p14:creationId xmlns:p14="http://schemas.microsoft.com/office/powerpoint/2010/main" val="2866179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35</a:t>
            </a:fld>
            <a:endParaRPr lang="es-ES" dirty="0"/>
          </a:p>
        </p:txBody>
      </p:sp>
    </p:spTree>
    <p:extLst>
      <p:ext uri="{BB962C8B-B14F-4D97-AF65-F5344CB8AC3E}">
        <p14:creationId xmlns:p14="http://schemas.microsoft.com/office/powerpoint/2010/main" val="348576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36</a:t>
            </a:fld>
            <a:endParaRPr lang="es-ES" dirty="0"/>
          </a:p>
        </p:txBody>
      </p:sp>
    </p:spTree>
    <p:extLst>
      <p:ext uri="{BB962C8B-B14F-4D97-AF65-F5344CB8AC3E}">
        <p14:creationId xmlns:p14="http://schemas.microsoft.com/office/powerpoint/2010/main" val="9314488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37</a:t>
            </a:fld>
            <a:endParaRPr lang="es-ES" dirty="0"/>
          </a:p>
        </p:txBody>
      </p:sp>
    </p:spTree>
    <p:extLst>
      <p:ext uri="{BB962C8B-B14F-4D97-AF65-F5344CB8AC3E}">
        <p14:creationId xmlns:p14="http://schemas.microsoft.com/office/powerpoint/2010/main" val="2118609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Cura..-Replica Dama de Elche</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38</a:t>
            </a:fld>
            <a:endParaRPr lang="es-ES" dirty="0"/>
          </a:p>
        </p:txBody>
      </p:sp>
    </p:spTree>
    <p:extLst>
      <p:ext uri="{BB962C8B-B14F-4D97-AF65-F5344CB8AC3E}">
        <p14:creationId xmlns:p14="http://schemas.microsoft.com/office/powerpoint/2010/main" val="25104971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39</a:t>
            </a:fld>
            <a:endParaRPr lang="es-ES" dirty="0"/>
          </a:p>
        </p:txBody>
      </p:sp>
    </p:spTree>
    <p:extLst>
      <p:ext uri="{BB962C8B-B14F-4D97-AF65-F5344CB8AC3E}">
        <p14:creationId xmlns:p14="http://schemas.microsoft.com/office/powerpoint/2010/main" val="651969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40</a:t>
            </a:fld>
            <a:endParaRPr lang="es-ES" dirty="0"/>
          </a:p>
        </p:txBody>
      </p:sp>
    </p:spTree>
    <p:extLst>
      <p:ext uri="{BB962C8B-B14F-4D97-AF65-F5344CB8AC3E}">
        <p14:creationId xmlns:p14="http://schemas.microsoft.com/office/powerpoint/2010/main" val="1468286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41</a:t>
            </a:fld>
            <a:endParaRPr lang="es-ES" dirty="0"/>
          </a:p>
        </p:txBody>
      </p:sp>
    </p:spTree>
    <p:extLst>
      <p:ext uri="{BB962C8B-B14F-4D97-AF65-F5344CB8AC3E}">
        <p14:creationId xmlns:p14="http://schemas.microsoft.com/office/powerpoint/2010/main" val="3656459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Cura..-Hotel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42</a:t>
            </a:fld>
            <a:endParaRPr lang="es-ES" dirty="0"/>
          </a:p>
        </p:txBody>
      </p:sp>
    </p:spTree>
    <p:extLst>
      <p:ext uri="{BB962C8B-B14F-4D97-AF65-F5344CB8AC3E}">
        <p14:creationId xmlns:p14="http://schemas.microsoft.com/office/powerpoint/2010/main" val="6300075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43</a:t>
            </a:fld>
            <a:endParaRPr lang="es-ES" dirty="0"/>
          </a:p>
        </p:txBody>
      </p:sp>
    </p:spTree>
    <p:extLst>
      <p:ext uri="{BB962C8B-B14F-4D97-AF65-F5344CB8AC3E}">
        <p14:creationId xmlns:p14="http://schemas.microsoft.com/office/powerpoint/2010/main" val="41129875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Cura..-Hotel</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44</a:t>
            </a:fld>
            <a:endParaRPr lang="es-ES" dirty="0"/>
          </a:p>
        </p:txBody>
      </p:sp>
    </p:spTree>
    <p:extLst>
      <p:ext uri="{BB962C8B-B14F-4D97-AF65-F5344CB8AC3E}">
        <p14:creationId xmlns:p14="http://schemas.microsoft.com/office/powerpoint/2010/main" val="18397304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45</a:t>
            </a:fld>
            <a:endParaRPr lang="es-ES" dirty="0"/>
          </a:p>
        </p:txBody>
      </p:sp>
    </p:spTree>
    <p:extLst>
      <p:ext uri="{BB962C8B-B14F-4D97-AF65-F5344CB8AC3E}">
        <p14:creationId xmlns:p14="http://schemas.microsoft.com/office/powerpoint/2010/main" val="4087519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46</a:t>
            </a:fld>
            <a:endParaRPr lang="es-ES" dirty="0"/>
          </a:p>
        </p:txBody>
      </p:sp>
    </p:spTree>
    <p:extLst>
      <p:ext uri="{BB962C8B-B14F-4D97-AF65-F5344CB8AC3E}">
        <p14:creationId xmlns:p14="http://schemas.microsoft.com/office/powerpoint/2010/main" val="37486122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47</a:t>
            </a:fld>
            <a:endParaRPr lang="es-ES" dirty="0"/>
          </a:p>
        </p:txBody>
      </p:sp>
    </p:spTree>
    <p:extLst>
      <p:ext uri="{BB962C8B-B14F-4D97-AF65-F5344CB8AC3E}">
        <p14:creationId xmlns:p14="http://schemas.microsoft.com/office/powerpoint/2010/main" val="21113542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48</a:t>
            </a:fld>
            <a:endParaRPr lang="es-ES" dirty="0"/>
          </a:p>
        </p:txBody>
      </p:sp>
    </p:spTree>
    <p:extLst>
      <p:ext uri="{BB962C8B-B14F-4D97-AF65-F5344CB8AC3E}">
        <p14:creationId xmlns:p14="http://schemas.microsoft.com/office/powerpoint/2010/main" val="8006517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Cura.-Echinocactus grusonii</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49</a:t>
            </a:fld>
            <a:endParaRPr lang="es-ES" dirty="0"/>
          </a:p>
        </p:txBody>
      </p:sp>
    </p:spTree>
    <p:extLst>
      <p:ext uri="{BB962C8B-B14F-4D97-AF65-F5344CB8AC3E}">
        <p14:creationId xmlns:p14="http://schemas.microsoft.com/office/powerpoint/2010/main" val="36752270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50</a:t>
            </a:fld>
            <a:endParaRPr lang="es-ES" dirty="0"/>
          </a:p>
        </p:txBody>
      </p:sp>
    </p:spTree>
    <p:extLst>
      <p:ext uri="{BB962C8B-B14F-4D97-AF65-F5344CB8AC3E}">
        <p14:creationId xmlns:p14="http://schemas.microsoft.com/office/powerpoint/2010/main" val="569962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51</a:t>
            </a:fld>
            <a:endParaRPr lang="es-ES" dirty="0"/>
          </a:p>
        </p:txBody>
      </p:sp>
    </p:spTree>
    <p:extLst>
      <p:ext uri="{BB962C8B-B14F-4D97-AF65-F5344CB8AC3E}">
        <p14:creationId xmlns:p14="http://schemas.microsoft.com/office/powerpoint/2010/main" val="931932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52</a:t>
            </a:fld>
            <a:endParaRPr lang="es-ES" dirty="0"/>
          </a:p>
        </p:txBody>
      </p:sp>
    </p:spTree>
    <p:extLst>
      <p:ext uri="{BB962C8B-B14F-4D97-AF65-F5344CB8AC3E}">
        <p14:creationId xmlns:p14="http://schemas.microsoft.com/office/powerpoint/2010/main" val="2271218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.Hotel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53</a:t>
            </a:fld>
            <a:endParaRPr lang="es-ES" dirty="0"/>
          </a:p>
        </p:txBody>
      </p:sp>
    </p:spTree>
    <p:extLst>
      <p:ext uri="{BB962C8B-B14F-4D97-AF65-F5344CB8AC3E}">
        <p14:creationId xmlns:p14="http://schemas.microsoft.com/office/powerpoint/2010/main" val="42134523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Cura..-Hotel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54</a:t>
            </a:fld>
            <a:endParaRPr lang="es-ES" dirty="0"/>
          </a:p>
        </p:txBody>
      </p:sp>
    </p:spTree>
    <p:extLst>
      <p:ext uri="{BB962C8B-B14F-4D97-AF65-F5344CB8AC3E}">
        <p14:creationId xmlns:p14="http://schemas.microsoft.com/office/powerpoint/2010/main" val="18369984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Cura..-Hotel</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55</a:t>
            </a:fld>
            <a:endParaRPr lang="es-ES" dirty="0"/>
          </a:p>
        </p:txBody>
      </p:sp>
    </p:spTree>
    <p:extLst>
      <p:ext uri="{BB962C8B-B14F-4D97-AF65-F5344CB8AC3E}">
        <p14:creationId xmlns:p14="http://schemas.microsoft.com/office/powerpoint/2010/main" val="34159865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Cura..-Hotel</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56</a:t>
            </a:fld>
            <a:endParaRPr lang="es-ES" dirty="0"/>
          </a:p>
        </p:txBody>
      </p:sp>
    </p:spTree>
    <p:extLst>
      <p:ext uri="{BB962C8B-B14F-4D97-AF65-F5344CB8AC3E}">
        <p14:creationId xmlns:p14="http://schemas.microsoft.com/office/powerpoint/2010/main" val="1787803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Cura..-Hotel</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57</a:t>
            </a:fld>
            <a:endParaRPr lang="es-ES" dirty="0"/>
          </a:p>
        </p:txBody>
      </p:sp>
    </p:spTree>
    <p:extLst>
      <p:ext uri="{BB962C8B-B14F-4D97-AF65-F5344CB8AC3E}">
        <p14:creationId xmlns:p14="http://schemas.microsoft.com/office/powerpoint/2010/main" val="4871985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Cura.-Hotel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58</a:t>
            </a:fld>
            <a:endParaRPr lang="es-ES" dirty="0"/>
          </a:p>
        </p:txBody>
      </p:sp>
    </p:spTree>
    <p:extLst>
      <p:ext uri="{BB962C8B-B14F-4D97-AF65-F5344CB8AC3E}">
        <p14:creationId xmlns:p14="http://schemas.microsoft.com/office/powerpoint/2010/main" val="39964934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59</a:t>
            </a:fld>
            <a:endParaRPr lang="es-ES" dirty="0"/>
          </a:p>
        </p:txBody>
      </p:sp>
    </p:spTree>
    <p:extLst>
      <p:ext uri="{BB962C8B-B14F-4D97-AF65-F5344CB8AC3E}">
        <p14:creationId xmlns:p14="http://schemas.microsoft.com/office/powerpoint/2010/main" val="15216244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Hotel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60</a:t>
            </a:fld>
            <a:endParaRPr lang="es-ES" dirty="0"/>
          </a:p>
        </p:txBody>
      </p:sp>
    </p:spTree>
    <p:extLst>
      <p:ext uri="{BB962C8B-B14F-4D97-AF65-F5344CB8AC3E}">
        <p14:creationId xmlns:p14="http://schemas.microsoft.com/office/powerpoint/2010/main" val="18478064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Hotel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61</a:t>
            </a:fld>
            <a:endParaRPr lang="es-ES" dirty="0"/>
          </a:p>
        </p:txBody>
      </p:sp>
    </p:spTree>
    <p:extLst>
      <p:ext uri="{BB962C8B-B14F-4D97-AF65-F5344CB8AC3E}">
        <p14:creationId xmlns:p14="http://schemas.microsoft.com/office/powerpoint/2010/main" val="10805351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Cura..-Hotel</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62</a:t>
            </a:fld>
            <a:endParaRPr lang="es-ES" dirty="0"/>
          </a:p>
        </p:txBody>
      </p:sp>
    </p:spTree>
    <p:extLst>
      <p:ext uri="{BB962C8B-B14F-4D97-AF65-F5344CB8AC3E}">
        <p14:creationId xmlns:p14="http://schemas.microsoft.com/office/powerpoint/2010/main" val="19952941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63</a:t>
            </a:fld>
            <a:endParaRPr lang="es-ES" dirty="0"/>
          </a:p>
        </p:txBody>
      </p:sp>
    </p:spTree>
    <p:extLst>
      <p:ext uri="{BB962C8B-B14F-4D97-AF65-F5344CB8AC3E}">
        <p14:creationId xmlns:p14="http://schemas.microsoft.com/office/powerpoint/2010/main" val="16968711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64</a:t>
            </a:fld>
            <a:endParaRPr lang="es-ES" dirty="0"/>
          </a:p>
        </p:txBody>
      </p:sp>
    </p:spTree>
    <p:extLst>
      <p:ext uri="{BB962C8B-B14F-4D97-AF65-F5344CB8AC3E}">
        <p14:creationId xmlns:p14="http://schemas.microsoft.com/office/powerpoint/2010/main" val="37159396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Elche.-Jardin 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65</a:t>
            </a:fld>
            <a:endParaRPr lang="es-ES" dirty="0"/>
          </a:p>
        </p:txBody>
      </p:sp>
    </p:spTree>
    <p:extLst>
      <p:ext uri="{BB962C8B-B14F-4D97-AF65-F5344CB8AC3E}">
        <p14:creationId xmlns:p14="http://schemas.microsoft.com/office/powerpoint/2010/main" val="3877177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Cura.-La Torre de Babel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66</a:t>
            </a:fld>
            <a:endParaRPr lang="es-ES" dirty="0"/>
          </a:p>
        </p:txBody>
      </p:sp>
    </p:spTree>
    <p:extLst>
      <p:ext uri="{BB962C8B-B14F-4D97-AF65-F5344CB8AC3E}">
        <p14:creationId xmlns:p14="http://schemas.microsoft.com/office/powerpoint/2010/main" val="12214406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Cura.-La Torre de Babel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67</a:t>
            </a:fld>
            <a:endParaRPr lang="es-ES" dirty="0"/>
          </a:p>
        </p:txBody>
      </p:sp>
    </p:spTree>
    <p:extLst>
      <p:ext uri="{BB962C8B-B14F-4D97-AF65-F5344CB8AC3E}">
        <p14:creationId xmlns:p14="http://schemas.microsoft.com/office/powerpoint/2010/main" val="17233844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68</a:t>
            </a:fld>
            <a:endParaRPr lang="es-ES" dirty="0"/>
          </a:p>
        </p:txBody>
      </p:sp>
    </p:spTree>
    <p:extLst>
      <p:ext uri="{BB962C8B-B14F-4D97-AF65-F5344CB8AC3E}">
        <p14:creationId xmlns:p14="http://schemas.microsoft.com/office/powerpoint/2010/main" val="10721084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69</a:t>
            </a:fld>
            <a:endParaRPr lang="es-ES" dirty="0"/>
          </a:p>
        </p:txBody>
      </p:sp>
    </p:spTree>
    <p:extLst>
      <p:ext uri="{BB962C8B-B14F-4D97-AF65-F5344CB8AC3E}">
        <p14:creationId xmlns:p14="http://schemas.microsoft.com/office/powerpoint/2010/main" val="11712672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Cura.-Palmera de Bismarck en Elche</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70</a:t>
            </a:fld>
            <a:endParaRPr lang="es-ES" dirty="0"/>
          </a:p>
        </p:txBody>
      </p:sp>
    </p:spTree>
    <p:extLst>
      <p:ext uri="{BB962C8B-B14F-4D97-AF65-F5344CB8AC3E}">
        <p14:creationId xmlns:p14="http://schemas.microsoft.com/office/powerpoint/2010/main" val="17660805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71</a:t>
            </a:fld>
            <a:endParaRPr lang="es-ES" dirty="0"/>
          </a:p>
        </p:txBody>
      </p:sp>
    </p:spTree>
    <p:extLst>
      <p:ext uri="{BB962C8B-B14F-4D97-AF65-F5344CB8AC3E}">
        <p14:creationId xmlns:p14="http://schemas.microsoft.com/office/powerpoint/2010/main" val="39836389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Cura.-Replica de la Dama de Elche</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72</a:t>
            </a:fld>
            <a:endParaRPr lang="es-ES" dirty="0"/>
          </a:p>
        </p:txBody>
      </p:sp>
    </p:spTree>
    <p:extLst>
      <p:ext uri="{BB962C8B-B14F-4D97-AF65-F5344CB8AC3E}">
        <p14:creationId xmlns:p14="http://schemas.microsoft.com/office/powerpoint/2010/main" val="13617988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73</a:t>
            </a:fld>
            <a:endParaRPr lang="es-ES" dirty="0"/>
          </a:p>
        </p:txBody>
      </p:sp>
    </p:spTree>
    <p:extLst>
      <p:ext uri="{BB962C8B-B14F-4D97-AF65-F5344CB8AC3E}">
        <p14:creationId xmlns:p14="http://schemas.microsoft.com/office/powerpoint/2010/main" val="25657934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74</a:t>
            </a:fld>
            <a:endParaRPr lang="es-ES" dirty="0"/>
          </a:p>
        </p:txBody>
      </p:sp>
    </p:spTree>
    <p:extLst>
      <p:ext uri="{BB962C8B-B14F-4D97-AF65-F5344CB8AC3E}">
        <p14:creationId xmlns:p14="http://schemas.microsoft.com/office/powerpoint/2010/main" val="14585484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Elche.-Huerto del Cura.-</a:t>
            </a:r>
          </a:p>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75</a:t>
            </a:fld>
            <a:endParaRPr lang="es-ES" dirty="0"/>
          </a:p>
        </p:txBody>
      </p:sp>
    </p:spTree>
    <p:extLst>
      <p:ext uri="{BB962C8B-B14F-4D97-AF65-F5344CB8AC3E}">
        <p14:creationId xmlns:p14="http://schemas.microsoft.com/office/powerpoint/2010/main" val="40995085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76</a:t>
            </a:fld>
            <a:endParaRPr lang="es-ES" dirty="0"/>
          </a:p>
        </p:txBody>
      </p:sp>
    </p:spTree>
    <p:extLst>
      <p:ext uri="{BB962C8B-B14F-4D97-AF65-F5344CB8AC3E}">
        <p14:creationId xmlns:p14="http://schemas.microsoft.com/office/powerpoint/2010/main" val="16778616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77</a:t>
            </a:fld>
            <a:endParaRPr lang="es-ES" dirty="0"/>
          </a:p>
        </p:txBody>
      </p:sp>
    </p:spTree>
    <p:extLst>
      <p:ext uri="{BB962C8B-B14F-4D97-AF65-F5344CB8AC3E}">
        <p14:creationId xmlns:p14="http://schemas.microsoft.com/office/powerpoint/2010/main" val="7761648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78</a:t>
            </a:fld>
            <a:endParaRPr lang="es-ES" dirty="0"/>
          </a:p>
        </p:txBody>
      </p:sp>
    </p:spTree>
    <p:extLst>
      <p:ext uri="{BB962C8B-B14F-4D97-AF65-F5344CB8AC3E}">
        <p14:creationId xmlns:p14="http://schemas.microsoft.com/office/powerpoint/2010/main" val="18678512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79</a:t>
            </a:fld>
            <a:endParaRPr lang="es-ES" dirty="0"/>
          </a:p>
        </p:txBody>
      </p:sp>
    </p:spTree>
    <p:extLst>
      <p:ext uri="{BB962C8B-B14F-4D97-AF65-F5344CB8AC3E}">
        <p14:creationId xmlns:p14="http://schemas.microsoft.com/office/powerpoint/2010/main" val="5804280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80</a:t>
            </a:fld>
            <a:endParaRPr lang="es-ES" dirty="0"/>
          </a:p>
        </p:txBody>
      </p:sp>
    </p:spTree>
    <p:extLst>
      <p:ext uri="{BB962C8B-B14F-4D97-AF65-F5344CB8AC3E}">
        <p14:creationId xmlns:p14="http://schemas.microsoft.com/office/powerpoint/2010/main" val="34288777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81</a:t>
            </a:fld>
            <a:endParaRPr lang="es-ES" dirty="0"/>
          </a:p>
        </p:txBody>
      </p:sp>
    </p:spTree>
    <p:extLst>
      <p:ext uri="{BB962C8B-B14F-4D97-AF65-F5344CB8AC3E}">
        <p14:creationId xmlns:p14="http://schemas.microsoft.com/office/powerpoint/2010/main" val="27431742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82</a:t>
            </a:fld>
            <a:endParaRPr lang="es-ES" dirty="0"/>
          </a:p>
        </p:txBody>
      </p:sp>
    </p:spTree>
    <p:extLst>
      <p:ext uri="{BB962C8B-B14F-4D97-AF65-F5344CB8AC3E}">
        <p14:creationId xmlns:p14="http://schemas.microsoft.com/office/powerpoint/2010/main" val="308918596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83</a:t>
            </a:fld>
            <a:endParaRPr lang="es-ES" dirty="0"/>
          </a:p>
        </p:txBody>
      </p:sp>
    </p:spTree>
    <p:extLst>
      <p:ext uri="{BB962C8B-B14F-4D97-AF65-F5344CB8AC3E}">
        <p14:creationId xmlns:p14="http://schemas.microsoft.com/office/powerpoint/2010/main" val="345016264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84</a:t>
            </a:fld>
            <a:endParaRPr lang="es-ES" dirty="0"/>
          </a:p>
        </p:txBody>
      </p:sp>
    </p:spTree>
    <p:extLst>
      <p:ext uri="{BB962C8B-B14F-4D97-AF65-F5344CB8AC3E}">
        <p14:creationId xmlns:p14="http://schemas.microsoft.com/office/powerpoint/2010/main" val="389762987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85</a:t>
            </a:fld>
            <a:endParaRPr lang="es-ES" dirty="0"/>
          </a:p>
        </p:txBody>
      </p:sp>
    </p:spTree>
    <p:extLst>
      <p:ext uri="{BB962C8B-B14F-4D97-AF65-F5344CB8AC3E}">
        <p14:creationId xmlns:p14="http://schemas.microsoft.com/office/powerpoint/2010/main" val="31580326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86</a:t>
            </a:fld>
            <a:endParaRPr lang="es-ES" dirty="0"/>
          </a:p>
        </p:txBody>
      </p:sp>
    </p:spTree>
    <p:extLst>
      <p:ext uri="{BB962C8B-B14F-4D97-AF65-F5344CB8AC3E}">
        <p14:creationId xmlns:p14="http://schemas.microsoft.com/office/powerpoint/2010/main" val="17148000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87</a:t>
            </a:fld>
            <a:endParaRPr lang="es-ES" dirty="0"/>
          </a:p>
        </p:txBody>
      </p:sp>
    </p:spTree>
    <p:extLst>
      <p:ext uri="{BB962C8B-B14F-4D97-AF65-F5344CB8AC3E}">
        <p14:creationId xmlns:p14="http://schemas.microsoft.com/office/powerpoint/2010/main" val="199093129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88</a:t>
            </a:fld>
            <a:endParaRPr lang="es-ES" dirty="0"/>
          </a:p>
        </p:txBody>
      </p:sp>
    </p:spTree>
    <p:extLst>
      <p:ext uri="{BB962C8B-B14F-4D97-AF65-F5344CB8AC3E}">
        <p14:creationId xmlns:p14="http://schemas.microsoft.com/office/powerpoint/2010/main" val="23481598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89</a:t>
            </a:fld>
            <a:endParaRPr lang="es-ES" dirty="0"/>
          </a:p>
        </p:txBody>
      </p:sp>
    </p:spTree>
    <p:extLst>
      <p:ext uri="{BB962C8B-B14F-4D97-AF65-F5344CB8AC3E}">
        <p14:creationId xmlns:p14="http://schemas.microsoft.com/office/powerpoint/2010/main" val="25258250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90</a:t>
            </a:fld>
            <a:endParaRPr lang="es-ES" dirty="0"/>
          </a:p>
        </p:txBody>
      </p:sp>
    </p:spTree>
    <p:extLst>
      <p:ext uri="{BB962C8B-B14F-4D97-AF65-F5344CB8AC3E}">
        <p14:creationId xmlns:p14="http://schemas.microsoft.com/office/powerpoint/2010/main" val="30738597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91</a:t>
            </a:fld>
            <a:endParaRPr lang="es-ES" dirty="0"/>
          </a:p>
        </p:txBody>
      </p:sp>
    </p:spTree>
    <p:extLst>
      <p:ext uri="{BB962C8B-B14F-4D97-AF65-F5344CB8AC3E}">
        <p14:creationId xmlns:p14="http://schemas.microsoft.com/office/powerpoint/2010/main" val="32440531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92</a:t>
            </a:fld>
            <a:endParaRPr lang="es-ES" dirty="0"/>
          </a:p>
        </p:txBody>
      </p:sp>
    </p:spTree>
    <p:extLst>
      <p:ext uri="{BB962C8B-B14F-4D97-AF65-F5344CB8AC3E}">
        <p14:creationId xmlns:p14="http://schemas.microsoft.com/office/powerpoint/2010/main" val="949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94</a:t>
            </a:fld>
            <a:endParaRPr lang="es-ES" dirty="0"/>
          </a:p>
        </p:txBody>
      </p:sp>
    </p:spTree>
    <p:extLst>
      <p:ext uri="{BB962C8B-B14F-4D97-AF65-F5344CB8AC3E}">
        <p14:creationId xmlns:p14="http://schemas.microsoft.com/office/powerpoint/2010/main" val="27290346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95</a:t>
            </a:fld>
            <a:endParaRPr lang="es-ES" dirty="0"/>
          </a:p>
        </p:txBody>
      </p:sp>
    </p:spTree>
    <p:extLst>
      <p:ext uri="{BB962C8B-B14F-4D97-AF65-F5344CB8AC3E}">
        <p14:creationId xmlns:p14="http://schemas.microsoft.com/office/powerpoint/2010/main" val="29477399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96</a:t>
            </a:fld>
            <a:endParaRPr lang="es-ES" dirty="0"/>
          </a:p>
        </p:txBody>
      </p:sp>
    </p:spTree>
    <p:extLst>
      <p:ext uri="{BB962C8B-B14F-4D97-AF65-F5344CB8AC3E}">
        <p14:creationId xmlns:p14="http://schemas.microsoft.com/office/powerpoint/2010/main" val="16021490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Elche.-Jardín del Huerto del Cura </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97</a:t>
            </a:fld>
            <a:endParaRPr lang="es-ES" dirty="0"/>
          </a:p>
        </p:txBody>
      </p:sp>
    </p:spTree>
    <p:extLst>
      <p:ext uri="{BB962C8B-B14F-4D97-AF65-F5344CB8AC3E}">
        <p14:creationId xmlns:p14="http://schemas.microsoft.com/office/powerpoint/2010/main" val="25631376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Elche.-Palmeral.-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103</a:t>
            </a:fld>
            <a:endParaRPr lang="es-ES" dirty="0"/>
          </a:p>
        </p:txBody>
      </p:sp>
    </p:spTree>
    <p:extLst>
      <p:ext uri="{BB962C8B-B14F-4D97-AF65-F5344CB8AC3E}">
        <p14:creationId xmlns:p14="http://schemas.microsoft.com/office/powerpoint/2010/main" val="7230589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105</a:t>
            </a:fld>
            <a:endParaRPr lang="es-ES" dirty="0"/>
          </a:p>
        </p:txBody>
      </p:sp>
    </p:spTree>
    <p:extLst>
      <p:ext uri="{BB962C8B-B14F-4D97-AF65-F5344CB8AC3E}">
        <p14:creationId xmlns:p14="http://schemas.microsoft.com/office/powerpoint/2010/main" val="31261710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106</a:t>
            </a:fld>
            <a:endParaRPr lang="es-ES" dirty="0"/>
          </a:p>
        </p:txBody>
      </p:sp>
    </p:spTree>
    <p:extLst>
      <p:ext uri="{BB962C8B-B14F-4D97-AF65-F5344CB8AC3E}">
        <p14:creationId xmlns:p14="http://schemas.microsoft.com/office/powerpoint/2010/main" val="40117560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Elche.-El Palmeral.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107</a:t>
            </a:fld>
            <a:endParaRPr lang="es-ES" dirty="0"/>
          </a:p>
        </p:txBody>
      </p:sp>
    </p:spTree>
    <p:extLst>
      <p:ext uri="{BB962C8B-B14F-4D97-AF65-F5344CB8AC3E}">
        <p14:creationId xmlns:p14="http://schemas.microsoft.com/office/powerpoint/2010/main" val="23609481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108</a:t>
            </a:fld>
            <a:endParaRPr lang="es-ES" dirty="0"/>
          </a:p>
        </p:txBody>
      </p:sp>
    </p:spTree>
    <p:extLst>
      <p:ext uri="{BB962C8B-B14F-4D97-AF65-F5344CB8AC3E}">
        <p14:creationId xmlns:p14="http://schemas.microsoft.com/office/powerpoint/2010/main" val="34684510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Elche.-El Palmeral.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109</a:t>
            </a:fld>
            <a:endParaRPr lang="es-ES" dirty="0"/>
          </a:p>
        </p:txBody>
      </p:sp>
    </p:spTree>
    <p:extLst>
      <p:ext uri="{BB962C8B-B14F-4D97-AF65-F5344CB8AC3E}">
        <p14:creationId xmlns:p14="http://schemas.microsoft.com/office/powerpoint/2010/main" val="160113436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Elche.-El Palmeral.-Bismarkia</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110</a:t>
            </a:fld>
            <a:endParaRPr lang="es-ES" dirty="0"/>
          </a:p>
        </p:txBody>
      </p:sp>
    </p:spTree>
    <p:extLst>
      <p:ext uri="{BB962C8B-B14F-4D97-AF65-F5344CB8AC3E}">
        <p14:creationId xmlns:p14="http://schemas.microsoft.com/office/powerpoint/2010/main" val="180312326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Elche.-El Palmeral.-Chopo ilicitano</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111</a:t>
            </a:fld>
            <a:endParaRPr lang="es-ES" dirty="0"/>
          </a:p>
        </p:txBody>
      </p:sp>
    </p:spTree>
    <p:extLst>
      <p:ext uri="{BB962C8B-B14F-4D97-AF65-F5344CB8AC3E}">
        <p14:creationId xmlns:p14="http://schemas.microsoft.com/office/powerpoint/2010/main" val="38931589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Elche.-El Palmeral.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112</a:t>
            </a:fld>
            <a:endParaRPr lang="es-ES" dirty="0"/>
          </a:p>
        </p:txBody>
      </p:sp>
    </p:spTree>
    <p:extLst>
      <p:ext uri="{BB962C8B-B14F-4D97-AF65-F5344CB8AC3E}">
        <p14:creationId xmlns:p14="http://schemas.microsoft.com/office/powerpoint/2010/main" val="46366236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Elche.-Palmeral.-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115</a:t>
            </a:fld>
            <a:endParaRPr lang="es-ES" dirty="0"/>
          </a:p>
        </p:txBody>
      </p:sp>
    </p:spTree>
    <p:extLst>
      <p:ext uri="{BB962C8B-B14F-4D97-AF65-F5344CB8AC3E}">
        <p14:creationId xmlns:p14="http://schemas.microsoft.com/office/powerpoint/2010/main" val="20969862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Elche.-Palmeral.-Museo</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116</a:t>
            </a:fld>
            <a:endParaRPr lang="es-ES" dirty="0"/>
          </a:p>
        </p:txBody>
      </p:sp>
    </p:spTree>
    <p:extLst>
      <p:ext uri="{BB962C8B-B14F-4D97-AF65-F5344CB8AC3E}">
        <p14:creationId xmlns:p14="http://schemas.microsoft.com/office/powerpoint/2010/main" val="4722007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Elche.-Palmeral.-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117</a:t>
            </a:fld>
            <a:endParaRPr lang="es-ES" dirty="0"/>
          </a:p>
        </p:txBody>
      </p:sp>
    </p:spTree>
    <p:extLst>
      <p:ext uri="{BB962C8B-B14F-4D97-AF65-F5344CB8AC3E}">
        <p14:creationId xmlns:p14="http://schemas.microsoft.com/office/powerpoint/2010/main" val="203898958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Elche.-Palmeral.-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118</a:t>
            </a:fld>
            <a:endParaRPr lang="es-ES" dirty="0"/>
          </a:p>
        </p:txBody>
      </p:sp>
    </p:spTree>
    <p:extLst>
      <p:ext uri="{BB962C8B-B14F-4D97-AF65-F5344CB8AC3E}">
        <p14:creationId xmlns:p14="http://schemas.microsoft.com/office/powerpoint/2010/main" val="33143045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Elche.-Palmeral.-</a:t>
            </a:r>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119</a:t>
            </a:fld>
            <a:endParaRPr lang="es-ES" dirty="0"/>
          </a:p>
        </p:txBody>
      </p:sp>
    </p:spTree>
    <p:extLst>
      <p:ext uri="{BB962C8B-B14F-4D97-AF65-F5344CB8AC3E}">
        <p14:creationId xmlns:p14="http://schemas.microsoft.com/office/powerpoint/2010/main" val="3858721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03C1D74-7C18-47CB-A911-846C481FBECF}" type="slidenum">
              <a:rPr lang="es-ES" smtClean="0"/>
              <a:t>120</a:t>
            </a:fld>
            <a:endParaRPr lang="es-ES" dirty="0"/>
          </a:p>
        </p:txBody>
      </p:sp>
    </p:spTree>
    <p:extLst>
      <p:ext uri="{BB962C8B-B14F-4D97-AF65-F5344CB8AC3E}">
        <p14:creationId xmlns:p14="http://schemas.microsoft.com/office/powerpoint/2010/main" val="2560179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80722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5251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23876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72647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744312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37648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48060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0526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27443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5387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99659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457942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eg"/><Relationship Id="rId9"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54.jpeg"/></Relationships>
</file>

<file path=ppt/slides/_rels/slide5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eg"/><Relationship Id="rId4" Type="http://schemas.openxmlformats.org/officeDocument/2006/relationships/image" Target="../media/image69.jpg"/></Relationships>
</file>

<file path=ppt/slides/_rels/slide6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86.jpg"/><Relationship Id="rId4" Type="http://schemas.openxmlformats.org/officeDocument/2006/relationships/image" Target="../media/image85.jpg"/></Relationships>
</file>

<file path=ppt/slides/_rels/slide7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8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13.jpg"/></Relationships>
</file>

<file path=ppt/slides/_rels/slide11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318448" cy="2088232"/>
          </a:xfrm>
        </p:spPr>
        <p:txBody>
          <a:bodyPr>
            <a:normAutofit fontScale="90000"/>
          </a:bodyPr>
          <a:lstStyle/>
          <a:p>
            <a:r>
              <a:rPr lang="pt-BR" sz="3600" dirty="0"/>
              <a:t>EUROPA.-LA VUELTA AL MUNDO EN 885 </a:t>
            </a:r>
            <a:r>
              <a:rPr lang="pt-BR" sz="3600" dirty="0" err="1"/>
              <a:t>JARDINES.-ESPAÑA.-ELCHE.-Huerto</a:t>
            </a:r>
            <a:r>
              <a:rPr lang="pt-BR" sz="3600" dirty="0"/>
              <a:t> </a:t>
            </a:r>
            <a:r>
              <a:rPr lang="pt-BR" sz="3600" dirty="0" err="1"/>
              <a:t>del</a:t>
            </a:r>
            <a:r>
              <a:rPr lang="pt-BR" sz="3600" dirty="0"/>
              <a:t> cura y El </a:t>
            </a:r>
            <a:r>
              <a:rPr lang="pt-BR" sz="3600" dirty="0" err="1"/>
              <a:t>Palmeral</a:t>
            </a:r>
            <a:endParaRPr lang="es-ES" sz="3600" dirty="0"/>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805540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Elche.-Jardin Huerto del Cura</a:t>
            </a:r>
          </a:p>
        </p:txBody>
      </p:sp>
      <p:sp>
        <p:nvSpPr>
          <p:cNvPr id="3" name="2 Marcador de contenido"/>
          <p:cNvSpPr>
            <a:spLocks noGrp="1"/>
          </p:cNvSpPr>
          <p:nvPr>
            <p:ph sz="quarter" idx="1"/>
          </p:nvPr>
        </p:nvSpPr>
        <p:spPr/>
        <p:txBody>
          <a:bodyPr/>
          <a:lstStyle/>
          <a:p>
            <a:r>
              <a:rPr lang="es-ES" dirty="0"/>
              <a:t>El Huerto del Cura, declarado en 1943 Jardín Artístico Nacional, tiene una superficie de 12.000 m2. En su interior se ubican armoniosamente toda una serie de plantas mediterráneas y tropicales distribuidas en un ambiente de tranquilidad y reposo donde las palmeras, auténticas protagonistas del jardín, le confieren su particular aspecto.</a:t>
            </a:r>
          </a:p>
          <a:p>
            <a:r>
              <a:rPr lang="es-ES" dirty="0"/>
              <a:t>También se puede disfrutar de sus espléndidas colecciones de palmáceas y cactáceas, procedentes de todos los rincones del mundo, con multitud de especies adaptadas a nuestro clima. </a:t>
            </a:r>
          </a:p>
        </p:txBody>
      </p:sp>
    </p:spTree>
    <p:extLst>
      <p:ext uri="{BB962C8B-B14F-4D97-AF65-F5344CB8AC3E}">
        <p14:creationId xmlns:p14="http://schemas.microsoft.com/office/powerpoint/2010/main" val="1396988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 Además de las palmeras, crecen en el Huerto del Cura otros cultivos típicos del Mediterráneo español, como limoneros, naranjos, granados, algarrobos y azofaifos, junto a otras de clima subtropical que a través del tiempo han ido confeccionando una bella colección de plantas procedentes de los lugares más exóticos.</a:t>
            </a:r>
          </a:p>
          <a:p>
            <a:r>
              <a:rPr lang="es-ES" dirty="0"/>
              <a:t>Pero la joya más destacada por su rareza es la Palmera Imperial: ejemplar único de palmera datilera con siete brazos nacidos de un mismo tronco que los alimenta, que por su belleza y simetría constituye un caso excepcional entre las palmáceas. </a:t>
            </a:r>
          </a:p>
        </p:txBody>
      </p:sp>
    </p:spTree>
    <p:extLst>
      <p:ext uri="{BB962C8B-B14F-4D97-AF65-F5344CB8AC3E}">
        <p14:creationId xmlns:p14="http://schemas.microsoft.com/office/powerpoint/2010/main" val="4246623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Huerto del Cura, de tan solo 13 361 m², nació con su extensión actual cuando en 1876, el labrador Andrés Castaño Peral compró una parcela del huerto en que vivía como arrendado a Juan Espuche.</a:t>
            </a:r>
          </a:p>
          <a:p>
            <a:r>
              <a:rPr lang="es-ES" dirty="0"/>
              <a:t>A la muerte de éste, el huerto fue heredado por sus hijos varones, siendo su propietario el segundo de ellos, el capellán José Castaño Sánchez, nacido el 12 de mayo de 1843. La popularidad de este huerto se inició el año 1873 con un fenómeno no muy corriente, pues en ese año comenzaron a brotar del tronco de una palmera macho muchos hijuelos a la altura de 1,80 m, a primeros del siglo XX los hijos quedaron reducidos a siete, con lo que la palmera quedó tal y como puede verse en la actualidad.</a:t>
            </a:r>
          </a:p>
        </p:txBody>
      </p:sp>
    </p:spTree>
    <p:extLst>
      <p:ext uri="{BB962C8B-B14F-4D97-AF65-F5344CB8AC3E}">
        <p14:creationId xmlns:p14="http://schemas.microsoft.com/office/powerpoint/2010/main" val="2830240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el año 1894 llegó al puerto de Alicante Elizabeth de Wittelsbach, esposa del emperador Francisco José de Austria y Hungría y más conocida popularmente como Sissi. Viajó a Elche, en donde le enseñaron el huerto. La emperatriz quedó profundamente impresionada cuando contempló la palmera, comentándole a su propietario (el capellán Castaño), que esa palmera tenía un poder y una fuerza digna de un imperio, aconsejándole que le pusiese un nombre. Luego de esta visita el capellán pensó en lo que había pasado, y empezó a llamarla, en su honor, Palmera Imperial. De este modo comenzó la tradición de dedicarle a algunos de los visitantes más ilustres las palmeras existentes en el Huerto.</a:t>
            </a:r>
          </a:p>
        </p:txBody>
      </p:sp>
    </p:spTree>
    <p:extLst>
      <p:ext uri="{BB962C8B-B14F-4D97-AF65-F5344CB8AC3E}">
        <p14:creationId xmlns:p14="http://schemas.microsoft.com/office/powerpoint/2010/main" val="83156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De 1940 a 1958 fue su propietario el intelectual erudito ilicitano Juan Orts Román que tiene trabajos sobre las Palmeras, el Palmeral y el Misterio de Elche, que gracias a sus esfuerzos, en el 1943 se declaró este jardín como Jardín Artístico Nacional. El mismo día en que apareció en el BOE la proclamación de Jardines Artísticos Nacionales de La Alhambra y El Generalife, se otorgaba el mismo galardón al Palmeral de Elche.</a:t>
            </a:r>
          </a:p>
          <a:p>
            <a:r>
              <a:rPr lang="es-ES" dirty="0"/>
              <a:t>La Palmera Imperial</a:t>
            </a:r>
          </a:p>
          <a:p>
            <a:r>
              <a:rPr lang="es-ES" dirty="0"/>
              <a:t>La estrella indiscutible del jardín es el ejemplar de Phoenix dactylifera L. de la familia Arecaceae, denominado Palmera imperial, palmera datilera con 8 brazos que salen a una altura de 1,50 m del tronco principal del que se alimentan, con un peso de unas 10 t, y una edad de unos 165 años..</a:t>
            </a:r>
          </a:p>
        </p:txBody>
      </p:sp>
    </p:spTree>
    <p:extLst>
      <p:ext uri="{BB962C8B-B14F-4D97-AF65-F5344CB8AC3E}">
        <p14:creationId xmlns:p14="http://schemas.microsoft.com/office/powerpoint/2010/main" val="3052173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Esta palmera singular, debe su nombre a la Emperatriz Isabel de Austria ("Sissi") a quien se la dedicó el capellán Castaño en la visita que efectuó al huerto en 1894. También es recuerdo de esta visita, el busto de la Emperatriz que se encuentra en la cara norte de la Palmera Imperial.</a:t>
            </a:r>
          </a:p>
          <a:p>
            <a:r>
              <a:rPr lang="es-ES" dirty="0"/>
              <a:t>Palmeras rotuladas</a:t>
            </a:r>
          </a:p>
          <a:p>
            <a:r>
              <a:rPr lang="es-ES" dirty="0"/>
              <a:t>Todo el jardín es un espeso palmeral, y junto a las palmeras en su mayoría datileras se distribuyen el resto de las plantas, de origen mediterráneo y subtropical. Andando por los paseos se observan algunas de las palmeras con rótulos en sus troncos. Son nombres de personalidades con vinculaciones con Elche y el jardín, que a lo largo de la historia se les ha dedicado en homenaje una de las palmeras del jardín.</a:t>
            </a:r>
          </a:p>
        </p:txBody>
      </p:sp>
    </p:spTree>
    <p:extLst>
      <p:ext uri="{BB962C8B-B14F-4D97-AF65-F5344CB8AC3E}">
        <p14:creationId xmlns:p14="http://schemas.microsoft.com/office/powerpoint/2010/main" val="364035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Rocalla</a:t>
            </a:r>
          </a:p>
          <a:p>
            <a:r>
              <a:rPr lang="es-ES" dirty="0"/>
              <a:t>Es una colección de cactus y plantas crasas, que se encuentran en una zona del jardín a pleno sol, dispuestas entre rocas. La rocalla, se encuentra rodeada de unos estanques que dan un alivio de frescura a su alrededor.</a:t>
            </a:r>
          </a:p>
          <a:p>
            <a:r>
              <a:rPr lang="es-ES" dirty="0"/>
              <a:t>Esculturas</a:t>
            </a:r>
          </a:p>
          <a:p>
            <a:r>
              <a:rPr lang="es-ES" dirty="0"/>
              <a:t>Esparcidas por el jardín hay varias esculturas, destacándose entre otras, una copia de la escultura íbera de la Dama de Elche, también del erudito ilicitano Juan Orts Román. Otra escultura es un busto de Jaime I el Conquistador, que conquistó la ciudad de Elche a los árabes en el 1265, y gracias a él, se libró el palmeral de su destrucción en contra de la costumbre de la época de arrasar los bosques alrededor de las ciudades conquistadas.</a:t>
            </a:r>
          </a:p>
        </p:txBody>
      </p:sp>
    </p:spTree>
    <p:extLst>
      <p:ext uri="{BB962C8B-B14F-4D97-AF65-F5344CB8AC3E}">
        <p14:creationId xmlns:p14="http://schemas.microsoft.com/office/powerpoint/2010/main" val="360451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55548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8381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0"/>
            <a:ext cx="9048750" cy="6858000"/>
          </a:xfrm>
          <a:prstGeom prst="rect">
            <a:avLst/>
          </a:prstGeom>
        </p:spPr>
      </p:pic>
    </p:spTree>
    <p:extLst>
      <p:ext uri="{BB962C8B-B14F-4D97-AF65-F5344CB8AC3E}">
        <p14:creationId xmlns:p14="http://schemas.microsoft.com/office/powerpoint/2010/main" val="1370599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822"/>
            <a:ext cx="2540000" cy="3622591"/>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4365104"/>
            <a:ext cx="920115" cy="82931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70414"/>
            <a:ext cx="4762500" cy="304800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62500" y="3670414"/>
            <a:ext cx="4381500" cy="3187586"/>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40000" y="47823"/>
            <a:ext cx="3400152" cy="3622591"/>
          </a:xfrm>
          <a:prstGeom prst="rect">
            <a:avLst/>
          </a:prstGeom>
        </p:spPr>
      </p:pic>
      <p:pic>
        <p:nvPicPr>
          <p:cNvPr id="9" name="8 Imagen"/>
          <p:cNvPicPr>
            <a:picLocks noChangeAspect="1"/>
          </p:cNvPicPr>
          <p:nvPr/>
        </p:nvPicPr>
        <p:blipFill rotWithShape="1">
          <a:blip r:embed="rId8" cstate="print">
            <a:extLst>
              <a:ext uri="{28A0092B-C50C-407E-A947-70E740481C1C}">
                <a14:useLocalDpi xmlns:a14="http://schemas.microsoft.com/office/drawing/2010/main" val="0"/>
              </a:ext>
            </a:extLst>
          </a:blip>
          <a:srcRect b="10280"/>
          <a:stretch/>
        </p:blipFill>
        <p:spPr>
          <a:xfrm>
            <a:off x="5940152" y="98538"/>
            <a:ext cx="3203848" cy="1760580"/>
          </a:xfrm>
          <a:prstGeom prst="rect">
            <a:avLst/>
          </a:prstGeom>
        </p:spPr>
      </p:pic>
      <p:pic>
        <p:nvPicPr>
          <p:cNvPr id="11" name="10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40152" y="1859117"/>
            <a:ext cx="3203848" cy="1811296"/>
          </a:xfrm>
          <a:prstGeom prst="rect">
            <a:avLst/>
          </a:prstGeom>
        </p:spPr>
      </p:pic>
    </p:spTree>
    <p:extLst>
      <p:ext uri="{BB962C8B-B14F-4D97-AF65-F5344CB8AC3E}">
        <p14:creationId xmlns:p14="http://schemas.microsoft.com/office/powerpoint/2010/main" val="4231527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5418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141"/>
            <a:ext cx="4644008" cy="6858000"/>
          </a:xfrm>
          <a:prstGeom prst="rect">
            <a:avLst/>
          </a:prstGeom>
        </p:spPr>
      </p:pic>
    </p:spTree>
    <p:extLst>
      <p:ext uri="{BB962C8B-B14F-4D97-AF65-F5344CB8AC3E}">
        <p14:creationId xmlns:p14="http://schemas.microsoft.com/office/powerpoint/2010/main" val="130874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27"/>
            <a:ext cx="533638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6380" y="-5135"/>
            <a:ext cx="3839617" cy="6894562"/>
          </a:xfrm>
          <a:prstGeom prst="rect">
            <a:avLst/>
          </a:prstGeom>
        </p:spPr>
      </p:pic>
    </p:spTree>
    <p:extLst>
      <p:ext uri="{BB962C8B-B14F-4D97-AF65-F5344CB8AC3E}">
        <p14:creationId xmlns:p14="http://schemas.microsoft.com/office/powerpoint/2010/main" val="1425159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968"/>
            <a:ext cx="9144000" cy="6816031"/>
          </a:xfrm>
          <a:prstGeom prst="rect">
            <a:avLst/>
          </a:prstGeom>
        </p:spPr>
      </p:pic>
    </p:spTree>
    <p:extLst>
      <p:ext uri="{BB962C8B-B14F-4D97-AF65-F5344CB8AC3E}">
        <p14:creationId xmlns:p14="http://schemas.microsoft.com/office/powerpoint/2010/main" val="797103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41" y="0"/>
            <a:ext cx="8934718" cy="6858000"/>
          </a:xfrm>
          <a:prstGeom prst="rect">
            <a:avLst/>
          </a:prstGeom>
        </p:spPr>
      </p:pic>
    </p:spTree>
    <p:extLst>
      <p:ext uri="{BB962C8B-B14F-4D97-AF65-F5344CB8AC3E}">
        <p14:creationId xmlns:p14="http://schemas.microsoft.com/office/powerpoint/2010/main" val="2637115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9118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664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4084278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5723"/>
            <a:ext cx="4572000" cy="6858000"/>
          </a:xfrm>
          <a:prstGeom prst="rect">
            <a:avLst/>
          </a:prstGeom>
        </p:spPr>
      </p:pic>
    </p:spTree>
    <p:extLst>
      <p:ext uri="{BB962C8B-B14F-4D97-AF65-F5344CB8AC3E}">
        <p14:creationId xmlns:p14="http://schemas.microsoft.com/office/powerpoint/2010/main" val="197616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12641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436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7087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0"/>
            <a:ext cx="4629695" cy="6858000"/>
          </a:xfrm>
          <a:prstGeom prst="rect">
            <a:avLst/>
          </a:prstGeom>
        </p:spPr>
      </p:pic>
    </p:spTree>
    <p:extLst>
      <p:ext uri="{BB962C8B-B14F-4D97-AF65-F5344CB8AC3E}">
        <p14:creationId xmlns:p14="http://schemas.microsoft.com/office/powerpoint/2010/main" val="2878875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52859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494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409705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79200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25003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7710"/>
            <a:ext cx="4978400" cy="684029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2758"/>
          <a:stretch/>
        </p:blipFill>
        <p:spPr>
          <a:xfrm>
            <a:off x="4644008" y="17710"/>
            <a:ext cx="4499992" cy="6840290"/>
          </a:xfrm>
          <a:prstGeom prst="rect">
            <a:avLst/>
          </a:prstGeom>
        </p:spPr>
      </p:pic>
    </p:spTree>
    <p:extLst>
      <p:ext uri="{BB962C8B-B14F-4D97-AF65-F5344CB8AC3E}">
        <p14:creationId xmlns:p14="http://schemas.microsoft.com/office/powerpoint/2010/main" val="1582717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1998951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087961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5708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9100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445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1048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05492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905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344" b="18959"/>
          <a:stretch/>
        </p:blipFill>
        <p:spPr>
          <a:xfrm>
            <a:off x="0" y="0"/>
            <a:ext cx="9144000" cy="6858000"/>
          </a:xfrm>
          <a:prstGeom prst="rect">
            <a:avLst/>
          </a:prstGeom>
        </p:spPr>
      </p:pic>
    </p:spTree>
    <p:extLst>
      <p:ext uri="{BB962C8B-B14F-4D97-AF65-F5344CB8AC3E}">
        <p14:creationId xmlns:p14="http://schemas.microsoft.com/office/powerpoint/2010/main" val="2696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4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2091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98450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9442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116338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58989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66878" cy="6858000"/>
          </a:xfrm>
          <a:prstGeom prst="rect">
            <a:avLst/>
          </a:prstGeom>
        </p:spPr>
      </p:pic>
    </p:spTree>
    <p:extLst>
      <p:ext uri="{BB962C8B-B14F-4D97-AF65-F5344CB8AC3E}">
        <p14:creationId xmlns:p14="http://schemas.microsoft.com/office/powerpoint/2010/main" val="23742938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74" t="3542" r="74" b="9375"/>
          <a:stretch/>
        </p:blipFill>
        <p:spPr>
          <a:xfrm>
            <a:off x="0" y="0"/>
            <a:ext cx="9144000" cy="6858000"/>
          </a:xfrm>
          <a:prstGeom prst="rect">
            <a:avLst/>
          </a:prstGeom>
        </p:spPr>
      </p:pic>
    </p:spTree>
    <p:extLst>
      <p:ext uri="{BB962C8B-B14F-4D97-AF65-F5344CB8AC3E}">
        <p14:creationId xmlns:p14="http://schemas.microsoft.com/office/powerpoint/2010/main" val="28469173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217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5" y="-171400"/>
            <a:ext cx="4392488" cy="351470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6308"/>
          <a:stretch/>
        </p:blipFill>
        <p:spPr>
          <a:xfrm>
            <a:off x="0" y="3343300"/>
            <a:ext cx="4499993" cy="3386113"/>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t="-1" r="32082" b="-5874"/>
          <a:stretch/>
        </p:blipFill>
        <p:spPr>
          <a:xfrm>
            <a:off x="4476552" y="-171401"/>
            <a:ext cx="5168893" cy="7442355"/>
          </a:xfrm>
          <a:prstGeom prst="rect">
            <a:avLst/>
          </a:prstGeom>
        </p:spPr>
      </p:pic>
    </p:spTree>
    <p:extLst>
      <p:ext uri="{BB962C8B-B14F-4D97-AF65-F5344CB8AC3E}">
        <p14:creationId xmlns:p14="http://schemas.microsoft.com/office/powerpoint/2010/main" val="2222204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30557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20710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95602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3516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193094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5933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16469986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9438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577252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638476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13322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140607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0707157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644007"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3501008"/>
            <a:ext cx="4499992"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0"/>
            <a:ext cx="4499992" cy="3501008"/>
          </a:xfrm>
          <a:prstGeom prst="rect">
            <a:avLst/>
          </a:prstGeom>
        </p:spPr>
      </p:pic>
    </p:spTree>
    <p:extLst>
      <p:ext uri="{BB962C8B-B14F-4D97-AF65-F5344CB8AC3E}">
        <p14:creationId xmlns:p14="http://schemas.microsoft.com/office/powerpoint/2010/main" val="8146719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42331442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00887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852650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9144000" cy="6858000"/>
          </a:xfrm>
          <a:prstGeom prst="rect">
            <a:avLst/>
          </a:prstGeom>
        </p:spPr>
      </p:pic>
    </p:spTree>
    <p:extLst>
      <p:ext uri="{BB962C8B-B14F-4D97-AF65-F5344CB8AC3E}">
        <p14:creationId xmlns:p14="http://schemas.microsoft.com/office/powerpoint/2010/main" val="36186433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20416498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76854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135928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46852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58940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288534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902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638" t="5064" r="2978" b="5712"/>
          <a:stretch/>
        </p:blipFill>
        <p:spPr>
          <a:xfrm>
            <a:off x="0" y="0"/>
            <a:ext cx="9144000" cy="6858000"/>
          </a:xfrm>
          <a:prstGeom prst="rect">
            <a:avLst/>
          </a:prstGeom>
        </p:spPr>
      </p:pic>
    </p:spTree>
    <p:extLst>
      <p:ext uri="{BB962C8B-B14F-4D97-AF65-F5344CB8AC3E}">
        <p14:creationId xmlns:p14="http://schemas.microsoft.com/office/powerpoint/2010/main" val="29330178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9922" y="0"/>
            <a:ext cx="5143500" cy="68580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84984"/>
            <a:ext cx="4019922" cy="3573016"/>
          </a:xfrm>
          <a:prstGeom prst="rect">
            <a:avLst/>
          </a:prstGeom>
        </p:spPr>
      </p:pic>
    </p:spTree>
    <p:extLst>
      <p:ext uri="{BB962C8B-B14F-4D97-AF65-F5344CB8AC3E}">
        <p14:creationId xmlns:p14="http://schemas.microsoft.com/office/powerpoint/2010/main" val="22792599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85"/>
            <a:ext cx="9144000" cy="6853629"/>
          </a:xfrm>
          <a:prstGeom prst="rect">
            <a:avLst/>
          </a:prstGeom>
        </p:spPr>
      </p:pic>
    </p:spTree>
    <p:extLst>
      <p:ext uri="{BB962C8B-B14F-4D97-AF65-F5344CB8AC3E}">
        <p14:creationId xmlns:p14="http://schemas.microsoft.com/office/powerpoint/2010/main" val="7846562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454"/>
            <a:ext cx="9144000" cy="6957392"/>
          </a:xfrm>
          <a:prstGeom prst="rect">
            <a:avLst/>
          </a:prstGeom>
        </p:spPr>
      </p:pic>
    </p:spTree>
    <p:extLst>
      <p:ext uri="{BB962C8B-B14F-4D97-AF65-F5344CB8AC3E}">
        <p14:creationId xmlns:p14="http://schemas.microsoft.com/office/powerpoint/2010/main" val="17085521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80995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73885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656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5600" y="0"/>
            <a:ext cx="4978400" cy="6858000"/>
          </a:xfrm>
          <a:prstGeom prst="rect">
            <a:avLst/>
          </a:prstGeom>
        </p:spPr>
      </p:pic>
    </p:spTree>
    <p:extLst>
      <p:ext uri="{BB962C8B-B14F-4D97-AF65-F5344CB8AC3E}">
        <p14:creationId xmlns:p14="http://schemas.microsoft.com/office/powerpoint/2010/main" val="25133566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92064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066786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713536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88327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69493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239143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65736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7834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 y="0"/>
            <a:ext cx="9144000" cy="6858000"/>
          </a:xfrm>
          <a:prstGeom prst="rect">
            <a:avLst/>
          </a:prstGeom>
        </p:spPr>
      </p:pic>
    </p:spTree>
    <p:extLst>
      <p:ext uri="{BB962C8B-B14F-4D97-AF65-F5344CB8AC3E}">
        <p14:creationId xmlns:p14="http://schemas.microsoft.com/office/powerpoint/2010/main" val="21125367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22857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31899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144177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85936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3965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47" y="0"/>
            <a:ext cx="9144000" cy="6882556"/>
          </a:xfrm>
          <a:prstGeom prst="rect">
            <a:avLst/>
          </a:prstGeom>
        </p:spPr>
      </p:pic>
    </p:spTree>
    <p:extLst>
      <p:ext uri="{BB962C8B-B14F-4D97-AF65-F5344CB8AC3E}">
        <p14:creationId xmlns:p14="http://schemas.microsoft.com/office/powerpoint/2010/main" val="14376413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508259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Elche.-El Palmeral.</a:t>
            </a:r>
          </a:p>
        </p:txBody>
      </p:sp>
      <p:sp>
        <p:nvSpPr>
          <p:cNvPr id="3" name="2 Marcador de contenido"/>
          <p:cNvSpPr>
            <a:spLocks noGrp="1"/>
          </p:cNvSpPr>
          <p:nvPr>
            <p:ph sz="quarter" idx="1"/>
          </p:nvPr>
        </p:nvSpPr>
        <p:spPr/>
        <p:txBody>
          <a:bodyPr>
            <a:normAutofit/>
          </a:bodyPr>
          <a:lstStyle/>
          <a:p>
            <a:r>
              <a:rPr lang="es-ES" dirty="0"/>
              <a:t>El Palmeral de Elche (Palmerar d'Elx en valenciano), situado en Elche (España), es una gran extensión de palmeras dentro del casco urbano de la ciudad. Con más de 200.000 ejemplares, es el palmeral más grande de Europa, y en el mundo sólo lo superan algunos palmerales árabes.</a:t>
            </a:r>
          </a:p>
          <a:p>
            <a:r>
              <a:rPr lang="es-ES" dirty="0"/>
              <a:t> El principal tipo de palmera que se encuentra es la llamada Phoenix dactylifera que fue llevado allí por los musulmanes cuando ocuparon la Península Ibérica..</a:t>
            </a:r>
          </a:p>
        </p:txBody>
      </p:sp>
    </p:spTree>
    <p:extLst>
      <p:ext uri="{BB962C8B-B14F-4D97-AF65-F5344CB8AC3E}">
        <p14:creationId xmlns:p14="http://schemas.microsoft.com/office/powerpoint/2010/main" val="14207661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 La palmera o palma se cotiza muy bien en el mercado español y también en las exportaciones clandestinas; es muy importante la industria datilera y la confección de palmas, que son sus hojas llevadas a un proceso especial de blanqueado privándolas de luz.</a:t>
            </a:r>
          </a:p>
          <a:p>
            <a:r>
              <a:rPr lang="es-ES" dirty="0"/>
              <a:t>El Palmeral de Elche ha sido declarado Patrimonio de la Humanidad por la Unesco, el 30 de noviembre de 2000.</a:t>
            </a:r>
          </a:p>
          <a:p>
            <a:r>
              <a:rPr lang="es-ES" dirty="0"/>
              <a:t>En 2005 se detectó que había ejemplares de palmeras infectados por larvas de picudo rojo (Rhynchophorus ferrugineus). Este insecto, es un escarabajo, pone sus huevos en el interior de la palmera, y cuando eclosionan los huevos, las larvas se alimentan del tallo de la palmera.</a:t>
            </a:r>
          </a:p>
          <a:p>
            <a:endParaRPr lang="es-ES" dirty="0"/>
          </a:p>
        </p:txBody>
      </p:sp>
    </p:spTree>
    <p:extLst>
      <p:ext uri="{BB962C8B-B14F-4D97-AF65-F5344CB8AC3E}">
        <p14:creationId xmlns:p14="http://schemas.microsoft.com/office/powerpoint/2010/main" val="19127762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Palmeral de Elche sería creado por los primeros musulmanes que fundaron Elche. Los árabes siguieron la misma táctica de protección y aumentaron la plantación; con Abderramán I se hizo la gran red de acequias. A este príncipe omeya, exiliado en al-Ándalus, se le atribuyen, precisamente, unos versos dedicados a una de las primeras palmeras peninsulares</a:t>
            </a:r>
          </a:p>
          <a:p>
            <a:r>
              <a:rPr lang="es-ES" dirty="0"/>
              <a:t>¡Oh palma! Tú eres, como yo, extranjera</a:t>
            </a:r>
          </a:p>
          <a:p>
            <a:r>
              <a:rPr lang="es-ES" dirty="0"/>
              <a:t>en occidente, alejada de tu patria.</a:t>
            </a:r>
          </a:p>
          <a:p>
            <a:r>
              <a:rPr lang="es-ES" dirty="0"/>
              <a:t>Más tarde, en la Edad Media se fueron dictando una serie de leyes para protegerlo y desde entonces no se ha dejado de vigilar y cuidar nunca</a:t>
            </a:r>
          </a:p>
        </p:txBody>
      </p:sp>
    </p:spTree>
    <p:extLst>
      <p:ext uri="{BB962C8B-B14F-4D97-AF65-F5344CB8AC3E}">
        <p14:creationId xmlns:p14="http://schemas.microsoft.com/office/powerpoint/2010/main" val="5069355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 primer precedente de interés de las autoridades por la protección del Palmeral se produce ya en 1265 con la conquista de Jaime I, que al parecer evitó que fueran arrasadas por ser asociadas como elemento identificativo de la cultura islámica.</a:t>
            </a:r>
          </a:p>
          <a:p>
            <a:r>
              <a:rPr lang="es-ES" dirty="0"/>
              <a:t>Los conjuntos más conocidos del Palmeral son el Parque Municipal, el Huerto de Abajo, el Huerto del Cura y el Huerto del Chocolatero. De entre todos, los mejores y más antiguos ejemplares están en el llamado Huerto del Cura, dentro del gran Palmeral. El nombre le viene dado de su propietario en el año 1918. Algunos ejemplares tienen más de 300 años. Hay que tener en cuenta que la palmera tiene una vida media de 250 a 300 años. Estas palmeras son de la misma especie que las de Irán. Son datileras y es en diciembre cuando dan su fruto. Además hay algunas otras especies tropicales.</a:t>
            </a:r>
          </a:p>
          <a:p>
            <a:endParaRPr lang="es-ES" dirty="0"/>
          </a:p>
        </p:txBody>
      </p:sp>
    </p:spTree>
    <p:extLst>
      <p:ext uri="{BB962C8B-B14F-4D97-AF65-F5344CB8AC3E}">
        <p14:creationId xmlns:p14="http://schemas.microsoft.com/office/powerpoint/2010/main" val="36746320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En el conjunto sobresale la llamada Palmera Imperial que recibió ese nombre en homenaje a la emperatriz Isabel de Baviera (Sissi), que visitó el Huerto en 1894. Tiene esta palmera 7 vástagos enormes en forma de candelabro y de ella dijo Sissí que era digna de un Imperio.</a:t>
            </a:r>
          </a:p>
          <a:p>
            <a:r>
              <a:rPr lang="es-ES" dirty="0"/>
              <a:t>Un agradable paseo entre los huertos de palmeras ilicitanos, comienza y termina en el Huerto de San Placido, conocido también como el Museo del Palmeral. Es una ruta de escasa dificultad apta para todos los públicos, puede realizarse andando o en bicicleta. Tiene un recorrido total de 2.580 metros.</a:t>
            </a:r>
          </a:p>
        </p:txBody>
      </p:sp>
    </p:spTree>
    <p:extLst>
      <p:ext uri="{BB962C8B-B14F-4D97-AF65-F5344CB8AC3E}">
        <p14:creationId xmlns:p14="http://schemas.microsoft.com/office/powerpoint/2010/main" val="13724788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80760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62"/>
            <a:ext cx="9144000" cy="6914530"/>
          </a:xfrm>
          <a:prstGeom prst="rect">
            <a:avLst/>
          </a:prstGeom>
        </p:spPr>
      </p:pic>
    </p:spTree>
    <p:extLst>
      <p:ext uri="{BB962C8B-B14F-4D97-AF65-F5344CB8AC3E}">
        <p14:creationId xmlns:p14="http://schemas.microsoft.com/office/powerpoint/2010/main" val="31250703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47490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7128792"/>
          </a:xfrm>
          <a:prstGeom prst="rect">
            <a:avLst/>
          </a:prstGeom>
        </p:spPr>
      </p:pic>
    </p:spTree>
    <p:extLst>
      <p:ext uri="{BB962C8B-B14F-4D97-AF65-F5344CB8AC3E}">
        <p14:creationId xmlns:p14="http://schemas.microsoft.com/office/powerpoint/2010/main" val="27563524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19323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 y="0"/>
            <a:ext cx="9144000" cy="6858000"/>
          </a:xfrm>
          <a:prstGeom prst="rect">
            <a:avLst/>
          </a:prstGeom>
        </p:spPr>
      </p:pic>
    </p:spTree>
    <p:extLst>
      <p:ext uri="{BB962C8B-B14F-4D97-AF65-F5344CB8AC3E}">
        <p14:creationId xmlns:p14="http://schemas.microsoft.com/office/powerpoint/2010/main" val="24619886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96089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5" y="0"/>
            <a:ext cx="42862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7685" y="-99392"/>
            <a:ext cx="4846315" cy="7043117"/>
          </a:xfrm>
          <a:prstGeom prst="rect">
            <a:avLst/>
          </a:prstGeom>
        </p:spPr>
      </p:pic>
    </p:spTree>
    <p:extLst>
      <p:ext uri="{BB962C8B-B14F-4D97-AF65-F5344CB8AC3E}">
        <p14:creationId xmlns:p14="http://schemas.microsoft.com/office/powerpoint/2010/main" val="3060795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30195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8543455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56" y="0"/>
            <a:ext cx="9144000" cy="6858000"/>
          </a:xfrm>
          <a:prstGeom prst="rect">
            <a:avLst/>
          </a:prstGeom>
        </p:spPr>
      </p:pic>
    </p:spTree>
    <p:extLst>
      <p:ext uri="{BB962C8B-B14F-4D97-AF65-F5344CB8AC3E}">
        <p14:creationId xmlns:p14="http://schemas.microsoft.com/office/powerpoint/2010/main" val="23308116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6" y="-57149"/>
            <a:ext cx="9219183" cy="6858000"/>
          </a:xfrm>
          <a:prstGeom prst="rect">
            <a:avLst/>
          </a:prstGeom>
        </p:spPr>
      </p:pic>
    </p:spTree>
    <p:extLst>
      <p:ext uri="{BB962C8B-B14F-4D97-AF65-F5344CB8AC3E}">
        <p14:creationId xmlns:p14="http://schemas.microsoft.com/office/powerpoint/2010/main" val="5179275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5647442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42035063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56609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98446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129509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5341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101</TotalTime>
  <Words>2236</Words>
  <Application>Microsoft Office PowerPoint</Application>
  <PresentationFormat>Presentación en pantalla (4:3)</PresentationFormat>
  <Paragraphs>233</Paragraphs>
  <Slides>120</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1_Default Theme</vt:lpstr>
      <vt:lpstr>EUROPA.-LA VUELTA AL MUNDO EN 885 JARDINES.-ESPAÑA.-ELCHE.-Huerto del cura y El Palmeral</vt:lpstr>
      <vt:lpstr>Elche.-Jardin Huerto del Cura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Elche.-El Palmeral.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13</cp:revision>
  <dcterms:created xsi:type="dcterms:W3CDTF">2015-10-29T15:28:41Z</dcterms:created>
  <dcterms:modified xsi:type="dcterms:W3CDTF">2018-03-11T06:30:32Z</dcterms:modified>
</cp:coreProperties>
</file>