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99"/>
  </p:notesMasterIdLst>
  <p:sldIdLst>
    <p:sldId id="257" r:id="rId2"/>
    <p:sldId id="258" r:id="rId3"/>
    <p:sldId id="260" r:id="rId4"/>
    <p:sldId id="261" r:id="rId5"/>
    <p:sldId id="262" r:id="rId6"/>
    <p:sldId id="263" r:id="rId7"/>
    <p:sldId id="264" r:id="rId8"/>
    <p:sldId id="265" r:id="rId9"/>
    <p:sldId id="273" r:id="rId10"/>
    <p:sldId id="280" r:id="rId11"/>
    <p:sldId id="272" r:id="rId12"/>
    <p:sldId id="259" r:id="rId13"/>
    <p:sldId id="266" r:id="rId14"/>
    <p:sldId id="270" r:id="rId15"/>
    <p:sldId id="271" r:id="rId16"/>
    <p:sldId id="267" r:id="rId17"/>
    <p:sldId id="268" r:id="rId18"/>
    <p:sldId id="269" r:id="rId19"/>
    <p:sldId id="274" r:id="rId20"/>
    <p:sldId id="275" r:id="rId21"/>
    <p:sldId id="277" r:id="rId22"/>
    <p:sldId id="278" r:id="rId23"/>
    <p:sldId id="279" r:id="rId24"/>
    <p:sldId id="281" r:id="rId25"/>
    <p:sldId id="282" r:id="rId26"/>
    <p:sldId id="283" r:id="rId27"/>
    <p:sldId id="284" r:id="rId28"/>
    <p:sldId id="288" r:id="rId29"/>
    <p:sldId id="291" r:id="rId30"/>
    <p:sldId id="285" r:id="rId31"/>
    <p:sldId id="293" r:id="rId32"/>
    <p:sldId id="298" r:id="rId33"/>
    <p:sldId id="299" r:id="rId34"/>
    <p:sldId id="300" r:id="rId35"/>
    <p:sldId id="294" r:id="rId36"/>
    <p:sldId id="295" r:id="rId37"/>
    <p:sldId id="296" r:id="rId38"/>
    <p:sldId id="297" r:id="rId39"/>
    <p:sldId id="301" r:id="rId40"/>
    <p:sldId id="302" r:id="rId41"/>
    <p:sldId id="303" r:id="rId42"/>
    <p:sldId id="304" r:id="rId43"/>
    <p:sldId id="305" r:id="rId44"/>
    <p:sldId id="306" r:id="rId45"/>
    <p:sldId id="307" r:id="rId46"/>
    <p:sldId id="308" r:id="rId47"/>
    <p:sldId id="309" r:id="rId48"/>
    <p:sldId id="310" r:id="rId49"/>
    <p:sldId id="373" r:id="rId50"/>
    <p:sldId id="311" r:id="rId51"/>
    <p:sldId id="312" r:id="rId52"/>
    <p:sldId id="313" r:id="rId53"/>
    <p:sldId id="314" r:id="rId54"/>
    <p:sldId id="315" r:id="rId55"/>
    <p:sldId id="318" r:id="rId56"/>
    <p:sldId id="319" r:id="rId57"/>
    <p:sldId id="321" r:id="rId58"/>
    <p:sldId id="375" r:id="rId59"/>
    <p:sldId id="376" r:id="rId60"/>
    <p:sldId id="378" r:id="rId61"/>
    <p:sldId id="383" r:id="rId62"/>
    <p:sldId id="325" r:id="rId63"/>
    <p:sldId id="377" r:id="rId64"/>
    <p:sldId id="379" r:id="rId65"/>
    <p:sldId id="380" r:id="rId66"/>
    <p:sldId id="381" r:id="rId67"/>
    <p:sldId id="382" r:id="rId68"/>
    <p:sldId id="385" r:id="rId69"/>
    <p:sldId id="386" r:id="rId70"/>
    <p:sldId id="384" r:id="rId71"/>
    <p:sldId id="387" r:id="rId72"/>
    <p:sldId id="390" r:id="rId73"/>
    <p:sldId id="388" r:id="rId74"/>
    <p:sldId id="389" r:id="rId75"/>
    <p:sldId id="391" r:id="rId76"/>
    <p:sldId id="392" r:id="rId77"/>
    <p:sldId id="393" r:id="rId78"/>
    <p:sldId id="331" r:id="rId79"/>
    <p:sldId id="394" r:id="rId80"/>
    <p:sldId id="406" r:id="rId81"/>
    <p:sldId id="407" r:id="rId82"/>
    <p:sldId id="408" r:id="rId83"/>
    <p:sldId id="409" r:id="rId84"/>
    <p:sldId id="410" r:id="rId85"/>
    <p:sldId id="411" r:id="rId86"/>
    <p:sldId id="398" r:id="rId87"/>
    <p:sldId id="399" r:id="rId88"/>
    <p:sldId id="396" r:id="rId89"/>
    <p:sldId id="395" r:id="rId90"/>
    <p:sldId id="397" r:id="rId91"/>
    <p:sldId id="332" r:id="rId92"/>
    <p:sldId id="401" r:id="rId93"/>
    <p:sldId id="400" r:id="rId94"/>
    <p:sldId id="402" r:id="rId95"/>
    <p:sldId id="403" r:id="rId96"/>
    <p:sldId id="404" r:id="rId97"/>
    <p:sldId id="405" r:id="rId98"/>
    <p:sldId id="418" r:id="rId99"/>
    <p:sldId id="412" r:id="rId100"/>
    <p:sldId id="417" r:id="rId101"/>
    <p:sldId id="416" r:id="rId102"/>
    <p:sldId id="415" r:id="rId103"/>
    <p:sldId id="414" r:id="rId104"/>
    <p:sldId id="429" r:id="rId105"/>
    <p:sldId id="430" r:id="rId106"/>
    <p:sldId id="431" r:id="rId107"/>
    <p:sldId id="432" r:id="rId108"/>
    <p:sldId id="423" r:id="rId109"/>
    <p:sldId id="424" r:id="rId110"/>
    <p:sldId id="426" r:id="rId111"/>
    <p:sldId id="420" r:id="rId112"/>
    <p:sldId id="422" r:id="rId113"/>
    <p:sldId id="427" r:id="rId114"/>
    <p:sldId id="421" r:id="rId115"/>
    <p:sldId id="425" r:id="rId116"/>
    <p:sldId id="428" r:id="rId117"/>
    <p:sldId id="419" r:id="rId118"/>
    <p:sldId id="442" r:id="rId119"/>
    <p:sldId id="441" r:id="rId120"/>
    <p:sldId id="443" r:id="rId121"/>
    <p:sldId id="446" r:id="rId122"/>
    <p:sldId id="444" r:id="rId123"/>
    <p:sldId id="445" r:id="rId124"/>
    <p:sldId id="447" r:id="rId125"/>
    <p:sldId id="437" r:id="rId126"/>
    <p:sldId id="434" r:id="rId127"/>
    <p:sldId id="435" r:id="rId128"/>
    <p:sldId id="436" r:id="rId129"/>
    <p:sldId id="438" r:id="rId130"/>
    <p:sldId id="337" r:id="rId131"/>
    <p:sldId id="439" r:id="rId132"/>
    <p:sldId id="460" r:id="rId133"/>
    <p:sldId id="461" r:id="rId134"/>
    <p:sldId id="462" r:id="rId135"/>
    <p:sldId id="452" r:id="rId136"/>
    <p:sldId id="458" r:id="rId137"/>
    <p:sldId id="448" r:id="rId138"/>
    <p:sldId id="440" r:id="rId139"/>
    <p:sldId id="449" r:id="rId140"/>
    <p:sldId id="450" r:id="rId141"/>
    <p:sldId id="451" r:id="rId142"/>
    <p:sldId id="454" r:id="rId143"/>
    <p:sldId id="455" r:id="rId144"/>
    <p:sldId id="457" r:id="rId145"/>
    <p:sldId id="459" r:id="rId146"/>
    <p:sldId id="465" r:id="rId147"/>
    <p:sldId id="466" r:id="rId148"/>
    <p:sldId id="468" r:id="rId149"/>
    <p:sldId id="469" r:id="rId150"/>
    <p:sldId id="470" r:id="rId151"/>
    <p:sldId id="463" r:id="rId152"/>
    <p:sldId id="453" r:id="rId153"/>
    <p:sldId id="464" r:id="rId154"/>
    <p:sldId id="467" r:id="rId155"/>
    <p:sldId id="471" r:id="rId156"/>
    <p:sldId id="485" r:id="rId157"/>
    <p:sldId id="482" r:id="rId158"/>
    <p:sldId id="480" r:id="rId159"/>
    <p:sldId id="474" r:id="rId160"/>
    <p:sldId id="472" r:id="rId161"/>
    <p:sldId id="477" r:id="rId162"/>
    <p:sldId id="473" r:id="rId163"/>
    <p:sldId id="476" r:id="rId164"/>
    <p:sldId id="495" r:id="rId165"/>
    <p:sldId id="478" r:id="rId166"/>
    <p:sldId id="481" r:id="rId167"/>
    <p:sldId id="483" r:id="rId168"/>
    <p:sldId id="484" r:id="rId169"/>
    <p:sldId id="490" r:id="rId170"/>
    <p:sldId id="486" r:id="rId171"/>
    <p:sldId id="487" r:id="rId172"/>
    <p:sldId id="488" r:id="rId173"/>
    <p:sldId id="489" r:id="rId174"/>
    <p:sldId id="491" r:id="rId175"/>
    <p:sldId id="492" r:id="rId176"/>
    <p:sldId id="493" r:id="rId177"/>
    <p:sldId id="374" r:id="rId178"/>
    <p:sldId id="343" r:id="rId179"/>
    <p:sldId id="344" r:id="rId180"/>
    <p:sldId id="345" r:id="rId181"/>
    <p:sldId id="348" r:id="rId182"/>
    <p:sldId id="346" r:id="rId183"/>
    <p:sldId id="494" r:id="rId184"/>
    <p:sldId id="326" r:id="rId185"/>
    <p:sldId id="327" r:id="rId186"/>
    <p:sldId id="328" r:id="rId187"/>
    <p:sldId id="329" r:id="rId188"/>
    <p:sldId id="333" r:id="rId189"/>
    <p:sldId id="334" r:id="rId190"/>
    <p:sldId id="335" r:id="rId191"/>
    <p:sldId id="336" r:id="rId192"/>
    <p:sldId id="339" r:id="rId193"/>
    <p:sldId id="340" r:id="rId194"/>
    <p:sldId id="341" r:id="rId195"/>
    <p:sldId id="342" r:id="rId196"/>
    <p:sldId id="323" r:id="rId197"/>
    <p:sldId id="324" r:id="rId19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32"/>
      </p:cViewPr>
      <p:guideLst>
        <p:guide orient="horz" pos="2160"/>
        <p:guide pos="2880"/>
      </p:guideLst>
    </p:cSldViewPr>
  </p:slideViewPr>
  <p:notesTextViewPr>
    <p:cViewPr>
      <p:scale>
        <a:sx n="1" d="1"/>
        <a:sy n="1" d="1"/>
      </p:scale>
      <p:origin x="0" y="0"/>
    </p:cViewPr>
  </p:notesTextViewPr>
  <p:sorterViewPr>
    <p:cViewPr>
      <p:scale>
        <a:sx n="100" d="100"/>
        <a:sy n="100" d="100"/>
      </p:scale>
      <p:origin x="0" y="6162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notesMaster" Target="notesMasters/notesMaster1.xml"/><Relationship Id="rId203"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viewProps" Target="view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theme" Target="theme/theme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77CA11-603F-42F3-B4F2-12AC92AD6086}"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AD828D-2846-490F-8B7E-362ACD7D0A9B}" type="slidenum">
              <a:rPr lang="es-ES" smtClean="0"/>
              <a:t>‹Nº›</a:t>
            </a:fld>
            <a:endParaRPr lang="es-ES" dirty="0"/>
          </a:p>
        </p:txBody>
      </p:sp>
    </p:spTree>
    <p:extLst>
      <p:ext uri="{BB962C8B-B14F-4D97-AF65-F5344CB8AC3E}">
        <p14:creationId xmlns:p14="http://schemas.microsoft.com/office/powerpoint/2010/main" val="1821797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9</a:t>
            </a:fld>
            <a:endParaRPr lang="es-ES" dirty="0"/>
          </a:p>
        </p:txBody>
      </p:sp>
    </p:spTree>
    <p:extLst>
      <p:ext uri="{BB962C8B-B14F-4D97-AF65-F5344CB8AC3E}">
        <p14:creationId xmlns:p14="http://schemas.microsoft.com/office/powerpoint/2010/main" val="2827592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10</a:t>
            </a:fld>
            <a:endParaRPr lang="es-ES" dirty="0"/>
          </a:p>
        </p:txBody>
      </p:sp>
    </p:spTree>
    <p:extLst>
      <p:ext uri="{BB962C8B-B14F-4D97-AF65-F5344CB8AC3E}">
        <p14:creationId xmlns:p14="http://schemas.microsoft.com/office/powerpoint/2010/main" val="2429612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11</a:t>
            </a:fld>
            <a:endParaRPr lang="es-ES" dirty="0"/>
          </a:p>
        </p:txBody>
      </p:sp>
    </p:spTree>
    <p:extLst>
      <p:ext uri="{BB962C8B-B14F-4D97-AF65-F5344CB8AC3E}">
        <p14:creationId xmlns:p14="http://schemas.microsoft.com/office/powerpoint/2010/main" val="3324176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12</a:t>
            </a:fld>
            <a:endParaRPr lang="es-ES" dirty="0"/>
          </a:p>
        </p:txBody>
      </p:sp>
    </p:spTree>
    <p:extLst>
      <p:ext uri="{BB962C8B-B14F-4D97-AF65-F5344CB8AC3E}">
        <p14:creationId xmlns:p14="http://schemas.microsoft.com/office/powerpoint/2010/main" val="2767215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13</a:t>
            </a:fld>
            <a:endParaRPr lang="es-ES" dirty="0"/>
          </a:p>
        </p:txBody>
      </p:sp>
    </p:spTree>
    <p:extLst>
      <p:ext uri="{BB962C8B-B14F-4D97-AF65-F5344CB8AC3E}">
        <p14:creationId xmlns:p14="http://schemas.microsoft.com/office/powerpoint/2010/main" val="3219917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14</a:t>
            </a:fld>
            <a:endParaRPr lang="es-ES" dirty="0"/>
          </a:p>
        </p:txBody>
      </p:sp>
    </p:spTree>
    <p:extLst>
      <p:ext uri="{BB962C8B-B14F-4D97-AF65-F5344CB8AC3E}">
        <p14:creationId xmlns:p14="http://schemas.microsoft.com/office/powerpoint/2010/main" val="422841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15</a:t>
            </a:fld>
            <a:endParaRPr lang="es-ES" dirty="0"/>
          </a:p>
        </p:txBody>
      </p:sp>
    </p:spTree>
    <p:extLst>
      <p:ext uri="{BB962C8B-B14F-4D97-AF65-F5344CB8AC3E}">
        <p14:creationId xmlns:p14="http://schemas.microsoft.com/office/powerpoint/2010/main" val="2628110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16</a:t>
            </a:fld>
            <a:endParaRPr lang="es-ES" dirty="0"/>
          </a:p>
        </p:txBody>
      </p:sp>
    </p:spTree>
    <p:extLst>
      <p:ext uri="{BB962C8B-B14F-4D97-AF65-F5344CB8AC3E}">
        <p14:creationId xmlns:p14="http://schemas.microsoft.com/office/powerpoint/2010/main" val="40847746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17</a:t>
            </a:fld>
            <a:endParaRPr lang="es-ES" dirty="0"/>
          </a:p>
        </p:txBody>
      </p:sp>
    </p:spTree>
    <p:extLst>
      <p:ext uri="{BB962C8B-B14F-4D97-AF65-F5344CB8AC3E}">
        <p14:creationId xmlns:p14="http://schemas.microsoft.com/office/powerpoint/2010/main" val="14530609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18</a:t>
            </a:fld>
            <a:endParaRPr lang="es-ES" dirty="0"/>
          </a:p>
        </p:txBody>
      </p:sp>
    </p:spTree>
    <p:extLst>
      <p:ext uri="{BB962C8B-B14F-4D97-AF65-F5344CB8AC3E}">
        <p14:creationId xmlns:p14="http://schemas.microsoft.com/office/powerpoint/2010/main" val="1346456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19</a:t>
            </a:fld>
            <a:endParaRPr lang="es-ES" dirty="0"/>
          </a:p>
        </p:txBody>
      </p:sp>
    </p:spTree>
    <p:extLst>
      <p:ext uri="{BB962C8B-B14F-4D97-AF65-F5344CB8AC3E}">
        <p14:creationId xmlns:p14="http://schemas.microsoft.com/office/powerpoint/2010/main" val="2840091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20</a:t>
            </a:fld>
            <a:endParaRPr lang="es-ES" dirty="0"/>
          </a:p>
        </p:txBody>
      </p:sp>
    </p:spTree>
    <p:extLst>
      <p:ext uri="{BB962C8B-B14F-4D97-AF65-F5344CB8AC3E}">
        <p14:creationId xmlns:p14="http://schemas.microsoft.com/office/powerpoint/2010/main" val="187101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21</a:t>
            </a:fld>
            <a:endParaRPr lang="es-ES" dirty="0"/>
          </a:p>
        </p:txBody>
      </p:sp>
    </p:spTree>
    <p:extLst>
      <p:ext uri="{BB962C8B-B14F-4D97-AF65-F5344CB8AC3E}">
        <p14:creationId xmlns:p14="http://schemas.microsoft.com/office/powerpoint/2010/main" val="33944184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22</a:t>
            </a:fld>
            <a:endParaRPr lang="es-ES" dirty="0"/>
          </a:p>
        </p:txBody>
      </p:sp>
    </p:spTree>
    <p:extLst>
      <p:ext uri="{BB962C8B-B14F-4D97-AF65-F5344CB8AC3E}">
        <p14:creationId xmlns:p14="http://schemas.microsoft.com/office/powerpoint/2010/main" val="17568729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23</a:t>
            </a:fld>
            <a:endParaRPr lang="es-ES" dirty="0"/>
          </a:p>
        </p:txBody>
      </p:sp>
    </p:spTree>
    <p:extLst>
      <p:ext uri="{BB962C8B-B14F-4D97-AF65-F5344CB8AC3E}">
        <p14:creationId xmlns:p14="http://schemas.microsoft.com/office/powerpoint/2010/main" val="2150866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24</a:t>
            </a:fld>
            <a:endParaRPr lang="es-ES" dirty="0"/>
          </a:p>
        </p:txBody>
      </p:sp>
    </p:spTree>
    <p:extLst>
      <p:ext uri="{BB962C8B-B14F-4D97-AF65-F5344CB8AC3E}">
        <p14:creationId xmlns:p14="http://schemas.microsoft.com/office/powerpoint/2010/main" val="38685531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25</a:t>
            </a:fld>
            <a:endParaRPr lang="es-ES" dirty="0"/>
          </a:p>
        </p:txBody>
      </p:sp>
    </p:spTree>
    <p:extLst>
      <p:ext uri="{BB962C8B-B14F-4D97-AF65-F5344CB8AC3E}">
        <p14:creationId xmlns:p14="http://schemas.microsoft.com/office/powerpoint/2010/main" val="4118368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26</a:t>
            </a:fld>
            <a:endParaRPr lang="es-ES" dirty="0"/>
          </a:p>
        </p:txBody>
      </p:sp>
    </p:spTree>
    <p:extLst>
      <p:ext uri="{BB962C8B-B14F-4D97-AF65-F5344CB8AC3E}">
        <p14:creationId xmlns:p14="http://schemas.microsoft.com/office/powerpoint/2010/main" val="824717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27</a:t>
            </a:fld>
            <a:endParaRPr lang="es-ES" dirty="0"/>
          </a:p>
        </p:txBody>
      </p:sp>
    </p:spTree>
    <p:extLst>
      <p:ext uri="{BB962C8B-B14F-4D97-AF65-F5344CB8AC3E}">
        <p14:creationId xmlns:p14="http://schemas.microsoft.com/office/powerpoint/2010/main" val="34676179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28</a:t>
            </a:fld>
            <a:endParaRPr lang="es-ES" dirty="0"/>
          </a:p>
        </p:txBody>
      </p:sp>
    </p:spTree>
    <p:extLst>
      <p:ext uri="{BB962C8B-B14F-4D97-AF65-F5344CB8AC3E}">
        <p14:creationId xmlns:p14="http://schemas.microsoft.com/office/powerpoint/2010/main" val="42939245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29</a:t>
            </a:fld>
            <a:endParaRPr lang="es-ES" dirty="0"/>
          </a:p>
        </p:txBody>
      </p:sp>
    </p:spTree>
    <p:extLst>
      <p:ext uri="{BB962C8B-B14F-4D97-AF65-F5344CB8AC3E}">
        <p14:creationId xmlns:p14="http://schemas.microsoft.com/office/powerpoint/2010/main" val="21473236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Artístico de Padrón.-Pimientos</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30</a:t>
            </a:fld>
            <a:endParaRPr lang="es-ES" dirty="0"/>
          </a:p>
        </p:txBody>
      </p:sp>
    </p:spTree>
    <p:extLst>
      <p:ext uri="{BB962C8B-B14F-4D97-AF65-F5344CB8AC3E}">
        <p14:creationId xmlns:p14="http://schemas.microsoft.com/office/powerpoint/2010/main" val="36714367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del Señorío de Bertiz</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35</a:t>
            </a:fld>
            <a:endParaRPr lang="es-ES" dirty="0"/>
          </a:p>
        </p:txBody>
      </p:sp>
    </p:spTree>
    <p:extLst>
      <p:ext uri="{BB962C8B-B14F-4D97-AF65-F5344CB8AC3E}">
        <p14:creationId xmlns:p14="http://schemas.microsoft.com/office/powerpoint/2010/main" val="3790799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del Señorío de Bertiz</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36</a:t>
            </a:fld>
            <a:endParaRPr lang="es-ES" dirty="0"/>
          </a:p>
        </p:txBody>
      </p:sp>
    </p:spTree>
    <p:extLst>
      <p:ext uri="{BB962C8B-B14F-4D97-AF65-F5344CB8AC3E}">
        <p14:creationId xmlns:p14="http://schemas.microsoft.com/office/powerpoint/2010/main" val="17506769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del Señorío de Bertiz</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37</a:t>
            </a:fld>
            <a:endParaRPr lang="es-ES" dirty="0"/>
          </a:p>
        </p:txBody>
      </p:sp>
    </p:spTree>
    <p:extLst>
      <p:ext uri="{BB962C8B-B14F-4D97-AF65-F5344CB8AC3E}">
        <p14:creationId xmlns:p14="http://schemas.microsoft.com/office/powerpoint/2010/main" val="29723474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del Señorío de Bertiz</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38</a:t>
            </a:fld>
            <a:endParaRPr lang="es-ES" dirty="0"/>
          </a:p>
        </p:txBody>
      </p:sp>
    </p:spTree>
    <p:extLst>
      <p:ext uri="{BB962C8B-B14F-4D97-AF65-F5344CB8AC3E}">
        <p14:creationId xmlns:p14="http://schemas.microsoft.com/office/powerpoint/2010/main" val="163689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del Señorío de Bertiz</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40</a:t>
            </a:fld>
            <a:endParaRPr lang="es-ES" dirty="0"/>
          </a:p>
        </p:txBody>
      </p:sp>
    </p:spTree>
    <p:extLst>
      <p:ext uri="{BB962C8B-B14F-4D97-AF65-F5344CB8AC3E}">
        <p14:creationId xmlns:p14="http://schemas.microsoft.com/office/powerpoint/2010/main" val="15051165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del Señorío de Bertiz</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41</a:t>
            </a:fld>
            <a:endParaRPr lang="es-ES" dirty="0"/>
          </a:p>
        </p:txBody>
      </p:sp>
    </p:spTree>
    <p:extLst>
      <p:ext uri="{BB962C8B-B14F-4D97-AF65-F5344CB8AC3E}">
        <p14:creationId xmlns:p14="http://schemas.microsoft.com/office/powerpoint/2010/main" val="27559687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del Señorío de Bertiz</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42</a:t>
            </a:fld>
            <a:endParaRPr lang="es-ES" dirty="0"/>
          </a:p>
        </p:txBody>
      </p:sp>
    </p:spTree>
    <p:extLst>
      <p:ext uri="{BB962C8B-B14F-4D97-AF65-F5344CB8AC3E}">
        <p14:creationId xmlns:p14="http://schemas.microsoft.com/office/powerpoint/2010/main" val="37800937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del Señorío de Bertiz</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43</a:t>
            </a:fld>
            <a:endParaRPr lang="es-ES" dirty="0"/>
          </a:p>
        </p:txBody>
      </p:sp>
    </p:spTree>
    <p:extLst>
      <p:ext uri="{BB962C8B-B14F-4D97-AF65-F5344CB8AC3E}">
        <p14:creationId xmlns:p14="http://schemas.microsoft.com/office/powerpoint/2010/main" val="3808042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del Señorío de Bertiz</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44</a:t>
            </a:fld>
            <a:endParaRPr lang="es-ES" dirty="0"/>
          </a:p>
        </p:txBody>
      </p:sp>
    </p:spTree>
    <p:extLst>
      <p:ext uri="{BB962C8B-B14F-4D97-AF65-F5344CB8AC3E}">
        <p14:creationId xmlns:p14="http://schemas.microsoft.com/office/powerpoint/2010/main" val="4735833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del Señorío de Bertiz.-Cedro</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45</a:t>
            </a:fld>
            <a:endParaRPr lang="es-ES" dirty="0"/>
          </a:p>
        </p:txBody>
      </p:sp>
    </p:spTree>
    <p:extLst>
      <p:ext uri="{BB962C8B-B14F-4D97-AF65-F5344CB8AC3E}">
        <p14:creationId xmlns:p14="http://schemas.microsoft.com/office/powerpoint/2010/main" val="15745105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del Señorío de Bertiz.-Cedro</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46</a:t>
            </a:fld>
            <a:endParaRPr lang="es-ES" dirty="0"/>
          </a:p>
        </p:txBody>
      </p:sp>
    </p:spTree>
    <p:extLst>
      <p:ext uri="{BB962C8B-B14F-4D97-AF65-F5344CB8AC3E}">
        <p14:creationId xmlns:p14="http://schemas.microsoft.com/office/powerpoint/2010/main" val="4675697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Natural del Señorío de Bertiz.-Cedro</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47</a:t>
            </a:fld>
            <a:endParaRPr lang="es-ES" dirty="0"/>
          </a:p>
        </p:txBody>
      </p:sp>
    </p:spTree>
    <p:extLst>
      <p:ext uri="{BB962C8B-B14F-4D97-AF65-F5344CB8AC3E}">
        <p14:creationId xmlns:p14="http://schemas.microsoft.com/office/powerpoint/2010/main" val="10460174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animado de Oma, de Agustín Ibarrola.-k</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50</a:t>
            </a:fld>
            <a:endParaRPr lang="es-ES" dirty="0"/>
          </a:p>
        </p:txBody>
      </p:sp>
    </p:spTree>
    <p:extLst>
      <p:ext uri="{BB962C8B-B14F-4D97-AF65-F5344CB8AC3E}">
        <p14:creationId xmlns:p14="http://schemas.microsoft.com/office/powerpoint/2010/main" val="28849101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animado de Oma, de Agustín Ibarrola.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51</a:t>
            </a:fld>
            <a:endParaRPr lang="es-ES" dirty="0"/>
          </a:p>
        </p:txBody>
      </p:sp>
    </p:spTree>
    <p:extLst>
      <p:ext uri="{BB962C8B-B14F-4D97-AF65-F5344CB8AC3E}">
        <p14:creationId xmlns:p14="http://schemas.microsoft.com/office/powerpoint/2010/main" val="9395654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animado de Oma, de Agustín Ibarrola.-k</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52</a:t>
            </a:fld>
            <a:endParaRPr lang="es-ES" dirty="0"/>
          </a:p>
        </p:txBody>
      </p:sp>
    </p:spTree>
    <p:extLst>
      <p:ext uri="{BB962C8B-B14F-4D97-AF65-F5344CB8AC3E}">
        <p14:creationId xmlns:p14="http://schemas.microsoft.com/office/powerpoint/2010/main" val="26490764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animado de Oma, de Agustín Ibarrola.-k</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53</a:t>
            </a:fld>
            <a:endParaRPr lang="es-ES" dirty="0"/>
          </a:p>
        </p:txBody>
      </p:sp>
    </p:spTree>
    <p:extLst>
      <p:ext uri="{BB962C8B-B14F-4D97-AF65-F5344CB8AC3E}">
        <p14:creationId xmlns:p14="http://schemas.microsoft.com/office/powerpoint/2010/main" val="31358428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animado de Oma, de Agustín Ibarrola.-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54</a:t>
            </a:fld>
            <a:endParaRPr lang="es-ES" dirty="0"/>
          </a:p>
        </p:txBody>
      </p:sp>
    </p:spTree>
    <p:extLst>
      <p:ext uri="{BB962C8B-B14F-4D97-AF65-F5344CB8AC3E}">
        <p14:creationId xmlns:p14="http://schemas.microsoft.com/office/powerpoint/2010/main" val="24869844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animado de Oma, de Agustín Ibarrola.-</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55</a:t>
            </a:fld>
            <a:endParaRPr lang="es-ES" dirty="0"/>
          </a:p>
        </p:txBody>
      </p:sp>
    </p:spTree>
    <p:extLst>
      <p:ext uri="{BB962C8B-B14F-4D97-AF65-F5344CB8AC3E}">
        <p14:creationId xmlns:p14="http://schemas.microsoft.com/office/powerpoint/2010/main" val="19974973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Bosque animado de Oma, de Agustín Ibarrola.-</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56</a:t>
            </a:fld>
            <a:endParaRPr lang="es-ES" dirty="0"/>
          </a:p>
        </p:txBody>
      </p:sp>
    </p:spTree>
    <p:extLst>
      <p:ext uri="{BB962C8B-B14F-4D97-AF65-F5344CB8AC3E}">
        <p14:creationId xmlns:p14="http://schemas.microsoft.com/office/powerpoint/2010/main" val="29470029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Baladron .-Ponte-Maceira-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60</a:t>
            </a:fld>
            <a:endParaRPr lang="es-ES" dirty="0"/>
          </a:p>
        </p:txBody>
      </p:sp>
    </p:spTree>
    <p:extLst>
      <p:ext uri="{BB962C8B-B14F-4D97-AF65-F5344CB8AC3E}">
        <p14:creationId xmlns:p14="http://schemas.microsoft.com/office/powerpoint/2010/main" val="15275290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Baladron </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62</a:t>
            </a:fld>
            <a:endParaRPr lang="es-ES" dirty="0"/>
          </a:p>
        </p:txBody>
      </p:sp>
    </p:spTree>
    <p:extLst>
      <p:ext uri="{BB962C8B-B14F-4D97-AF65-F5344CB8AC3E}">
        <p14:creationId xmlns:p14="http://schemas.microsoft.com/office/powerpoint/2010/main" val="24693470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Baladron .-Ponte-Maceira-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64</a:t>
            </a:fld>
            <a:endParaRPr lang="es-ES" dirty="0"/>
          </a:p>
        </p:txBody>
      </p:sp>
    </p:spTree>
    <p:extLst>
      <p:ext uri="{BB962C8B-B14F-4D97-AF65-F5344CB8AC3E}">
        <p14:creationId xmlns:p14="http://schemas.microsoft.com/office/powerpoint/2010/main" val="1922526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Baladron .-Ponte-Maceira-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65</a:t>
            </a:fld>
            <a:endParaRPr lang="es-ES" dirty="0"/>
          </a:p>
        </p:txBody>
      </p:sp>
    </p:spTree>
    <p:extLst>
      <p:ext uri="{BB962C8B-B14F-4D97-AF65-F5344CB8AC3E}">
        <p14:creationId xmlns:p14="http://schemas.microsoft.com/office/powerpoint/2010/main" val="17013133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Baladron .-Ponte-Maceira-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66</a:t>
            </a:fld>
            <a:endParaRPr lang="es-ES" dirty="0"/>
          </a:p>
        </p:txBody>
      </p:sp>
    </p:spTree>
    <p:extLst>
      <p:ext uri="{BB962C8B-B14F-4D97-AF65-F5344CB8AC3E}">
        <p14:creationId xmlns:p14="http://schemas.microsoft.com/office/powerpoint/2010/main" val="21433167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Baladron .-Ponte-Maceira-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67</a:t>
            </a:fld>
            <a:endParaRPr lang="es-ES" dirty="0"/>
          </a:p>
        </p:txBody>
      </p:sp>
    </p:spTree>
    <p:extLst>
      <p:ext uri="{BB962C8B-B14F-4D97-AF65-F5344CB8AC3E}">
        <p14:creationId xmlns:p14="http://schemas.microsoft.com/office/powerpoint/2010/main" val="14641846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Baladron .-Ponte-Maceira-Rio Tambre</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68</a:t>
            </a:fld>
            <a:endParaRPr lang="es-ES" dirty="0"/>
          </a:p>
        </p:txBody>
      </p:sp>
    </p:spTree>
    <p:extLst>
      <p:ext uri="{BB962C8B-B14F-4D97-AF65-F5344CB8AC3E}">
        <p14:creationId xmlns:p14="http://schemas.microsoft.com/office/powerpoint/2010/main" val="13799591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Baladron .-Ponte-Maceira-Rio Tambre</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69</a:t>
            </a:fld>
            <a:endParaRPr lang="es-ES" dirty="0"/>
          </a:p>
        </p:txBody>
      </p:sp>
    </p:spTree>
    <p:extLst>
      <p:ext uri="{BB962C8B-B14F-4D97-AF65-F5344CB8AC3E}">
        <p14:creationId xmlns:p14="http://schemas.microsoft.com/office/powerpoint/2010/main" val="42387032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Bentraces.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72</a:t>
            </a:fld>
            <a:endParaRPr lang="es-ES" dirty="0"/>
          </a:p>
        </p:txBody>
      </p:sp>
    </p:spTree>
    <p:extLst>
      <p:ext uri="{BB962C8B-B14F-4D97-AF65-F5344CB8AC3E}">
        <p14:creationId xmlns:p14="http://schemas.microsoft.com/office/powerpoint/2010/main" val="41899506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Bentraces.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73</a:t>
            </a:fld>
            <a:endParaRPr lang="es-ES" dirty="0"/>
          </a:p>
        </p:txBody>
      </p:sp>
    </p:spTree>
    <p:extLst>
      <p:ext uri="{BB962C8B-B14F-4D97-AF65-F5344CB8AC3E}">
        <p14:creationId xmlns:p14="http://schemas.microsoft.com/office/powerpoint/2010/main" val="29575646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Bentraces.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74</a:t>
            </a:fld>
            <a:endParaRPr lang="es-ES" dirty="0"/>
          </a:p>
        </p:txBody>
      </p:sp>
    </p:spTree>
    <p:extLst>
      <p:ext uri="{BB962C8B-B14F-4D97-AF65-F5344CB8AC3E}">
        <p14:creationId xmlns:p14="http://schemas.microsoft.com/office/powerpoint/2010/main" val="11194881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Bentraces.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75</a:t>
            </a:fld>
            <a:endParaRPr lang="es-ES" dirty="0"/>
          </a:p>
        </p:txBody>
      </p:sp>
    </p:spTree>
    <p:extLst>
      <p:ext uri="{BB962C8B-B14F-4D97-AF65-F5344CB8AC3E}">
        <p14:creationId xmlns:p14="http://schemas.microsoft.com/office/powerpoint/2010/main" val="13198073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Bentraces.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76</a:t>
            </a:fld>
            <a:endParaRPr lang="es-ES" dirty="0"/>
          </a:p>
        </p:txBody>
      </p:sp>
    </p:spTree>
    <p:extLst>
      <p:ext uri="{BB962C8B-B14F-4D97-AF65-F5344CB8AC3E}">
        <p14:creationId xmlns:p14="http://schemas.microsoft.com/office/powerpoint/2010/main" val="29661245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Bentraces.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77</a:t>
            </a:fld>
            <a:endParaRPr lang="es-ES" dirty="0"/>
          </a:p>
        </p:txBody>
      </p:sp>
    </p:spTree>
    <p:extLst>
      <p:ext uri="{BB962C8B-B14F-4D97-AF65-F5344CB8AC3E}">
        <p14:creationId xmlns:p14="http://schemas.microsoft.com/office/powerpoint/2010/main" val="98736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Bentrances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78</a:t>
            </a:fld>
            <a:endParaRPr lang="es-ES" dirty="0"/>
          </a:p>
        </p:txBody>
      </p:sp>
    </p:spTree>
    <p:extLst>
      <p:ext uri="{BB962C8B-B14F-4D97-AF65-F5344CB8AC3E}">
        <p14:creationId xmlns:p14="http://schemas.microsoft.com/office/powerpoint/2010/main" val="31841421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Fefiyañes.-Cambados</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82</a:t>
            </a:fld>
            <a:endParaRPr lang="es-ES" dirty="0"/>
          </a:p>
        </p:txBody>
      </p:sp>
    </p:spTree>
    <p:extLst>
      <p:ext uri="{BB962C8B-B14F-4D97-AF65-F5344CB8AC3E}">
        <p14:creationId xmlns:p14="http://schemas.microsoft.com/office/powerpoint/2010/main" val="31687324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Fefiyañes.-Cambados</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83</a:t>
            </a:fld>
            <a:endParaRPr lang="es-ES" dirty="0"/>
          </a:p>
        </p:txBody>
      </p:sp>
    </p:spTree>
    <p:extLst>
      <p:ext uri="{BB962C8B-B14F-4D97-AF65-F5344CB8AC3E}">
        <p14:creationId xmlns:p14="http://schemas.microsoft.com/office/powerpoint/2010/main" val="22018808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Cambados_Pazo_Fefiñans_.-Torre del Homenaje</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84</a:t>
            </a:fld>
            <a:endParaRPr lang="es-ES" dirty="0"/>
          </a:p>
        </p:txBody>
      </p:sp>
    </p:spTree>
    <p:extLst>
      <p:ext uri="{BB962C8B-B14F-4D97-AF65-F5344CB8AC3E}">
        <p14:creationId xmlns:p14="http://schemas.microsoft.com/office/powerpoint/2010/main" val="8331327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Cambados.-Pazo</a:t>
            </a:r>
            <a:r>
              <a:rPr lang="es-ES" baseline="0" dirty="0"/>
              <a:t> </a:t>
            </a:r>
            <a:r>
              <a:rPr lang="es-ES" dirty="0"/>
              <a:t>de</a:t>
            </a:r>
            <a:r>
              <a:rPr lang="es-ES" baseline="0" dirty="0"/>
              <a:t> </a:t>
            </a:r>
            <a:r>
              <a:rPr lang="es-ES" dirty="0"/>
              <a:t>Fefiñáns.-Patio interior</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85</a:t>
            </a:fld>
            <a:endParaRPr lang="es-ES" dirty="0"/>
          </a:p>
        </p:txBody>
      </p:sp>
    </p:spTree>
    <p:extLst>
      <p:ext uri="{BB962C8B-B14F-4D97-AF65-F5344CB8AC3E}">
        <p14:creationId xmlns:p14="http://schemas.microsoft.com/office/powerpoint/2010/main" val="42332447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Fefiyañes.-Cambados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86</a:t>
            </a:fld>
            <a:endParaRPr lang="es-ES" dirty="0"/>
          </a:p>
        </p:txBody>
      </p:sp>
    </p:spTree>
    <p:extLst>
      <p:ext uri="{BB962C8B-B14F-4D97-AF65-F5344CB8AC3E}">
        <p14:creationId xmlns:p14="http://schemas.microsoft.com/office/powerpoint/2010/main" val="171150820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Fefiyañes.-Cambados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87</a:t>
            </a:fld>
            <a:endParaRPr lang="es-ES" dirty="0"/>
          </a:p>
        </p:txBody>
      </p:sp>
    </p:spTree>
    <p:extLst>
      <p:ext uri="{BB962C8B-B14F-4D97-AF65-F5344CB8AC3E}">
        <p14:creationId xmlns:p14="http://schemas.microsoft.com/office/powerpoint/2010/main" val="41264264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Fefiyañes.-Cambados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88</a:t>
            </a:fld>
            <a:endParaRPr lang="es-ES" dirty="0"/>
          </a:p>
        </p:txBody>
      </p:sp>
    </p:spTree>
    <p:extLst>
      <p:ext uri="{BB962C8B-B14F-4D97-AF65-F5344CB8AC3E}">
        <p14:creationId xmlns:p14="http://schemas.microsoft.com/office/powerpoint/2010/main" val="258115979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Fefiyañes.-Cambados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89</a:t>
            </a:fld>
            <a:endParaRPr lang="es-ES" dirty="0"/>
          </a:p>
        </p:txBody>
      </p:sp>
    </p:spTree>
    <p:extLst>
      <p:ext uri="{BB962C8B-B14F-4D97-AF65-F5344CB8AC3E}">
        <p14:creationId xmlns:p14="http://schemas.microsoft.com/office/powerpoint/2010/main" val="41640963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Fefiyañes.-Cambados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90</a:t>
            </a:fld>
            <a:endParaRPr lang="es-ES" dirty="0"/>
          </a:p>
        </p:txBody>
      </p:sp>
    </p:spTree>
    <p:extLst>
      <p:ext uri="{BB962C8B-B14F-4D97-AF65-F5344CB8AC3E}">
        <p14:creationId xmlns:p14="http://schemas.microsoft.com/office/powerpoint/2010/main" val="110022208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Fefiyañes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91</a:t>
            </a:fld>
            <a:endParaRPr lang="es-ES" dirty="0"/>
          </a:p>
        </p:txBody>
      </p:sp>
    </p:spTree>
    <p:extLst>
      <p:ext uri="{BB962C8B-B14F-4D97-AF65-F5344CB8AC3E}">
        <p14:creationId xmlns:p14="http://schemas.microsoft.com/office/powerpoint/2010/main" val="11137602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Fefiyañes.-Cambados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92</a:t>
            </a:fld>
            <a:endParaRPr lang="es-ES" dirty="0"/>
          </a:p>
        </p:txBody>
      </p:sp>
    </p:spTree>
    <p:extLst>
      <p:ext uri="{BB962C8B-B14F-4D97-AF65-F5344CB8AC3E}">
        <p14:creationId xmlns:p14="http://schemas.microsoft.com/office/powerpoint/2010/main" val="20940006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Fefiyañes.-Cambados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93</a:t>
            </a:fld>
            <a:endParaRPr lang="es-ES" dirty="0"/>
          </a:p>
        </p:txBody>
      </p:sp>
    </p:spTree>
    <p:extLst>
      <p:ext uri="{BB962C8B-B14F-4D97-AF65-F5344CB8AC3E}">
        <p14:creationId xmlns:p14="http://schemas.microsoft.com/office/powerpoint/2010/main" val="211800430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Fefiyañes.-Cambados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94</a:t>
            </a:fld>
            <a:endParaRPr lang="es-ES" dirty="0"/>
          </a:p>
        </p:txBody>
      </p:sp>
    </p:spTree>
    <p:extLst>
      <p:ext uri="{BB962C8B-B14F-4D97-AF65-F5344CB8AC3E}">
        <p14:creationId xmlns:p14="http://schemas.microsoft.com/office/powerpoint/2010/main" val="7010376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Fefiyañes.-Cambados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95</a:t>
            </a:fld>
            <a:endParaRPr lang="es-ES" dirty="0"/>
          </a:p>
        </p:txBody>
      </p:sp>
    </p:spTree>
    <p:extLst>
      <p:ext uri="{BB962C8B-B14F-4D97-AF65-F5344CB8AC3E}">
        <p14:creationId xmlns:p14="http://schemas.microsoft.com/office/powerpoint/2010/main" val="382352318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Fefiyañes.-Cambados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96</a:t>
            </a:fld>
            <a:endParaRPr lang="es-ES" dirty="0"/>
          </a:p>
        </p:txBody>
      </p:sp>
    </p:spTree>
    <p:extLst>
      <p:ext uri="{BB962C8B-B14F-4D97-AF65-F5344CB8AC3E}">
        <p14:creationId xmlns:p14="http://schemas.microsoft.com/office/powerpoint/2010/main" val="55262405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Lourizan.</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99</a:t>
            </a:fld>
            <a:endParaRPr lang="es-ES" dirty="0"/>
          </a:p>
        </p:txBody>
      </p:sp>
    </p:spTree>
    <p:extLst>
      <p:ext uri="{BB962C8B-B14F-4D97-AF65-F5344CB8AC3E}">
        <p14:creationId xmlns:p14="http://schemas.microsoft.com/office/powerpoint/2010/main" val="13415148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Lourizan..-Pontevedra</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101</a:t>
            </a:fld>
            <a:endParaRPr lang="es-ES" dirty="0"/>
          </a:p>
        </p:txBody>
      </p:sp>
    </p:spTree>
    <p:extLst>
      <p:ext uri="{BB962C8B-B14F-4D97-AF65-F5344CB8AC3E}">
        <p14:creationId xmlns:p14="http://schemas.microsoft.com/office/powerpoint/2010/main" val="363919304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Lourizan..-Pontevedra</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102</a:t>
            </a:fld>
            <a:endParaRPr lang="es-ES" dirty="0"/>
          </a:p>
        </p:txBody>
      </p:sp>
    </p:spTree>
    <p:extLst>
      <p:ext uri="{BB962C8B-B14F-4D97-AF65-F5344CB8AC3E}">
        <p14:creationId xmlns:p14="http://schemas.microsoft.com/office/powerpoint/2010/main" val="424532109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Lourizan..-Pontevedra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103</a:t>
            </a:fld>
            <a:endParaRPr lang="es-ES" dirty="0"/>
          </a:p>
        </p:txBody>
      </p:sp>
    </p:spTree>
    <p:extLst>
      <p:ext uri="{BB962C8B-B14F-4D97-AF65-F5344CB8AC3E}">
        <p14:creationId xmlns:p14="http://schemas.microsoft.com/office/powerpoint/2010/main" val="17260804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Meiras,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108</a:t>
            </a:fld>
            <a:endParaRPr lang="es-ES" dirty="0"/>
          </a:p>
        </p:txBody>
      </p:sp>
    </p:spTree>
    <p:extLst>
      <p:ext uri="{BB962C8B-B14F-4D97-AF65-F5344CB8AC3E}">
        <p14:creationId xmlns:p14="http://schemas.microsoft.com/office/powerpoint/2010/main" val="163794376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Meiras,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109</a:t>
            </a:fld>
            <a:endParaRPr lang="es-ES" dirty="0"/>
          </a:p>
        </p:txBody>
      </p:sp>
    </p:spTree>
    <p:extLst>
      <p:ext uri="{BB962C8B-B14F-4D97-AF65-F5344CB8AC3E}">
        <p14:creationId xmlns:p14="http://schemas.microsoft.com/office/powerpoint/2010/main" val="32546340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Meiras,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110</a:t>
            </a:fld>
            <a:endParaRPr lang="es-ES" dirty="0"/>
          </a:p>
        </p:txBody>
      </p:sp>
    </p:spTree>
    <p:extLst>
      <p:ext uri="{BB962C8B-B14F-4D97-AF65-F5344CB8AC3E}">
        <p14:creationId xmlns:p14="http://schemas.microsoft.com/office/powerpoint/2010/main" val="225680893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Meiras,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112</a:t>
            </a:fld>
            <a:endParaRPr lang="es-ES" dirty="0"/>
          </a:p>
        </p:txBody>
      </p:sp>
    </p:spTree>
    <p:extLst>
      <p:ext uri="{BB962C8B-B14F-4D97-AF65-F5344CB8AC3E}">
        <p14:creationId xmlns:p14="http://schemas.microsoft.com/office/powerpoint/2010/main" val="363010103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Meiras,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113</a:t>
            </a:fld>
            <a:endParaRPr lang="es-ES" dirty="0"/>
          </a:p>
        </p:txBody>
      </p:sp>
    </p:spTree>
    <p:extLst>
      <p:ext uri="{BB962C8B-B14F-4D97-AF65-F5344CB8AC3E}">
        <p14:creationId xmlns:p14="http://schemas.microsoft.com/office/powerpoint/2010/main" val="343784393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Meiras,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114</a:t>
            </a:fld>
            <a:endParaRPr lang="es-ES" dirty="0"/>
          </a:p>
        </p:txBody>
      </p:sp>
    </p:spTree>
    <p:extLst>
      <p:ext uri="{BB962C8B-B14F-4D97-AF65-F5344CB8AC3E}">
        <p14:creationId xmlns:p14="http://schemas.microsoft.com/office/powerpoint/2010/main" val="365859725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Meiras,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115</a:t>
            </a:fld>
            <a:endParaRPr lang="es-ES" dirty="0"/>
          </a:p>
        </p:txBody>
      </p:sp>
    </p:spTree>
    <p:extLst>
      <p:ext uri="{BB962C8B-B14F-4D97-AF65-F5344CB8AC3E}">
        <p14:creationId xmlns:p14="http://schemas.microsoft.com/office/powerpoint/2010/main" val="72374991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Meiras,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116</a:t>
            </a:fld>
            <a:endParaRPr lang="es-ES" dirty="0"/>
          </a:p>
        </p:txBody>
      </p:sp>
    </p:spTree>
    <p:extLst>
      <p:ext uri="{BB962C8B-B14F-4D97-AF65-F5344CB8AC3E}">
        <p14:creationId xmlns:p14="http://schemas.microsoft.com/office/powerpoint/2010/main" val="405872370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Meiras,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117</a:t>
            </a:fld>
            <a:endParaRPr lang="es-ES" dirty="0"/>
          </a:p>
        </p:txBody>
      </p:sp>
    </p:spTree>
    <p:extLst>
      <p:ext uri="{BB962C8B-B14F-4D97-AF65-F5344CB8AC3E}">
        <p14:creationId xmlns:p14="http://schemas.microsoft.com/office/powerpoint/2010/main" val="110613027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Tor - Monforte de Lemos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121</a:t>
            </a:fld>
            <a:endParaRPr lang="es-ES" dirty="0"/>
          </a:p>
        </p:txBody>
      </p:sp>
    </p:spTree>
    <p:extLst>
      <p:ext uri="{BB962C8B-B14F-4D97-AF65-F5344CB8AC3E}">
        <p14:creationId xmlns:p14="http://schemas.microsoft.com/office/powerpoint/2010/main" val="90491927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Tor - Monforte de Lemos</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122</a:t>
            </a:fld>
            <a:endParaRPr lang="es-ES" dirty="0"/>
          </a:p>
        </p:txBody>
      </p:sp>
    </p:spTree>
    <p:extLst>
      <p:ext uri="{BB962C8B-B14F-4D97-AF65-F5344CB8AC3E}">
        <p14:creationId xmlns:p14="http://schemas.microsoft.com/office/powerpoint/2010/main" val="95621686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Tor - Monforte de Lemos</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123</a:t>
            </a:fld>
            <a:endParaRPr lang="es-ES" dirty="0"/>
          </a:p>
        </p:txBody>
      </p:sp>
    </p:spTree>
    <p:extLst>
      <p:ext uri="{BB962C8B-B14F-4D97-AF65-F5344CB8AC3E}">
        <p14:creationId xmlns:p14="http://schemas.microsoft.com/office/powerpoint/2010/main" val="97791712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Tor - Monforte de Lemos</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124</a:t>
            </a:fld>
            <a:endParaRPr lang="es-ES" dirty="0"/>
          </a:p>
        </p:txBody>
      </p:sp>
    </p:spTree>
    <p:extLst>
      <p:ext uri="{BB962C8B-B14F-4D97-AF65-F5344CB8AC3E}">
        <p14:creationId xmlns:p14="http://schemas.microsoft.com/office/powerpoint/2010/main" val="204237090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Tor - Monforte de Lemos</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125</a:t>
            </a:fld>
            <a:endParaRPr lang="es-ES" dirty="0"/>
          </a:p>
        </p:txBody>
      </p:sp>
    </p:spTree>
    <p:extLst>
      <p:ext uri="{BB962C8B-B14F-4D97-AF65-F5344CB8AC3E}">
        <p14:creationId xmlns:p14="http://schemas.microsoft.com/office/powerpoint/2010/main" val="255988781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Tor - Monforte de Lemos.Laberinto</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126</a:t>
            </a:fld>
            <a:endParaRPr lang="es-ES" dirty="0"/>
          </a:p>
        </p:txBody>
      </p:sp>
    </p:spTree>
    <p:extLst>
      <p:ext uri="{BB962C8B-B14F-4D97-AF65-F5344CB8AC3E}">
        <p14:creationId xmlns:p14="http://schemas.microsoft.com/office/powerpoint/2010/main" val="62634702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Tor - Monforte de Lemos.Laberinto</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127</a:t>
            </a:fld>
            <a:endParaRPr lang="es-ES" dirty="0"/>
          </a:p>
        </p:txBody>
      </p:sp>
    </p:spTree>
    <p:extLst>
      <p:ext uri="{BB962C8B-B14F-4D97-AF65-F5344CB8AC3E}">
        <p14:creationId xmlns:p14="http://schemas.microsoft.com/office/powerpoint/2010/main" val="228892650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Tor - Monforte de Lemos.Laberinto</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128</a:t>
            </a:fld>
            <a:endParaRPr lang="es-ES" dirty="0"/>
          </a:p>
        </p:txBody>
      </p:sp>
    </p:spTree>
    <p:extLst>
      <p:ext uri="{BB962C8B-B14F-4D97-AF65-F5344CB8AC3E}">
        <p14:creationId xmlns:p14="http://schemas.microsoft.com/office/powerpoint/2010/main" val="134315398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Tor - Monforte de Lemos.Laberinto</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129</a:t>
            </a:fld>
            <a:endParaRPr lang="es-ES" dirty="0"/>
          </a:p>
        </p:txBody>
      </p:sp>
    </p:spTree>
    <p:extLst>
      <p:ext uri="{BB962C8B-B14F-4D97-AF65-F5344CB8AC3E}">
        <p14:creationId xmlns:p14="http://schemas.microsoft.com/office/powerpoint/2010/main" val="263538195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Tor</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130</a:t>
            </a:fld>
            <a:endParaRPr lang="es-ES" dirty="0"/>
          </a:p>
        </p:txBody>
      </p:sp>
    </p:spTree>
    <p:extLst>
      <p:ext uri="{BB962C8B-B14F-4D97-AF65-F5344CB8AC3E}">
        <p14:creationId xmlns:p14="http://schemas.microsoft.com/office/powerpoint/2010/main" val="36584231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Vilaboa</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135</a:t>
            </a:fld>
            <a:endParaRPr lang="es-ES" dirty="0"/>
          </a:p>
        </p:txBody>
      </p:sp>
    </p:spTree>
    <p:extLst>
      <p:ext uri="{BB962C8B-B14F-4D97-AF65-F5344CB8AC3E}">
        <p14:creationId xmlns:p14="http://schemas.microsoft.com/office/powerpoint/2010/main" val="84704814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Vilaboa</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136</a:t>
            </a:fld>
            <a:endParaRPr lang="es-ES" dirty="0"/>
          </a:p>
        </p:txBody>
      </p:sp>
    </p:spTree>
    <p:extLst>
      <p:ext uri="{BB962C8B-B14F-4D97-AF65-F5344CB8AC3E}">
        <p14:creationId xmlns:p14="http://schemas.microsoft.com/office/powerpoint/2010/main" val="76270074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Vilaboa</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137</a:t>
            </a:fld>
            <a:endParaRPr lang="es-ES" dirty="0"/>
          </a:p>
        </p:txBody>
      </p:sp>
    </p:spTree>
    <p:extLst>
      <p:ext uri="{BB962C8B-B14F-4D97-AF65-F5344CB8AC3E}">
        <p14:creationId xmlns:p14="http://schemas.microsoft.com/office/powerpoint/2010/main" val="187721153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Vilaboa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138</a:t>
            </a:fld>
            <a:endParaRPr lang="es-ES" dirty="0"/>
          </a:p>
        </p:txBody>
      </p:sp>
    </p:spTree>
    <p:extLst>
      <p:ext uri="{BB962C8B-B14F-4D97-AF65-F5344CB8AC3E}">
        <p14:creationId xmlns:p14="http://schemas.microsoft.com/office/powerpoint/2010/main" val="317594974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Vilaboa</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139</a:t>
            </a:fld>
            <a:endParaRPr lang="es-ES" dirty="0"/>
          </a:p>
        </p:txBody>
      </p:sp>
    </p:spTree>
    <p:extLst>
      <p:ext uri="{BB962C8B-B14F-4D97-AF65-F5344CB8AC3E}">
        <p14:creationId xmlns:p14="http://schemas.microsoft.com/office/powerpoint/2010/main" val="174611561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Vilaboa</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140</a:t>
            </a:fld>
            <a:endParaRPr lang="es-ES" dirty="0"/>
          </a:p>
        </p:txBody>
      </p:sp>
    </p:spTree>
    <p:extLst>
      <p:ext uri="{BB962C8B-B14F-4D97-AF65-F5344CB8AC3E}">
        <p14:creationId xmlns:p14="http://schemas.microsoft.com/office/powerpoint/2010/main" val="413373683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Vilaboa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141</a:t>
            </a:fld>
            <a:endParaRPr lang="es-ES" dirty="0"/>
          </a:p>
        </p:txBody>
      </p:sp>
    </p:spTree>
    <p:extLst>
      <p:ext uri="{BB962C8B-B14F-4D97-AF65-F5344CB8AC3E}">
        <p14:creationId xmlns:p14="http://schemas.microsoft.com/office/powerpoint/2010/main" val="25149362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Vilaboa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142</a:t>
            </a:fld>
            <a:endParaRPr lang="es-ES" dirty="0"/>
          </a:p>
        </p:txBody>
      </p:sp>
    </p:spTree>
    <p:extLst>
      <p:ext uri="{BB962C8B-B14F-4D97-AF65-F5344CB8AC3E}">
        <p14:creationId xmlns:p14="http://schemas.microsoft.com/office/powerpoint/2010/main" val="401971533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Vilaboa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143</a:t>
            </a:fld>
            <a:endParaRPr lang="es-ES" dirty="0"/>
          </a:p>
        </p:txBody>
      </p:sp>
    </p:spTree>
    <p:extLst>
      <p:ext uri="{BB962C8B-B14F-4D97-AF65-F5344CB8AC3E}">
        <p14:creationId xmlns:p14="http://schemas.microsoft.com/office/powerpoint/2010/main" val="333478663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Vilaboa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144</a:t>
            </a:fld>
            <a:endParaRPr lang="es-ES" dirty="0"/>
          </a:p>
        </p:txBody>
      </p:sp>
    </p:spTree>
    <p:extLst>
      <p:ext uri="{BB962C8B-B14F-4D97-AF65-F5344CB8AC3E}">
        <p14:creationId xmlns:p14="http://schemas.microsoft.com/office/powerpoint/2010/main" val="383061831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Vilaboa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145</a:t>
            </a:fld>
            <a:endParaRPr lang="es-ES" dirty="0"/>
          </a:p>
        </p:txBody>
      </p:sp>
    </p:spTree>
    <p:extLst>
      <p:ext uri="{BB962C8B-B14F-4D97-AF65-F5344CB8AC3E}">
        <p14:creationId xmlns:p14="http://schemas.microsoft.com/office/powerpoint/2010/main" val="9006021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Vilaboa</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146</a:t>
            </a:fld>
            <a:endParaRPr lang="es-ES" dirty="0"/>
          </a:p>
        </p:txBody>
      </p:sp>
    </p:spTree>
    <p:extLst>
      <p:ext uri="{BB962C8B-B14F-4D97-AF65-F5344CB8AC3E}">
        <p14:creationId xmlns:p14="http://schemas.microsoft.com/office/powerpoint/2010/main" val="87973846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Vilaboa</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147</a:t>
            </a:fld>
            <a:endParaRPr lang="es-ES" dirty="0"/>
          </a:p>
        </p:txBody>
      </p:sp>
    </p:spTree>
    <p:extLst>
      <p:ext uri="{BB962C8B-B14F-4D97-AF65-F5344CB8AC3E}">
        <p14:creationId xmlns:p14="http://schemas.microsoft.com/office/powerpoint/2010/main" val="38676832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Vilaboa</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148</a:t>
            </a:fld>
            <a:endParaRPr lang="es-ES" dirty="0"/>
          </a:p>
        </p:txBody>
      </p:sp>
    </p:spTree>
    <p:extLst>
      <p:ext uri="{BB962C8B-B14F-4D97-AF65-F5344CB8AC3E}">
        <p14:creationId xmlns:p14="http://schemas.microsoft.com/office/powerpoint/2010/main" val="146302971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Vilaboa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149</a:t>
            </a:fld>
            <a:endParaRPr lang="es-ES" dirty="0"/>
          </a:p>
        </p:txBody>
      </p:sp>
    </p:spTree>
    <p:extLst>
      <p:ext uri="{BB962C8B-B14F-4D97-AF65-F5344CB8AC3E}">
        <p14:creationId xmlns:p14="http://schemas.microsoft.com/office/powerpoint/2010/main" val="401487389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Vilaboa.-Mesa de  granito</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151</a:t>
            </a:fld>
            <a:endParaRPr lang="es-ES" dirty="0"/>
          </a:p>
        </p:txBody>
      </p:sp>
    </p:spTree>
    <p:extLst>
      <p:ext uri="{BB962C8B-B14F-4D97-AF65-F5344CB8AC3E}">
        <p14:creationId xmlns:p14="http://schemas.microsoft.com/office/powerpoint/2010/main" val="364159355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Vilaboa</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152</a:t>
            </a:fld>
            <a:endParaRPr lang="es-ES" dirty="0"/>
          </a:p>
        </p:txBody>
      </p:sp>
    </p:spTree>
    <p:extLst>
      <p:ext uri="{BB962C8B-B14F-4D97-AF65-F5344CB8AC3E}">
        <p14:creationId xmlns:p14="http://schemas.microsoft.com/office/powerpoint/2010/main" val="303767149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Vilaboa</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153</a:t>
            </a:fld>
            <a:endParaRPr lang="es-ES" dirty="0"/>
          </a:p>
        </p:txBody>
      </p:sp>
    </p:spTree>
    <p:extLst>
      <p:ext uri="{BB962C8B-B14F-4D97-AF65-F5344CB8AC3E}">
        <p14:creationId xmlns:p14="http://schemas.microsoft.com/office/powerpoint/2010/main" val="29291630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Vilaboa</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154</a:t>
            </a:fld>
            <a:endParaRPr lang="es-ES" dirty="0"/>
          </a:p>
        </p:txBody>
      </p:sp>
    </p:spTree>
    <p:extLst>
      <p:ext uri="{BB962C8B-B14F-4D97-AF65-F5344CB8AC3E}">
        <p14:creationId xmlns:p14="http://schemas.microsoft.com/office/powerpoint/2010/main" val="269586975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de Xaz.-Oleiros.-A Coruña</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157</a:t>
            </a:fld>
            <a:endParaRPr lang="es-ES" dirty="0"/>
          </a:p>
        </p:txBody>
      </p:sp>
    </p:spTree>
    <p:extLst>
      <p:ext uri="{BB962C8B-B14F-4D97-AF65-F5344CB8AC3E}">
        <p14:creationId xmlns:p14="http://schemas.microsoft.com/office/powerpoint/2010/main" val="62662695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de Xaz.-Oleiros.-A Coruña</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158</a:t>
            </a:fld>
            <a:endParaRPr lang="es-ES" dirty="0"/>
          </a:p>
        </p:txBody>
      </p:sp>
    </p:spTree>
    <p:extLst>
      <p:ext uri="{BB962C8B-B14F-4D97-AF65-F5344CB8AC3E}">
        <p14:creationId xmlns:p14="http://schemas.microsoft.com/office/powerpoint/2010/main" val="315550263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de Xaz.-Oleiros.-A Coruña</a:t>
            </a:r>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159</a:t>
            </a:fld>
            <a:endParaRPr lang="es-ES" dirty="0"/>
          </a:p>
        </p:txBody>
      </p:sp>
    </p:spTree>
    <p:extLst>
      <p:ext uri="{BB962C8B-B14F-4D97-AF65-F5344CB8AC3E}">
        <p14:creationId xmlns:p14="http://schemas.microsoft.com/office/powerpoint/2010/main" val="178073124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de Xaz.-Oleiros.-A Coruña</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160</a:t>
            </a:fld>
            <a:endParaRPr lang="es-ES" dirty="0"/>
          </a:p>
        </p:txBody>
      </p:sp>
    </p:spTree>
    <p:extLst>
      <p:ext uri="{BB962C8B-B14F-4D97-AF65-F5344CB8AC3E}">
        <p14:creationId xmlns:p14="http://schemas.microsoft.com/office/powerpoint/2010/main" val="96214709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de Xaz.-Oleiros.-A Coruña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161</a:t>
            </a:fld>
            <a:endParaRPr lang="es-ES" dirty="0"/>
          </a:p>
        </p:txBody>
      </p:sp>
    </p:spTree>
    <p:extLst>
      <p:ext uri="{BB962C8B-B14F-4D97-AF65-F5344CB8AC3E}">
        <p14:creationId xmlns:p14="http://schemas.microsoft.com/office/powerpoint/2010/main" val="26834322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de Xaz.-Oleiros.-A Coruña</a:t>
            </a:r>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162</a:t>
            </a:fld>
            <a:endParaRPr lang="es-ES" dirty="0"/>
          </a:p>
        </p:txBody>
      </p:sp>
    </p:spTree>
    <p:extLst>
      <p:ext uri="{BB962C8B-B14F-4D97-AF65-F5344CB8AC3E}">
        <p14:creationId xmlns:p14="http://schemas.microsoft.com/office/powerpoint/2010/main" val="153184581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de Xaz.-Oleiros.-A Coruña</a:t>
            </a:r>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163</a:t>
            </a:fld>
            <a:endParaRPr lang="es-ES" dirty="0"/>
          </a:p>
        </p:txBody>
      </p:sp>
    </p:spTree>
    <p:extLst>
      <p:ext uri="{BB962C8B-B14F-4D97-AF65-F5344CB8AC3E}">
        <p14:creationId xmlns:p14="http://schemas.microsoft.com/office/powerpoint/2010/main" val="362047988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Xaz</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164</a:t>
            </a:fld>
            <a:endParaRPr lang="es-ES" dirty="0"/>
          </a:p>
        </p:txBody>
      </p:sp>
    </p:spTree>
    <p:extLst>
      <p:ext uri="{BB962C8B-B14F-4D97-AF65-F5344CB8AC3E}">
        <p14:creationId xmlns:p14="http://schemas.microsoft.com/office/powerpoint/2010/main" val="75656017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de Xaz.-Oleiros.-A Coruña</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165</a:t>
            </a:fld>
            <a:endParaRPr lang="es-ES" dirty="0"/>
          </a:p>
        </p:txBody>
      </p:sp>
    </p:spTree>
    <p:extLst>
      <p:ext uri="{BB962C8B-B14F-4D97-AF65-F5344CB8AC3E}">
        <p14:creationId xmlns:p14="http://schemas.microsoft.com/office/powerpoint/2010/main" val="121537218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de Xaz.-Oleiros.-A Coruña</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166</a:t>
            </a:fld>
            <a:endParaRPr lang="es-ES" dirty="0"/>
          </a:p>
        </p:txBody>
      </p:sp>
    </p:spTree>
    <p:extLst>
      <p:ext uri="{BB962C8B-B14F-4D97-AF65-F5344CB8AC3E}">
        <p14:creationId xmlns:p14="http://schemas.microsoft.com/office/powerpoint/2010/main" val="322948112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de Xaz.-Oleiros.-A Coruña</a:t>
            </a:r>
          </a:p>
          <a:p>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167</a:t>
            </a:fld>
            <a:endParaRPr lang="es-ES" dirty="0"/>
          </a:p>
        </p:txBody>
      </p:sp>
    </p:spTree>
    <p:extLst>
      <p:ext uri="{BB962C8B-B14F-4D97-AF65-F5344CB8AC3E}">
        <p14:creationId xmlns:p14="http://schemas.microsoft.com/office/powerpoint/2010/main" val="335946963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da </a:t>
            </a:r>
            <a:r>
              <a:rPr lang="pt-BR" dirty="0" err="1"/>
              <a:t>Touza.-Nigrán</a:t>
            </a:r>
            <a:r>
              <a:rPr lang="pt-BR" dirty="0"/>
              <a:t> -Pontevedra</a:t>
            </a:r>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169</a:t>
            </a:fld>
            <a:endParaRPr lang="es-ES" dirty="0"/>
          </a:p>
        </p:txBody>
      </p:sp>
    </p:spTree>
    <p:extLst>
      <p:ext uri="{BB962C8B-B14F-4D97-AF65-F5344CB8AC3E}">
        <p14:creationId xmlns:p14="http://schemas.microsoft.com/office/powerpoint/2010/main" val="57212970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Pazo-da-Touza-Nigrán-Pontevedr</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170</a:t>
            </a:fld>
            <a:endParaRPr lang="es-ES" dirty="0"/>
          </a:p>
        </p:txBody>
      </p:sp>
    </p:spTree>
    <p:extLst>
      <p:ext uri="{BB962C8B-B14F-4D97-AF65-F5344CB8AC3E}">
        <p14:creationId xmlns:p14="http://schemas.microsoft.com/office/powerpoint/2010/main" val="8612854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da Touza.-Nigrán -Pontevedra</a:t>
            </a:r>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171</a:t>
            </a:fld>
            <a:endParaRPr lang="es-ES" dirty="0"/>
          </a:p>
        </p:txBody>
      </p:sp>
    </p:spTree>
    <p:extLst>
      <p:ext uri="{BB962C8B-B14F-4D97-AF65-F5344CB8AC3E}">
        <p14:creationId xmlns:p14="http://schemas.microsoft.com/office/powerpoint/2010/main" val="308692249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da Touza.-Nigrán -Pontevedra</a:t>
            </a:r>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172</a:t>
            </a:fld>
            <a:endParaRPr lang="es-ES" dirty="0"/>
          </a:p>
        </p:txBody>
      </p:sp>
    </p:spTree>
    <p:extLst>
      <p:ext uri="{BB962C8B-B14F-4D97-AF65-F5344CB8AC3E}">
        <p14:creationId xmlns:p14="http://schemas.microsoft.com/office/powerpoint/2010/main" val="153107804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da Touza.-Nigrán -Pontevedra</a:t>
            </a:r>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173</a:t>
            </a:fld>
            <a:endParaRPr lang="es-ES" dirty="0"/>
          </a:p>
        </p:txBody>
      </p:sp>
    </p:spTree>
    <p:extLst>
      <p:ext uri="{BB962C8B-B14F-4D97-AF65-F5344CB8AC3E}">
        <p14:creationId xmlns:p14="http://schemas.microsoft.com/office/powerpoint/2010/main" val="67214960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da Touza.-Nigrán -Pontevedra</a:t>
            </a:r>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174</a:t>
            </a:fld>
            <a:endParaRPr lang="es-ES" dirty="0"/>
          </a:p>
        </p:txBody>
      </p:sp>
    </p:spTree>
    <p:extLst>
      <p:ext uri="{BB962C8B-B14F-4D97-AF65-F5344CB8AC3E}">
        <p14:creationId xmlns:p14="http://schemas.microsoft.com/office/powerpoint/2010/main" val="204271348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da Touza.-Nigrán -Pontevedra</a:t>
            </a:r>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175</a:t>
            </a:fld>
            <a:endParaRPr lang="es-ES" dirty="0"/>
          </a:p>
        </p:txBody>
      </p:sp>
    </p:spTree>
    <p:extLst>
      <p:ext uri="{BB962C8B-B14F-4D97-AF65-F5344CB8AC3E}">
        <p14:creationId xmlns:p14="http://schemas.microsoft.com/office/powerpoint/2010/main" val="272766265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da Touza.-Nigrán -Pontevedra</a:t>
            </a:r>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176</a:t>
            </a:fld>
            <a:endParaRPr lang="es-ES" dirty="0"/>
          </a:p>
        </p:txBody>
      </p:sp>
    </p:spTree>
    <p:extLst>
      <p:ext uri="{BB962C8B-B14F-4D97-AF65-F5344CB8AC3E}">
        <p14:creationId xmlns:p14="http://schemas.microsoft.com/office/powerpoint/2010/main" val="1146583135"/>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Pegullal.-Salceda_de_Caselas_Pontevedra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178</a:t>
            </a:fld>
            <a:endParaRPr lang="es-ES" dirty="0"/>
          </a:p>
        </p:txBody>
      </p:sp>
    </p:spTree>
    <p:extLst>
      <p:ext uri="{BB962C8B-B14F-4D97-AF65-F5344CB8AC3E}">
        <p14:creationId xmlns:p14="http://schemas.microsoft.com/office/powerpoint/2010/main" val="25860256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Pegullal.-Salceda_de_Caselas_Pontevedra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179</a:t>
            </a:fld>
            <a:endParaRPr lang="es-ES" dirty="0"/>
          </a:p>
        </p:txBody>
      </p:sp>
    </p:spTree>
    <p:extLst>
      <p:ext uri="{BB962C8B-B14F-4D97-AF65-F5344CB8AC3E}">
        <p14:creationId xmlns:p14="http://schemas.microsoft.com/office/powerpoint/2010/main" val="3556849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Pegullal.-Salceda_de_Caselas_Pontevedra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180</a:t>
            </a:fld>
            <a:endParaRPr lang="es-ES" dirty="0"/>
          </a:p>
        </p:txBody>
      </p:sp>
    </p:spTree>
    <p:extLst>
      <p:ext uri="{BB962C8B-B14F-4D97-AF65-F5344CB8AC3E}">
        <p14:creationId xmlns:p14="http://schemas.microsoft.com/office/powerpoint/2010/main" val="162165096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Pegullal.-Salceda_de_Caselas_Pontevedra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182</a:t>
            </a:fld>
            <a:endParaRPr lang="es-ES" dirty="0"/>
          </a:p>
        </p:txBody>
      </p:sp>
    </p:spTree>
    <p:extLst>
      <p:ext uri="{BB962C8B-B14F-4D97-AF65-F5344CB8AC3E}">
        <p14:creationId xmlns:p14="http://schemas.microsoft.com/office/powerpoint/2010/main" val="199664851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da Ribeira.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184</a:t>
            </a:fld>
            <a:endParaRPr lang="es-ES" dirty="0"/>
          </a:p>
        </p:txBody>
      </p:sp>
    </p:spTree>
    <p:extLst>
      <p:ext uri="{BB962C8B-B14F-4D97-AF65-F5344CB8AC3E}">
        <p14:creationId xmlns:p14="http://schemas.microsoft.com/office/powerpoint/2010/main" val="250790827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da Ribeira.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185</a:t>
            </a:fld>
            <a:endParaRPr lang="es-ES" dirty="0"/>
          </a:p>
        </p:txBody>
      </p:sp>
    </p:spTree>
    <p:extLst>
      <p:ext uri="{BB962C8B-B14F-4D97-AF65-F5344CB8AC3E}">
        <p14:creationId xmlns:p14="http://schemas.microsoft.com/office/powerpoint/2010/main" val="3939179042"/>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A Moroza </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186</a:t>
            </a:fld>
            <a:endParaRPr lang="es-ES" dirty="0"/>
          </a:p>
        </p:txBody>
      </p:sp>
    </p:spTree>
    <p:extLst>
      <p:ext uri="{BB962C8B-B14F-4D97-AF65-F5344CB8AC3E}">
        <p14:creationId xmlns:p14="http://schemas.microsoft.com/office/powerpoint/2010/main" val="246815947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Almuiña </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187</a:t>
            </a:fld>
            <a:endParaRPr lang="es-ES" dirty="0"/>
          </a:p>
        </p:txBody>
      </p:sp>
    </p:spTree>
    <p:extLst>
      <p:ext uri="{BB962C8B-B14F-4D97-AF65-F5344CB8AC3E}">
        <p14:creationId xmlns:p14="http://schemas.microsoft.com/office/powerpoint/2010/main" val="4081710486"/>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Ferreiroa </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188</a:t>
            </a:fld>
            <a:endParaRPr lang="es-ES" dirty="0"/>
          </a:p>
        </p:txBody>
      </p:sp>
    </p:spTree>
    <p:extLst>
      <p:ext uri="{BB962C8B-B14F-4D97-AF65-F5344CB8AC3E}">
        <p14:creationId xmlns:p14="http://schemas.microsoft.com/office/powerpoint/2010/main" val="289286445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Figueroa </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189</a:t>
            </a:fld>
            <a:endParaRPr lang="es-ES" dirty="0"/>
          </a:p>
        </p:txBody>
      </p:sp>
    </p:spTree>
    <p:extLst>
      <p:ext uri="{BB962C8B-B14F-4D97-AF65-F5344CB8AC3E}">
        <p14:creationId xmlns:p14="http://schemas.microsoft.com/office/powerpoint/2010/main" val="243771522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Pàzo de Pousadouro.</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190</a:t>
            </a:fld>
            <a:endParaRPr lang="es-ES" dirty="0"/>
          </a:p>
        </p:txBody>
      </p:sp>
    </p:spTree>
    <p:extLst>
      <p:ext uri="{BB962C8B-B14F-4D97-AF65-F5344CB8AC3E}">
        <p14:creationId xmlns:p14="http://schemas.microsoft.com/office/powerpoint/2010/main" val="241299908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Sistallo.</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191</a:t>
            </a:fld>
            <a:endParaRPr lang="es-ES" dirty="0"/>
          </a:p>
        </p:txBody>
      </p:sp>
    </p:spTree>
    <p:extLst>
      <p:ext uri="{BB962C8B-B14F-4D97-AF65-F5344CB8AC3E}">
        <p14:creationId xmlns:p14="http://schemas.microsoft.com/office/powerpoint/2010/main" val="2606358949"/>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de Torrecedeira.</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192</a:t>
            </a:fld>
            <a:endParaRPr lang="es-ES" dirty="0"/>
          </a:p>
        </p:txBody>
      </p:sp>
    </p:spTree>
    <p:extLst>
      <p:ext uri="{BB962C8B-B14F-4D97-AF65-F5344CB8AC3E}">
        <p14:creationId xmlns:p14="http://schemas.microsoft.com/office/powerpoint/2010/main" val="148664111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 Torre de Xunqueiras </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193</a:t>
            </a:fld>
            <a:endParaRPr lang="es-ES" dirty="0"/>
          </a:p>
        </p:txBody>
      </p:sp>
    </p:spTree>
    <p:extLst>
      <p:ext uri="{BB962C8B-B14F-4D97-AF65-F5344CB8AC3E}">
        <p14:creationId xmlns:p14="http://schemas.microsoft.com/office/powerpoint/2010/main" val="356241363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Pazo_de_Pousadouro</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194</a:t>
            </a:fld>
            <a:endParaRPr lang="es-ES" dirty="0"/>
          </a:p>
        </p:txBody>
      </p:sp>
    </p:spTree>
    <p:extLst>
      <p:ext uri="{BB962C8B-B14F-4D97-AF65-F5344CB8AC3E}">
        <p14:creationId xmlns:p14="http://schemas.microsoft.com/office/powerpoint/2010/main" val="3619750579"/>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Pazo-da-Touza-nigran</a:t>
            </a:r>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195</a:t>
            </a:fld>
            <a:endParaRPr lang="es-ES" dirty="0"/>
          </a:p>
        </p:txBody>
      </p:sp>
    </p:spTree>
    <p:extLst>
      <p:ext uri="{BB962C8B-B14F-4D97-AF65-F5344CB8AC3E}">
        <p14:creationId xmlns:p14="http://schemas.microsoft.com/office/powerpoint/2010/main" val="2145865060"/>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de Torre do Monte</a:t>
            </a:r>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196</a:t>
            </a:fld>
            <a:endParaRPr lang="es-ES" dirty="0"/>
          </a:p>
        </p:txBody>
      </p:sp>
    </p:spTree>
    <p:extLst>
      <p:ext uri="{BB962C8B-B14F-4D97-AF65-F5344CB8AC3E}">
        <p14:creationId xmlns:p14="http://schemas.microsoft.com/office/powerpoint/2010/main" val="264155240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Pazo a</a:t>
            </a:r>
            <a:r>
              <a:rPr lang="pt-BR" baseline="0" dirty="0"/>
              <a:t> Moreira</a:t>
            </a:r>
            <a:endParaRPr lang="es-ES" dirty="0"/>
          </a:p>
        </p:txBody>
      </p:sp>
      <p:sp>
        <p:nvSpPr>
          <p:cNvPr id="4" name="3 Marcador de número de diapositiva"/>
          <p:cNvSpPr>
            <a:spLocks noGrp="1"/>
          </p:cNvSpPr>
          <p:nvPr>
            <p:ph type="sldNum" sz="quarter" idx="10"/>
          </p:nvPr>
        </p:nvSpPr>
        <p:spPr/>
        <p:txBody>
          <a:bodyPr/>
          <a:lstStyle/>
          <a:p>
            <a:fld id="{B0AD828D-2846-490F-8B7E-362ACD7D0A9B}" type="slidenum">
              <a:rPr lang="es-ES" smtClean="0"/>
              <a:t>197</a:t>
            </a:fld>
            <a:endParaRPr lang="es-ES" dirty="0"/>
          </a:p>
        </p:txBody>
      </p:sp>
    </p:spTree>
    <p:extLst>
      <p:ext uri="{BB962C8B-B14F-4D97-AF65-F5344CB8AC3E}">
        <p14:creationId xmlns:p14="http://schemas.microsoft.com/office/powerpoint/2010/main" val="2765202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40140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95074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33032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32632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555832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24310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89269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159272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151224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7487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74841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9949747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jpg"/></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6.jpg"/><Relationship Id="rId5" Type="http://schemas.openxmlformats.org/officeDocument/2006/relationships/image" Target="../media/image25.png"/><Relationship Id="rId4" Type="http://schemas.openxmlformats.org/officeDocument/2006/relationships/image" Target="../media/image17.jpeg"/></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40.jpg"/></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2.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image" Target="../media/image45.jpg"/></Relationships>
</file>

<file path=ppt/slides/_rels/slide5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66.jpg"/></Relationships>
</file>

<file path=ppt/slides/_rels/slide7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73.jpg"/><Relationship Id="rId5" Type="http://schemas.openxmlformats.org/officeDocument/2006/relationships/image" Target="../media/image72.jpg"/><Relationship Id="rId4" Type="http://schemas.openxmlformats.org/officeDocument/2006/relationships/image" Target="../media/image65.jpg"/></Relationships>
</file>

<file path=ppt/slides/_rels/slide7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05.xml"/><Relationship Id="rId1" Type="http://schemas.openxmlformats.org/officeDocument/2006/relationships/slideLayout" Target="../slideLayouts/slideLayout7.xml"/><Relationship Id="rId4" Type="http://schemas.openxmlformats.org/officeDocument/2006/relationships/image" Target="../media/image125.jpg"/></Relationships>
</file>

<file path=ppt/slides/_rels/slide146.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38.jpeg"/><Relationship Id="rId7" Type="http://schemas.openxmlformats.org/officeDocument/2006/relationships/image" Target="../media/image142.jpeg"/><Relationship Id="rId2" Type="http://schemas.openxmlformats.org/officeDocument/2006/relationships/notesSlide" Target="../notesSlides/notesSlide117.xml"/><Relationship Id="rId1" Type="http://schemas.openxmlformats.org/officeDocument/2006/relationships/slideLayout" Target="../slideLayouts/slideLayout7.xml"/><Relationship Id="rId6" Type="http://schemas.openxmlformats.org/officeDocument/2006/relationships/image" Target="../media/image141.jpg"/><Relationship Id="rId5" Type="http://schemas.openxmlformats.org/officeDocument/2006/relationships/image" Target="../media/image140.jpg"/><Relationship Id="rId4" Type="http://schemas.openxmlformats.org/officeDocument/2006/relationships/image" Target="../media/image139.jpeg"/></Relationships>
</file>

<file path=ppt/slides/_rels/slide161.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48.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151.jp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54.jp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notesSlide" Target="../notesSlides/notesSlide130.xml"/><Relationship Id="rId1" Type="http://schemas.openxmlformats.org/officeDocument/2006/relationships/slideLayout" Target="../slideLayouts/slideLayout7.xml"/><Relationship Id="rId4" Type="http://schemas.openxmlformats.org/officeDocument/2006/relationships/image" Target="../media/image156.jpg"/></Relationships>
</file>

<file path=ppt/slides/_rels/slide175.xml.rels><?xml version="1.0" encoding="UTF-8" standalone="yes"?>
<Relationships xmlns="http://schemas.openxmlformats.org/package/2006/relationships"><Relationship Id="rId3" Type="http://schemas.openxmlformats.org/officeDocument/2006/relationships/image" Target="../media/image157.jp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158.jp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159.jp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image" Target="../media/image160.jp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161.jp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162.jp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163.jp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image" Target="../media/image164.jp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3" Type="http://schemas.openxmlformats.org/officeDocument/2006/relationships/image" Target="../media/image167.jp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168.jp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170.jp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3" Type="http://schemas.openxmlformats.org/officeDocument/2006/relationships/image" Target="../media/image171.jp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3" Type="http://schemas.openxmlformats.org/officeDocument/2006/relationships/image" Target="../media/image172.jp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3" Type="http://schemas.openxmlformats.org/officeDocument/2006/relationships/image" Target="../media/image173.jp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3" Type="http://schemas.openxmlformats.org/officeDocument/2006/relationships/image" Target="../media/image176.jpg"/><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3" Type="http://schemas.openxmlformats.org/officeDocument/2006/relationships/image" Target="../media/image177.jpg"/><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6632"/>
            <a:ext cx="6534472" cy="4320480"/>
          </a:xfrm>
        </p:spPr>
        <p:txBody>
          <a:bodyPr>
            <a:normAutofit/>
          </a:bodyPr>
          <a:lstStyle/>
          <a:p>
            <a:r>
              <a:rPr lang="pt-BR" sz="3200" dirty="0"/>
              <a:t>EUROPA.-LA VUELTA AL MUNDO EN 885 JARDINES.-ESPAÑA. </a:t>
            </a:r>
            <a:r>
              <a:rPr lang="pt-BR" sz="3200" dirty="0" err="1"/>
              <a:t>GALICIA.-Jardin</a:t>
            </a:r>
            <a:r>
              <a:rPr lang="pt-BR" sz="2800" dirty="0"/>
              <a:t> Botânico Artístico de Padron y Pazos Gallegos</a:t>
            </a:r>
            <a:endParaRPr lang="es-ES" sz="2800" dirty="0"/>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3384820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Botánico Artístico de Padrón.</a:t>
            </a:r>
          </a:p>
        </p:txBody>
      </p:sp>
      <p:sp>
        <p:nvSpPr>
          <p:cNvPr id="3" name="2 Marcador de contenido"/>
          <p:cNvSpPr>
            <a:spLocks noGrp="1"/>
          </p:cNvSpPr>
          <p:nvPr>
            <p:ph sz="quarter" idx="1"/>
          </p:nvPr>
        </p:nvSpPr>
        <p:spPr/>
        <p:txBody>
          <a:bodyPr/>
          <a:lstStyle/>
          <a:p>
            <a:r>
              <a:rPr lang="es-ES" dirty="0"/>
              <a:t>El Jardín Botánico de Padrón o en gallego: Xardín Botánico de Padrón, es un arboreto y jardín botánico, perteneciente al ayuntamiento de Padrón en la comunidad autónoma de Galicia, España.</a:t>
            </a:r>
          </a:p>
          <a:p>
            <a:r>
              <a:rPr lang="es-ES" dirty="0"/>
              <a:t>Este jardín botánico tiene un alto número de especies de plantas, algunas de ellas maduras de gran desarrollo o singular rareza en Galicia. </a:t>
            </a:r>
          </a:p>
          <a:p>
            <a:r>
              <a:rPr lang="es-ES" dirty="0"/>
              <a:t>Varios ejemplares de árboles de este jardín aparecen en el Catálogo de Árbores Senlleiras (Catálogo de árboles singulares) de la Junta de Galicia.</a:t>
            </a:r>
          </a:p>
        </p:txBody>
      </p:sp>
    </p:spTree>
    <p:extLst>
      <p:ext uri="{BB962C8B-B14F-4D97-AF65-F5344CB8AC3E}">
        <p14:creationId xmlns:p14="http://schemas.microsoft.com/office/powerpoint/2010/main" val="2875956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Su origen se remonta a las primeras décadas del siglo XIX, construido de una finca de la calzada romana perteneciente a los Condes de San Juan. Fue construido siguiendo el modelo característico de la época, mezclando estilos italiano, inglés e francés.</a:t>
            </a:r>
          </a:p>
          <a:p>
            <a:r>
              <a:rPr lang="es-ES" dirty="0"/>
              <a:t>El 11 de enero de 1946 fue declarado Monumento Artístico Nacional, gracias sobre todo a la labor de Manuel Chamoso Lamas, aquellos tiempos Comisionado del Servicio de la defensa del patrimonio nacional. Debido a esto, poco después de las diferentes especies presentes en el jardín botánico fueron inventariados y clasificados científicamente por primera vez en su historia por el Inspector General Forestal Rafael Areses Vidal. </a:t>
            </a:r>
          </a:p>
        </p:txBody>
      </p:sp>
    </p:spTree>
    <p:extLst>
      <p:ext uri="{BB962C8B-B14F-4D97-AF65-F5344CB8AC3E}">
        <p14:creationId xmlns:p14="http://schemas.microsoft.com/office/powerpoint/2010/main" val="3423619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lnSpcReduction="10000"/>
          </a:bodyPr>
          <a:lstStyle/>
          <a:p>
            <a:r>
              <a:rPr lang="es-ES" dirty="0"/>
              <a:t>También llevaron a cabo los primeros rótulos de los árboles y especies más importantes.</a:t>
            </a:r>
          </a:p>
          <a:p>
            <a:r>
              <a:rPr lang="es-ES" dirty="0"/>
              <a:t>Más tarde, en la segunda mitad del siglo XX, el jardín fue degradándose y perdiendo prominencia en la vida cultural cotidiana de la ciudad. A partir de 1987 se comenzó a potenciar el trabajo científico en el jardín y comenzaron renovaciones o extensiones de los equipos e infraestructuras que le dan el aspecto actual. Así equipado el jardín alberga los nuevos espacios públicos, un herbario, un invernadero y las nuevas zonas ajardinadas.</a:t>
            </a:r>
          </a:p>
          <a:p>
            <a:r>
              <a:rPr lang="es-ES" dirty="0"/>
              <a:t>Acoge diversos monumentos, como un busto de Castelao y una estatua del trovador gallego del siglo XIV, más conocido como «El Enamorado» (Macías o Namorado).</a:t>
            </a:r>
          </a:p>
          <a:p>
            <a:r>
              <a:rPr lang="es-ES" dirty="0"/>
              <a:t>Actualmente el jardín está en proceso de hermanamiento con la ciudad francesa de Noirmoutier y con la comunidad Canaria.</a:t>
            </a:r>
          </a:p>
        </p:txBody>
      </p:sp>
    </p:spTree>
    <p:extLst>
      <p:ext uri="{BB962C8B-B14F-4D97-AF65-F5344CB8AC3E}">
        <p14:creationId xmlns:p14="http://schemas.microsoft.com/office/powerpoint/2010/main" val="1097646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El jardín botánico presenta un gran número de especies vegetales llegándose a las trescientas. Traídas de diversas partes del mundo se pueden nombrar como las más sobresalientes al "árbol de Coral" (Erythrina crista-galli, especie autóctona da Argentina y Uruguay), la palmera de Senegal, una sequoia roja (Sequoia sempervirens, destacable por su altura), un roble cupresiforme (quercus robur fastigiata), un árbol drago (Dracaena draco, árbol donado por la Comunidad Canaria) o los aceres (Acer pseudoplatanus. L. que conforman el paseo central del jardín).</a:t>
            </a:r>
          </a:p>
          <a:p>
            <a:r>
              <a:rPr lang="es-ES" dirty="0"/>
              <a:t>Además, hay una higuera hija de otra originaria de la casa da Matanza, en la que vivió Rosalía de Castro.</a:t>
            </a:r>
          </a:p>
        </p:txBody>
      </p:sp>
    </p:spTree>
    <p:extLst>
      <p:ext uri="{BB962C8B-B14F-4D97-AF65-F5344CB8AC3E}">
        <p14:creationId xmlns:p14="http://schemas.microsoft.com/office/powerpoint/2010/main" val="883102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El jardín botánico de Padrón alberga numerosos eventos sociales y cultural del pueblo. En 1992, 1993, 1994 y 2002 se celebraron los Timestres-Educativos Culturales en el Jardín Botánico de Padrón, teniendo como principales beneficiarias a escuelas en Galicia y otras partes del España. Estos Trimestres han logrado un gran éxito y llegó a contabilizar un número de asistentes próximo a los 50.0001</a:t>
            </a:r>
          </a:p>
          <a:p>
            <a:r>
              <a:rPr lang="es-ES" dirty="0"/>
              <a:t>Así mismo se han celebrado diversos cursos reconocidos, patrocinados e impulsados desde la Consellería de Educación de la Junta de Galicia y del concello de Padrón que justifican la importancia de este jardín dentro del contexto científico gallego:</a:t>
            </a:r>
          </a:p>
          <a:p>
            <a:r>
              <a:rPr lang="es-ES" dirty="0"/>
              <a:t>Curso sobre o Xardín Botánico de Padrón, 1987</a:t>
            </a:r>
          </a:p>
          <a:p>
            <a:r>
              <a:rPr lang="es-ES" dirty="0"/>
              <a:t>Curso de ampliación sobre o Xardín Botánico de Padrón, 1988</a:t>
            </a:r>
          </a:p>
        </p:txBody>
      </p:sp>
    </p:spTree>
    <p:extLst>
      <p:ext uri="{BB962C8B-B14F-4D97-AF65-F5344CB8AC3E}">
        <p14:creationId xmlns:p14="http://schemas.microsoft.com/office/powerpoint/2010/main" val="3854352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lnSpcReduction="10000"/>
          </a:bodyPr>
          <a:lstStyle/>
          <a:p>
            <a:r>
              <a:rPr lang="es-ES" dirty="0"/>
              <a:t>Curso sobre flora, xardinería e paisaxismo en pazos do país ullán. O Xardín botánico de Padrón, representante por antonomasia, 1991</a:t>
            </a:r>
          </a:p>
          <a:p>
            <a:r>
              <a:rPr lang="es-ES" dirty="0"/>
              <a:t>Curso sobre Xardinería básica, 1993</a:t>
            </a:r>
          </a:p>
          <a:p>
            <a:r>
              <a:rPr lang="es-ES" dirty="0"/>
              <a:t>Curso sobre o pazo coma recurso botánico no ensino das Ciencias Naturais, 1994.</a:t>
            </a:r>
          </a:p>
          <a:p>
            <a:r>
              <a:rPr lang="pt-BR" dirty="0"/>
              <a:t>Curso sobre xardinería e flora ornamental dos pazos galegos, 1994</a:t>
            </a:r>
          </a:p>
          <a:p>
            <a:r>
              <a:rPr lang="pt-BR" dirty="0"/>
              <a:t>Curso sobre o mundo botánico dos pazos galegos. Xardíns e plantas, 1995-2000</a:t>
            </a:r>
          </a:p>
          <a:p>
            <a:r>
              <a:rPr lang="pt-BR" dirty="0"/>
              <a:t>Xornadas de apoio PEC/PCC: Ciencias Naturais-Botánica, 1995</a:t>
            </a:r>
          </a:p>
          <a:p>
            <a:r>
              <a:rPr lang="pt-BR" dirty="0"/>
              <a:t>Curso sobre pazos e xardíns coma recurso para o estudio do contorno natural e social, 1996</a:t>
            </a:r>
          </a:p>
          <a:p>
            <a:r>
              <a:rPr lang="pt-BR" dirty="0"/>
              <a:t>Curso sobre xardíns e plantas de Galicia. Instrumentos de ensinanza e aprendizaxe (1997 e 1998)</a:t>
            </a:r>
          </a:p>
        </p:txBody>
      </p:sp>
    </p:spTree>
    <p:extLst>
      <p:ext uri="{BB962C8B-B14F-4D97-AF65-F5344CB8AC3E}">
        <p14:creationId xmlns:p14="http://schemas.microsoft.com/office/powerpoint/2010/main" val="109197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pt-BR" dirty="0"/>
              <a:t>Curso sobre os itinerarios naturais coma recursos na área de Ciencias da Natureza, 1999</a:t>
            </a:r>
          </a:p>
          <a:p>
            <a:r>
              <a:rPr lang="pt-BR" dirty="0"/>
              <a:t>Curso sobre xardíns históricos, 2001</a:t>
            </a:r>
          </a:p>
          <a:p>
            <a:r>
              <a:rPr lang="pt-BR" dirty="0"/>
              <a:t>Curso sobre alamedas, xardíns e plantas da provincia de Pontevedra (2002)</a:t>
            </a:r>
          </a:p>
          <a:p>
            <a:endParaRPr lang="pt-BR" dirty="0"/>
          </a:p>
          <a:p>
            <a:endParaRPr lang="es-ES" dirty="0"/>
          </a:p>
        </p:txBody>
      </p:sp>
    </p:spTree>
    <p:extLst>
      <p:ext uri="{BB962C8B-B14F-4D97-AF65-F5344CB8AC3E}">
        <p14:creationId xmlns:p14="http://schemas.microsoft.com/office/powerpoint/2010/main" val="105919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5135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5667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58"/>
          <a:stretch/>
        </p:blipFill>
        <p:spPr>
          <a:xfrm>
            <a:off x="0" y="0"/>
            <a:ext cx="9144000" cy="6858000"/>
          </a:xfrm>
          <a:prstGeom prst="rect">
            <a:avLst/>
          </a:prstGeom>
        </p:spPr>
      </p:pic>
    </p:spTree>
    <p:extLst>
      <p:ext uri="{BB962C8B-B14F-4D97-AF65-F5344CB8AC3E}">
        <p14:creationId xmlns:p14="http://schemas.microsoft.com/office/powerpoint/2010/main" val="568680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1746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8784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58"/>
          <a:stretch/>
        </p:blipFill>
        <p:spPr>
          <a:xfrm>
            <a:off x="0" y="0"/>
            <a:ext cx="9144000" cy="6957392"/>
          </a:xfrm>
          <a:prstGeom prst="rect">
            <a:avLst/>
          </a:prstGeom>
        </p:spPr>
      </p:pic>
    </p:spTree>
    <p:extLst>
      <p:ext uri="{BB962C8B-B14F-4D97-AF65-F5344CB8AC3E}">
        <p14:creationId xmlns:p14="http://schemas.microsoft.com/office/powerpoint/2010/main" val="4142911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58"/>
          <a:stretch/>
        </p:blipFill>
        <p:spPr>
          <a:xfrm>
            <a:off x="0" y="0"/>
            <a:ext cx="9144000" cy="6858000"/>
          </a:xfrm>
          <a:prstGeom prst="rect">
            <a:avLst/>
          </a:prstGeom>
        </p:spPr>
      </p:pic>
    </p:spTree>
    <p:extLst>
      <p:ext uri="{BB962C8B-B14F-4D97-AF65-F5344CB8AC3E}">
        <p14:creationId xmlns:p14="http://schemas.microsoft.com/office/powerpoint/2010/main" val="2978341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508711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9353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64"/>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38793484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9772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4598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905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2003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8178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8362090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67"/>
          <a:stretch/>
        </p:blipFill>
        <p:spPr>
          <a:xfrm>
            <a:off x="0" y="0"/>
            <a:ext cx="9144000" cy="7029400"/>
          </a:xfrm>
          <a:prstGeom prst="rect">
            <a:avLst/>
          </a:prstGeom>
        </p:spPr>
      </p:pic>
    </p:spTree>
    <p:extLst>
      <p:ext uri="{BB962C8B-B14F-4D97-AF65-F5344CB8AC3E}">
        <p14:creationId xmlns:p14="http://schemas.microsoft.com/office/powerpoint/2010/main" val="39812905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91"/>
          <a:stretch/>
        </p:blipFill>
        <p:spPr>
          <a:xfrm>
            <a:off x="0" y="0"/>
            <a:ext cx="9144000" cy="6858000"/>
          </a:xfrm>
          <a:prstGeom prst="rect">
            <a:avLst/>
          </a:prstGeom>
        </p:spPr>
      </p:pic>
    </p:spTree>
    <p:extLst>
      <p:ext uri="{BB962C8B-B14F-4D97-AF65-F5344CB8AC3E}">
        <p14:creationId xmlns:p14="http://schemas.microsoft.com/office/powerpoint/2010/main" val="41869002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64321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86830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1999" y="3429000"/>
            <a:ext cx="4578275" cy="3394124"/>
          </a:xfrm>
          <a:prstGeom prst="rect">
            <a:avLst/>
          </a:prstGeom>
        </p:spPr>
      </p:pic>
    </p:spTree>
    <p:extLst>
      <p:ext uri="{BB962C8B-B14F-4D97-AF65-F5344CB8AC3E}">
        <p14:creationId xmlns:p14="http://schemas.microsoft.com/office/powerpoint/2010/main" val="11640142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11149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Natural del Señorío de Bertiz</a:t>
            </a:r>
          </a:p>
        </p:txBody>
      </p:sp>
      <p:sp>
        <p:nvSpPr>
          <p:cNvPr id="3" name="2 Marcador de contenido"/>
          <p:cNvSpPr>
            <a:spLocks noGrp="1"/>
          </p:cNvSpPr>
          <p:nvPr>
            <p:ph sz="quarter" idx="1"/>
          </p:nvPr>
        </p:nvSpPr>
        <p:spPr/>
        <p:txBody>
          <a:bodyPr>
            <a:normAutofit lnSpcReduction="10000"/>
          </a:bodyPr>
          <a:lstStyle/>
          <a:p>
            <a:r>
              <a:rPr lang="es-ES" dirty="0"/>
              <a:t>El Parque Natural del Señorío de Bértiz de 2.040 ha está localizado al noroeste de la Comunidad Foral de Navarra, (España), en el municipio de Bértiz-Arana, accediéndose desde la localidad de Oyeregui y Oronoz-Mugaire.</a:t>
            </a:r>
          </a:p>
          <a:p>
            <a:r>
              <a:rPr lang="es-ES" dirty="0"/>
              <a:t>El territorio del parque natural perteneció a la casa o señorío de Bértiz desde el siglo XIV hasta 1898 en que fue adquirido por Dorotea Fernández y Pedro Ciga Mayo, quienes lo remodelaron a su estado actual y en el año 1949 lo donaron a la Comunidad Foral de Navarra, con la condición de que se conservara tal cual y de que fuera utilizado exclusivamente para fines recreativos, educativos y científicos.</a:t>
            </a:r>
          </a:p>
        </p:txBody>
      </p:sp>
    </p:spTree>
    <p:extLst>
      <p:ext uri="{BB962C8B-B14F-4D97-AF65-F5344CB8AC3E}">
        <p14:creationId xmlns:p14="http://schemas.microsoft.com/office/powerpoint/2010/main" val="16639858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Al sur, en la zona más baja a orillas del río Bidasoa en la localidad de Oyeregui, se encuentran el palacio y los jardines, en 3,4 ha que acogen una abundante colección botánica, con especies traídas de todos los lugares del mundo.</a:t>
            </a:r>
          </a:p>
          <a:p>
            <a:r>
              <a:rPr lang="es-ES" dirty="0"/>
              <a:t>El resto del territorio al norte es una sucesión de valles y montes cubiertos de bosque atlántico autóctono, muy bien conservados dada la escasa explotación que de ellos se ha venido haciendo, abundando las hayas, los robles y las alisedas. En estos bosques hay numerosos ciervos, corzos y jabalíes, así como las típicas aves del bosque atlántico de pequeño y mediano tamaño.</a:t>
            </a:r>
          </a:p>
        </p:txBody>
      </p:sp>
    </p:spTree>
    <p:extLst>
      <p:ext uri="{BB962C8B-B14F-4D97-AF65-F5344CB8AC3E}">
        <p14:creationId xmlns:p14="http://schemas.microsoft.com/office/powerpoint/2010/main" val="14109240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Botánico de Bertiz</a:t>
            </a:r>
          </a:p>
        </p:txBody>
      </p:sp>
      <p:sp>
        <p:nvSpPr>
          <p:cNvPr id="3" name="2 Marcador de contenido"/>
          <p:cNvSpPr>
            <a:spLocks noGrp="1"/>
          </p:cNvSpPr>
          <p:nvPr>
            <p:ph sz="quarter" idx="1"/>
          </p:nvPr>
        </p:nvSpPr>
        <p:spPr/>
        <p:txBody>
          <a:bodyPr/>
          <a:lstStyle/>
          <a:p>
            <a:r>
              <a:rPr lang="es-ES" dirty="0"/>
              <a:t>El Jardín Botánico de Bertiz de unas 4 hectáreas de extensión dentro del parque del Señorío de Bértiz , de unas 2.040 hectáreas de un bosque atlántico (robles y hayas), en Oieregi dentro del Valle pirenáico de Bertizarana Comunidad Foral de Navarra, España.</a:t>
            </a:r>
          </a:p>
          <a:p>
            <a:r>
              <a:rPr lang="es-ES" dirty="0"/>
              <a:t>Levantado en 1847 y ampliado en 1905.</a:t>
            </a:r>
          </a:p>
          <a:p>
            <a:r>
              <a:rPr lang="es-ES" dirty="0"/>
              <a:t>El conjunto fue donado al Gobierno de Navarra en 1949 y declarado Parque Natural en 1984.</a:t>
            </a:r>
          </a:p>
          <a:p>
            <a:endParaRPr lang="es-ES" dirty="0"/>
          </a:p>
        </p:txBody>
      </p:sp>
    </p:spTree>
    <p:extLst>
      <p:ext uri="{BB962C8B-B14F-4D97-AF65-F5344CB8AC3E}">
        <p14:creationId xmlns:p14="http://schemas.microsoft.com/office/powerpoint/2010/main" val="30034561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jardín botánico de Bertiz alberga unas 120 especies procedentes de todo el mundo ya que gracias a su microclima suave acoge plantas de climas templados y subtropical, destacando entre otros, Camelias, Palma de Salgo, Ciprés calvo, Araucaria, Ginkgo, Liquidambar, diferentes especies de Bambús y nenúfares, alrededor de un pequeño lago.</a:t>
            </a:r>
          </a:p>
          <a:p>
            <a:r>
              <a:rPr lang="es-ES" dirty="0"/>
              <a:t>En el Palacio del siglo XVIII, se albergan exposiciones temporales en su planta baja (el resto se utiliza como oficinas, para cursos, y reuniones).</a:t>
            </a:r>
          </a:p>
          <a:p>
            <a:r>
              <a:rPr lang="es-ES" dirty="0"/>
              <a:t>La antigua cochera con una maqueta del señorío y posibilidad de ver varios audiovisuales.</a:t>
            </a:r>
          </a:p>
          <a:p>
            <a:r>
              <a:rPr lang="es-ES" dirty="0"/>
              <a:t>El caserío Tenientetxea, donde se encuentra el Centro de Interpretación de la naturaleza.</a:t>
            </a:r>
          </a:p>
        </p:txBody>
      </p:sp>
    </p:spTree>
    <p:extLst>
      <p:ext uri="{BB962C8B-B14F-4D97-AF65-F5344CB8AC3E}">
        <p14:creationId xmlns:p14="http://schemas.microsoft.com/office/powerpoint/2010/main" val="995596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09481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29990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81215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54856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8393"/>
          <a:stretch/>
        </p:blipFill>
        <p:spPr>
          <a:xfrm>
            <a:off x="0" y="50986"/>
            <a:ext cx="9144000" cy="6807014"/>
          </a:xfrm>
          <a:prstGeom prst="rect">
            <a:avLst/>
          </a:prstGeom>
        </p:spPr>
      </p:pic>
    </p:spTree>
    <p:extLst>
      <p:ext uri="{BB962C8B-B14F-4D97-AF65-F5344CB8AC3E}">
        <p14:creationId xmlns:p14="http://schemas.microsoft.com/office/powerpoint/2010/main" val="7908688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14827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937530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1"/>
          </a:xfrm>
          <a:prstGeom prst="rect">
            <a:avLst/>
          </a:prstGeom>
        </p:spPr>
      </p:pic>
    </p:spTree>
    <p:extLst>
      <p:ext uri="{BB962C8B-B14F-4D97-AF65-F5344CB8AC3E}">
        <p14:creationId xmlns:p14="http://schemas.microsoft.com/office/powerpoint/2010/main" val="4705807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1501709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1366811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82916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65" y="19422"/>
            <a:ext cx="457342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19422"/>
            <a:ext cx="5143500" cy="6858000"/>
          </a:xfrm>
          <a:prstGeom prst="rect">
            <a:avLst/>
          </a:prstGeom>
        </p:spPr>
      </p:pic>
    </p:spTree>
    <p:extLst>
      <p:ext uri="{BB962C8B-B14F-4D97-AF65-F5344CB8AC3E}">
        <p14:creationId xmlns:p14="http://schemas.microsoft.com/office/powerpoint/2010/main" val="18320330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0" y="-171400"/>
            <a:ext cx="5143500"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18851"/>
            <a:ext cx="4644008" cy="6858000"/>
          </a:xfrm>
          <a:prstGeom prst="rect">
            <a:avLst/>
          </a:prstGeom>
        </p:spPr>
      </p:pic>
    </p:spTree>
    <p:extLst>
      <p:ext uri="{BB962C8B-B14F-4D97-AF65-F5344CB8AC3E}">
        <p14:creationId xmlns:p14="http://schemas.microsoft.com/office/powerpoint/2010/main" val="17018039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Bosque animado de Oma, de Agustín Ibarrola</a:t>
            </a:r>
          </a:p>
        </p:txBody>
      </p:sp>
      <p:sp>
        <p:nvSpPr>
          <p:cNvPr id="3" name="2 Marcador de contenido"/>
          <p:cNvSpPr>
            <a:spLocks noGrp="1"/>
          </p:cNvSpPr>
          <p:nvPr>
            <p:ph sz="quarter" idx="1"/>
          </p:nvPr>
        </p:nvSpPr>
        <p:spPr/>
        <p:txBody>
          <a:bodyPr/>
          <a:lstStyle/>
          <a:p>
            <a:r>
              <a:rPr lang="es-ES" dirty="0"/>
              <a:t>El Bosque de Oma (en euskera: Omako basoa) es una obra artística creada por el escultor y pintor Agustín Ibarrola entre los años 1982 y 19851 y que se puede encuadrar dentro de la tendencia contemporánea del Land Art. Dicho bosque está situado en la Reserva Natural de Urdaibai,1 y consiste en un grupo de árboles en los que se han realizado pintadas y que -en el conjunto de varios troncos y mirando desde determinadas posiciones- componen diferentes figuras geométricas, humanas y animales.</a:t>
            </a:r>
          </a:p>
        </p:txBody>
      </p:sp>
    </p:spTree>
    <p:extLst>
      <p:ext uri="{BB962C8B-B14F-4D97-AF65-F5344CB8AC3E}">
        <p14:creationId xmlns:p14="http://schemas.microsoft.com/office/powerpoint/2010/main" val="36312314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La obra se encuentra ubicada en una de las laderas del Valle de Oma, en la localidad de Cortézubi, cerca de la Cueva de Santimamiñe, no muy lejos del antiguo domicilio del artista.1 2 3 El pintor y escultor Agustín Ibarrola concibió el Bosque animado o Bosque de Oma como una muestra de la relación entre la naturaleza y la presencia humana.</a:t>
            </a:r>
          </a:p>
          <a:p>
            <a:r>
              <a:rPr lang="es-ES" dirty="0"/>
              <a:t>El dramaturgo Pedro Víllora situó en el Bosque de Oma la acción de su tragedia Electra en Oma</a:t>
            </a:r>
          </a:p>
        </p:txBody>
      </p:sp>
    </p:spTree>
    <p:extLst>
      <p:ext uri="{BB962C8B-B14F-4D97-AF65-F5344CB8AC3E}">
        <p14:creationId xmlns:p14="http://schemas.microsoft.com/office/powerpoint/2010/main" val="29178616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99058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042"/>
          <a:stretch/>
        </p:blipFill>
        <p:spPr>
          <a:xfrm>
            <a:off x="4517740" y="595"/>
            <a:ext cx="4626260" cy="342840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95"/>
            <a:ext cx="4517740" cy="3428405"/>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r="6410" b="-4384"/>
          <a:stretch/>
        </p:blipFill>
        <p:spPr>
          <a:xfrm>
            <a:off x="3795340" y="3429000"/>
            <a:ext cx="5348660" cy="357301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429000"/>
            <a:ext cx="3795340" cy="3429000"/>
          </a:xfrm>
          <a:prstGeom prst="rect">
            <a:avLst/>
          </a:prstGeom>
        </p:spPr>
      </p:pic>
    </p:spTree>
    <p:extLst>
      <p:ext uri="{BB962C8B-B14F-4D97-AF65-F5344CB8AC3E}">
        <p14:creationId xmlns:p14="http://schemas.microsoft.com/office/powerpoint/2010/main" val="8615079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79443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437"/>
            <a:ext cx="9144000" cy="6858000"/>
          </a:xfrm>
          <a:prstGeom prst="rect">
            <a:avLst/>
          </a:prstGeom>
        </p:spPr>
      </p:pic>
    </p:spTree>
    <p:extLst>
      <p:ext uri="{BB962C8B-B14F-4D97-AF65-F5344CB8AC3E}">
        <p14:creationId xmlns:p14="http://schemas.microsoft.com/office/powerpoint/2010/main" val="5991405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193"/>
          <a:stretch/>
        </p:blipFill>
        <p:spPr>
          <a:xfrm>
            <a:off x="0" y="1"/>
            <a:ext cx="9144000" cy="6957392"/>
          </a:xfrm>
          <a:prstGeom prst="rect">
            <a:avLst/>
          </a:prstGeom>
        </p:spPr>
      </p:pic>
    </p:spTree>
    <p:extLst>
      <p:ext uri="{BB962C8B-B14F-4D97-AF65-F5344CB8AC3E}">
        <p14:creationId xmlns:p14="http://schemas.microsoft.com/office/powerpoint/2010/main" val="18165156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433048" cy="6858000"/>
          </a:xfrm>
          <a:prstGeom prst="rect">
            <a:avLst/>
          </a:prstGeom>
        </p:spPr>
      </p:pic>
    </p:spTree>
    <p:extLst>
      <p:ext uri="{BB962C8B-B14F-4D97-AF65-F5344CB8AC3E}">
        <p14:creationId xmlns:p14="http://schemas.microsoft.com/office/powerpoint/2010/main" val="3384374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08"/>
          <a:stretch/>
        </p:blipFill>
        <p:spPr>
          <a:xfrm>
            <a:off x="0" y="0"/>
            <a:ext cx="9144000" cy="6858000"/>
          </a:xfrm>
          <a:prstGeom prst="rect">
            <a:avLst/>
          </a:prstGeom>
        </p:spPr>
      </p:pic>
    </p:spTree>
    <p:extLst>
      <p:ext uri="{BB962C8B-B14F-4D97-AF65-F5344CB8AC3E}">
        <p14:creationId xmlns:p14="http://schemas.microsoft.com/office/powerpoint/2010/main" val="33684160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28409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Pazo Baladron y a Ponte Vella </a:t>
            </a:r>
            <a:br>
              <a:rPr lang="es-ES" dirty="0"/>
            </a:br>
            <a:endParaRPr lang="es-ES" dirty="0"/>
          </a:p>
        </p:txBody>
      </p:sp>
      <p:sp>
        <p:nvSpPr>
          <p:cNvPr id="3" name="2 Marcador de contenido"/>
          <p:cNvSpPr>
            <a:spLocks noGrp="1"/>
          </p:cNvSpPr>
          <p:nvPr>
            <p:ph sz="quarter" idx="1"/>
          </p:nvPr>
        </p:nvSpPr>
        <p:spPr/>
        <p:txBody>
          <a:bodyPr/>
          <a:lstStyle/>
          <a:p>
            <a:r>
              <a:rPr lang="es-ES" dirty="0"/>
              <a:t>Entre Ames y Negreira, el visitante se encontrará con el paraje natural de A Ponte Vella. Enclavado en un entorno de piedra restaurado, el conjunto arquitectónico está formado por su puente romano -reformado en la Edad Media- la capilla de San Brais, el pazo de Baladrón -datado en el segundo tercio del siglo XX-, el paraje natural formado por el paso de las aguas del río Tambre y sus dos molinos de piedra, así como hórreos, palomares y viviendas con una cuidada intervención.</a:t>
            </a:r>
          </a:p>
        </p:txBody>
      </p:sp>
    </p:spTree>
    <p:extLst>
      <p:ext uri="{BB962C8B-B14F-4D97-AF65-F5344CB8AC3E}">
        <p14:creationId xmlns:p14="http://schemas.microsoft.com/office/powerpoint/2010/main" val="11738545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puente romano sobre el Tambre se encuentra bastante bien conservado con el paso del tiempo. Quedan patentes las raíces de la romanización por la existencia en su base de un aparejo regular que nada se parece al resto del conjunto de la obra, que consta de cinco arcos. Los dos centrales son los de mayor tamaño y es precisamente donde el viejo viaducto alcanza su mayor cota de altura. La capilla de San Brais, del siglo XVIII y en origen capilla de la virgen del Carmen, fue enriquecida en el siglo pasado con un ábside semicircular neorrománico. Por su parte, el pazo de Baladrón, de propiedad particular, fue construido entre los años 1945 y 1955, adoptándose medidas modernistas para ensalzar un entorno natural bien conservado y armonioso.</a:t>
            </a:r>
          </a:p>
        </p:txBody>
      </p:sp>
    </p:spTree>
    <p:extLst>
      <p:ext uri="{BB962C8B-B14F-4D97-AF65-F5344CB8AC3E}">
        <p14:creationId xmlns:p14="http://schemas.microsoft.com/office/powerpoint/2010/main" val="11130410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51134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2734" t="4996" r="2734" b="2582"/>
          <a:stretch/>
        </p:blipFill>
        <p:spPr>
          <a:xfrm>
            <a:off x="0" y="1"/>
            <a:ext cx="9144000" cy="6858000"/>
          </a:xfrm>
          <a:prstGeom prst="rect">
            <a:avLst/>
          </a:prstGeom>
        </p:spPr>
      </p:pic>
    </p:spTree>
    <p:extLst>
      <p:ext uri="{BB962C8B-B14F-4D97-AF65-F5344CB8AC3E}">
        <p14:creationId xmlns:p14="http://schemas.microsoft.com/office/powerpoint/2010/main" val="42170538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8558882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38700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55734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32369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7329234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8836659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3290"/>
          <a:stretch/>
        </p:blipFill>
        <p:spPr>
          <a:xfrm>
            <a:off x="0" y="0"/>
            <a:ext cx="9144000" cy="6858000"/>
          </a:xfrm>
          <a:prstGeom prst="rect">
            <a:avLst/>
          </a:prstGeom>
        </p:spPr>
      </p:pic>
    </p:spTree>
    <p:extLst>
      <p:ext uri="{BB962C8B-B14F-4D97-AF65-F5344CB8AC3E}">
        <p14:creationId xmlns:p14="http://schemas.microsoft.com/office/powerpoint/2010/main" val="3960910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3070" r="1480"/>
          <a:stretch/>
        </p:blipFill>
        <p:spPr>
          <a:xfrm>
            <a:off x="0" y="0"/>
            <a:ext cx="9144000" cy="6858000"/>
          </a:xfrm>
          <a:prstGeom prst="rect">
            <a:avLst/>
          </a:prstGeom>
        </p:spPr>
      </p:pic>
    </p:spTree>
    <p:extLst>
      <p:ext uri="{BB962C8B-B14F-4D97-AF65-F5344CB8AC3E}">
        <p14:creationId xmlns:p14="http://schemas.microsoft.com/office/powerpoint/2010/main" val="1741265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Pazo de Bentraces.</a:t>
            </a:r>
          </a:p>
        </p:txBody>
      </p:sp>
      <p:sp>
        <p:nvSpPr>
          <p:cNvPr id="3" name="2 Marcador de contenido"/>
          <p:cNvSpPr>
            <a:spLocks noGrp="1"/>
          </p:cNvSpPr>
          <p:nvPr>
            <p:ph sz="quarter" idx="1"/>
          </p:nvPr>
        </p:nvSpPr>
        <p:spPr/>
        <p:txBody>
          <a:bodyPr/>
          <a:lstStyle/>
          <a:p>
            <a:r>
              <a:rPr lang="es-ES" dirty="0"/>
              <a:t>Situado a escasa distancia de Ourense, el Pazo de Bentraces ocupa una casa señorial del siglo XV rodeada por unos hermosos jardines de 20.000 metros cuadrados.</a:t>
            </a:r>
          </a:p>
          <a:p>
            <a:r>
              <a:rPr lang="es-ES" dirty="0"/>
              <a:t>El pazo fue construido como residencia episcopal y fue reconvertido en una casa señorial antes de transformarse en el acogedor remanso de paz para los viajeros que constituye en la actualidad.</a:t>
            </a:r>
          </a:p>
        </p:txBody>
      </p:sp>
    </p:spTree>
    <p:extLst>
      <p:ext uri="{BB962C8B-B14F-4D97-AF65-F5344CB8AC3E}">
        <p14:creationId xmlns:p14="http://schemas.microsoft.com/office/powerpoint/2010/main" val="1557775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8995477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9632" y="4437112"/>
            <a:ext cx="1219200" cy="80772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6632"/>
            <a:ext cx="9144000" cy="6984776"/>
          </a:xfrm>
          <a:prstGeom prst="rect">
            <a:avLst/>
          </a:prstGeom>
        </p:spPr>
      </p:pic>
    </p:spTree>
    <p:extLst>
      <p:ext uri="{BB962C8B-B14F-4D97-AF65-F5344CB8AC3E}">
        <p14:creationId xmlns:p14="http://schemas.microsoft.com/office/powerpoint/2010/main" val="20241664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7101408"/>
          </a:xfrm>
          <a:prstGeom prst="rect">
            <a:avLst/>
          </a:prstGeom>
        </p:spPr>
      </p:pic>
    </p:spTree>
    <p:extLst>
      <p:ext uri="{BB962C8B-B14F-4D97-AF65-F5344CB8AC3E}">
        <p14:creationId xmlns:p14="http://schemas.microsoft.com/office/powerpoint/2010/main" val="27473652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42720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09049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415562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429000"/>
            <a:ext cx="4572000" cy="352839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371850"/>
            <a:ext cx="4572000" cy="3486150"/>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spTree>
    <p:extLst>
      <p:ext uri="{BB962C8B-B14F-4D97-AF65-F5344CB8AC3E}">
        <p14:creationId xmlns:p14="http://schemas.microsoft.com/office/powerpoint/2010/main" val="24165291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3875" b="7624"/>
          <a:stretch/>
        </p:blipFill>
        <p:spPr>
          <a:xfrm>
            <a:off x="0" y="0"/>
            <a:ext cx="9144000" cy="6858000"/>
          </a:xfrm>
          <a:prstGeom prst="rect">
            <a:avLst/>
          </a:prstGeom>
        </p:spPr>
      </p:pic>
    </p:spTree>
    <p:extLst>
      <p:ext uri="{BB962C8B-B14F-4D97-AF65-F5344CB8AC3E}">
        <p14:creationId xmlns:p14="http://schemas.microsoft.com/office/powerpoint/2010/main" val="37951121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Pazo de Fefiyañes.-Cambados</a:t>
            </a:r>
          </a:p>
        </p:txBody>
      </p:sp>
      <p:sp>
        <p:nvSpPr>
          <p:cNvPr id="3" name="2 Marcador de contenido"/>
          <p:cNvSpPr>
            <a:spLocks noGrp="1"/>
          </p:cNvSpPr>
          <p:nvPr>
            <p:ph sz="quarter" idx="1"/>
          </p:nvPr>
        </p:nvSpPr>
        <p:spPr/>
        <p:txBody>
          <a:bodyPr>
            <a:normAutofit lnSpcReduction="10000"/>
          </a:bodyPr>
          <a:lstStyle/>
          <a:p>
            <a:r>
              <a:rPr lang="es-ES" dirty="0"/>
              <a:t>El Palacio de Fefiñanes (Fefiñáns en gallego) se encuentra en Cambados, dándole nombre a la plaza más destacada de esta villa. De aire clásico, integra un armonioso conjunto con su arcada, torre del homenaje y la vecina Iglesia de San Benito.</a:t>
            </a:r>
          </a:p>
          <a:p>
            <a:r>
              <a:rPr lang="es-ES" dirty="0"/>
              <a:t>Fue construido en el siglo XVI por Don Juan Sarmiento Valladares, consejero del rey Felipe II de España. Sufrió nuevos añadidos en el siglo XVII, encargados por Don Gonzalo Sarmiento de Valladares, vizconde de Fefiñanes. Más tarde pasó a propiedad de los marqueses de Figueroa, en manos de cuyos descendientes se sigue manteniendo.</a:t>
            </a:r>
          </a:p>
        </p:txBody>
      </p:sp>
    </p:spTree>
    <p:extLst>
      <p:ext uri="{BB962C8B-B14F-4D97-AF65-F5344CB8AC3E}">
        <p14:creationId xmlns:p14="http://schemas.microsoft.com/office/powerpoint/2010/main" val="31995006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92500"/>
          </a:bodyPr>
          <a:lstStyle/>
          <a:p>
            <a:r>
              <a:rPr lang="es-ES" dirty="0"/>
              <a:t>El palacio, en forma de "L", asienta en su brazo más corto una atalaya almenada. En las esquinas exteriores del edificio destacan los grandes balcones circulares y la decoración renacentista sobre las ventanas.</a:t>
            </a:r>
          </a:p>
          <a:p>
            <a:r>
              <a:rPr lang="es-ES" dirty="0"/>
              <a:t>En la esquina este de la muralla se levanta una torre independiente denominada Torre del Homenaje, en cuya fachada se encuentra una curiosa inscripción que recoge los valores de los señores de Fefiñanes:</a:t>
            </a:r>
          </a:p>
          <a:p>
            <a:r>
              <a:rPr lang="es-ES" dirty="0"/>
              <a:t>Conócete a ti mismo. Por semejanza a Dios procede como hechura de su mano. Huye del vicio. Busca la virtud. Aborrece el ocio. Ama el trabajo. No seas soberbio, antes humilde. No mientas porque es la mayor vileza de los viles. Procura los amigos mejores que tú, pues con esto y verdad, secreto y limpieza de alma, nos sucede bien todo. </a:t>
            </a:r>
          </a:p>
        </p:txBody>
      </p:sp>
    </p:spTree>
    <p:extLst>
      <p:ext uri="{BB962C8B-B14F-4D97-AF65-F5344CB8AC3E}">
        <p14:creationId xmlns:p14="http://schemas.microsoft.com/office/powerpoint/2010/main" val="36632299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Da lo que pudieres bien distribuido. No olvides los beneficios ni te acuerdes de las injurias si quieres aparecerte a Dios, y advierte que el osar morir da la vida porque los honores con grandes peligros y trabajos se adquieren. Ama y teme a Dios y atribúyele los sucesos porque no hay otra Fortuna.</a:t>
            </a:r>
          </a:p>
          <a:p>
            <a:r>
              <a:rPr lang="es-ES" dirty="0"/>
              <a:t>En la fachada del poderoso edificio se pueden ver, en estilo barroco, los escudos de las familias nobiliarias.</a:t>
            </a:r>
          </a:p>
          <a:p>
            <a:r>
              <a:rPr lang="es-ES" dirty="0"/>
              <a:t>Actualmente, el bajo del Palacio cobija una bodega de Albariño, "Bodegas del Palacio de Fefiñanes" que se tiene por ser la primera que embotelló el vino de la zona, bajo la marca "Albariño de Fefiñanes", marca registrada en 1928.</a:t>
            </a:r>
          </a:p>
        </p:txBody>
      </p:sp>
    </p:spTree>
    <p:extLst>
      <p:ext uri="{BB962C8B-B14F-4D97-AF65-F5344CB8AC3E}">
        <p14:creationId xmlns:p14="http://schemas.microsoft.com/office/powerpoint/2010/main" val="5827155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73796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83210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120929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81254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45041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46967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83"/>
          <a:stretch/>
        </p:blipFill>
        <p:spPr>
          <a:xfrm>
            <a:off x="0" y="0"/>
            <a:ext cx="9144000" cy="6858000"/>
          </a:xfrm>
          <a:prstGeom prst="rect">
            <a:avLst/>
          </a:prstGeom>
        </p:spPr>
      </p:pic>
    </p:spTree>
    <p:extLst>
      <p:ext uri="{BB962C8B-B14F-4D97-AF65-F5344CB8AC3E}">
        <p14:creationId xmlns:p14="http://schemas.microsoft.com/office/powerpoint/2010/main" val="420836269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5208"/>
          <a:stretch/>
        </p:blipFill>
        <p:spPr>
          <a:xfrm>
            <a:off x="0" y="0"/>
            <a:ext cx="9144000" cy="6858000"/>
          </a:xfrm>
          <a:prstGeom prst="rect">
            <a:avLst/>
          </a:prstGeom>
        </p:spPr>
      </p:pic>
    </p:spTree>
    <p:extLst>
      <p:ext uri="{BB962C8B-B14F-4D97-AF65-F5344CB8AC3E}">
        <p14:creationId xmlns:p14="http://schemas.microsoft.com/office/powerpoint/2010/main" val="24276644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47096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374" b="8751"/>
          <a:stretch/>
        </p:blipFill>
        <p:spPr>
          <a:xfrm>
            <a:off x="0" y="0"/>
            <a:ext cx="9144000" cy="6858000"/>
          </a:xfrm>
          <a:prstGeom prst="rect">
            <a:avLst/>
          </a:prstGeom>
        </p:spPr>
      </p:pic>
    </p:spTree>
    <p:extLst>
      <p:ext uri="{BB962C8B-B14F-4D97-AF65-F5344CB8AC3E}">
        <p14:creationId xmlns:p14="http://schemas.microsoft.com/office/powerpoint/2010/main" val="218407382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58"/>
          <a:stretch/>
        </p:blipFill>
        <p:spPr>
          <a:xfrm>
            <a:off x="0" y="0"/>
            <a:ext cx="9144000" cy="6858000"/>
          </a:xfrm>
          <a:prstGeom prst="rect">
            <a:avLst/>
          </a:prstGeom>
        </p:spPr>
      </p:pic>
    </p:spTree>
    <p:extLst>
      <p:ext uri="{BB962C8B-B14F-4D97-AF65-F5344CB8AC3E}">
        <p14:creationId xmlns:p14="http://schemas.microsoft.com/office/powerpoint/2010/main" val="404064225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83"/>
          <a:stretch/>
        </p:blipFill>
        <p:spPr>
          <a:xfrm>
            <a:off x="0" y="0"/>
            <a:ext cx="9144000" cy="6858000"/>
          </a:xfrm>
          <a:prstGeom prst="rect">
            <a:avLst/>
          </a:prstGeom>
        </p:spPr>
      </p:pic>
    </p:spTree>
    <p:extLst>
      <p:ext uri="{BB962C8B-B14F-4D97-AF65-F5344CB8AC3E}">
        <p14:creationId xmlns:p14="http://schemas.microsoft.com/office/powerpoint/2010/main" val="9661214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41800658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411929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71924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Pazo de Lourizan.</a:t>
            </a:r>
          </a:p>
        </p:txBody>
      </p:sp>
      <p:sp>
        <p:nvSpPr>
          <p:cNvPr id="3" name="2 Marcador de contenido"/>
          <p:cNvSpPr>
            <a:spLocks noGrp="1"/>
          </p:cNvSpPr>
          <p:nvPr>
            <p:ph sz="quarter" idx="1"/>
          </p:nvPr>
        </p:nvSpPr>
        <p:spPr/>
        <p:txBody>
          <a:bodyPr>
            <a:normAutofit lnSpcReduction="10000"/>
          </a:bodyPr>
          <a:lstStyle/>
          <a:p>
            <a:r>
              <a:rPr lang="es-ES" dirty="0"/>
              <a:t>El Palacio Lourizán es una casa solariega situada en el emplazamiento de Herbalonga la parroquia de San Andrés Lourizán el municipio de Pontevedra.</a:t>
            </a:r>
          </a:p>
          <a:p>
            <a:r>
              <a:rPr lang="es-ES" dirty="0"/>
              <a:t>En el siglo XV el edificio fue calificado como "granja" y esta vez mantiene el desván almenas circular.</a:t>
            </a:r>
          </a:p>
          <a:p>
            <a:r>
              <a:rPr lang="es-ES" dirty="0"/>
              <a:t>En el siglo XIX perteneció a Buenaventura Marcó del Pont, después de que Mercasa los herederos de Francisco Genaro Ángel, el hermano de su esposa. Se fue después de la adaptación a los nuevos tiempos y se convirtió en una casa residencial y un resort de verano, cuando residió Eugenio Montero Ríos.</a:t>
            </a:r>
          </a:p>
        </p:txBody>
      </p:sp>
    </p:spTree>
    <p:extLst>
      <p:ext uri="{BB962C8B-B14F-4D97-AF65-F5344CB8AC3E}">
        <p14:creationId xmlns:p14="http://schemas.microsoft.com/office/powerpoint/2010/main" val="208261402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643192" cy="6552728"/>
          </a:xfrm>
        </p:spPr>
        <p:txBody>
          <a:bodyPr>
            <a:normAutofit lnSpcReduction="10000"/>
          </a:bodyPr>
          <a:lstStyle/>
          <a:p>
            <a:r>
              <a:rPr lang="es-ES" dirty="0"/>
              <a:t>Cuenta con 54 hectáreas de jardín y de la granja de árboles, que muestran los diferentes usos a los que se dedicó durante los siglos: la granja, jardín señorial y de centros de investigación forestal.</a:t>
            </a:r>
          </a:p>
          <a:p>
            <a:r>
              <a:rPr lang="es-ES" dirty="0"/>
              <a:t>Numerosos árboles crecen en ella nativa como robles, castaños y abedules, arces y extranjera, como cipreses, araucarias, cedros, magnolias o alfaneiros, muchos de ellos traídos por los jardineros franceses. Varios de estos árboles aparecen en el Catálogo de Árboles Singulares de la Xunta de Galicia.</a:t>
            </a:r>
          </a:p>
          <a:p>
            <a:r>
              <a:rPr lang="es-ES" dirty="0"/>
              <a:t>Está decorado con un establo, un palomar, un invernadero estructura de hierro de vidrio, una mesa de granito de una sola pieza (supuestamente extraída de un acantilado Island Inn, estatuas de mármol blanco, etc., y de diversas fuentes, como la cáscara, a los tres Tubos, el patio y la Cueva de los Espejos. Se organiza en avenidas de las Camelias, el eucalipto y la Cueva de los Espejos.</a:t>
            </a:r>
          </a:p>
        </p:txBody>
      </p:sp>
    </p:spTree>
    <p:extLst>
      <p:ext uri="{BB962C8B-B14F-4D97-AF65-F5344CB8AC3E}">
        <p14:creationId xmlns:p14="http://schemas.microsoft.com/office/powerpoint/2010/main" val="138911213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83442325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5625"/>
          <a:stretch/>
        </p:blipFill>
        <p:spPr>
          <a:xfrm>
            <a:off x="0" y="0"/>
            <a:ext cx="9144000" cy="6858000"/>
          </a:xfrm>
          <a:prstGeom prst="rect">
            <a:avLst/>
          </a:prstGeom>
        </p:spPr>
      </p:pic>
    </p:spTree>
    <p:extLst>
      <p:ext uri="{BB962C8B-B14F-4D97-AF65-F5344CB8AC3E}">
        <p14:creationId xmlns:p14="http://schemas.microsoft.com/office/powerpoint/2010/main" val="38170642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42"/>
          <a:stretch/>
        </p:blipFill>
        <p:spPr>
          <a:xfrm>
            <a:off x="-252536" y="-171400"/>
            <a:ext cx="9396536" cy="7029400"/>
          </a:xfrm>
          <a:prstGeom prst="rect">
            <a:avLst/>
          </a:prstGeom>
        </p:spPr>
      </p:pic>
    </p:spTree>
    <p:extLst>
      <p:ext uri="{BB962C8B-B14F-4D97-AF65-F5344CB8AC3E}">
        <p14:creationId xmlns:p14="http://schemas.microsoft.com/office/powerpoint/2010/main" val="130139197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94" b="6250"/>
          <a:stretch/>
        </p:blipFill>
        <p:spPr>
          <a:xfrm>
            <a:off x="-1" y="0"/>
            <a:ext cx="9244013" cy="6858000"/>
          </a:xfrm>
          <a:prstGeom prst="rect">
            <a:avLst/>
          </a:prstGeom>
        </p:spPr>
      </p:pic>
    </p:spTree>
    <p:extLst>
      <p:ext uri="{BB962C8B-B14F-4D97-AF65-F5344CB8AC3E}">
        <p14:creationId xmlns:p14="http://schemas.microsoft.com/office/powerpoint/2010/main" val="400158621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678057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Pazo de Meiras</a:t>
            </a:r>
          </a:p>
        </p:txBody>
      </p:sp>
      <p:sp>
        <p:nvSpPr>
          <p:cNvPr id="3" name="2 Marcador de contenido"/>
          <p:cNvSpPr>
            <a:spLocks noGrp="1"/>
          </p:cNvSpPr>
          <p:nvPr>
            <p:ph sz="quarter" idx="1"/>
          </p:nvPr>
        </p:nvSpPr>
        <p:spPr/>
        <p:txBody>
          <a:bodyPr/>
          <a:lstStyle/>
          <a:p>
            <a:r>
              <a:rPr lang="es-ES" dirty="0"/>
              <a:t>El pazo de Meirás es un pazo señorial situado en el término municipal de Sada (La Coruña) España.</a:t>
            </a:r>
          </a:p>
          <a:p>
            <a:r>
              <a:rPr lang="es-ES" dirty="0"/>
              <a:t>A pesar de su aspecto medieval la actual edificación es de finales del siglo XIX -la primera piedra se colocó en 1893- y está edificada sobre las ruinas de una antigua fortificación, perteneciente a los Patiño de Bergondo desde el siglo XVI, que fue destruida por las tropas francesas en el año 1809 durante la guerra de la Independencia.</a:t>
            </a:r>
          </a:p>
        </p:txBody>
      </p:sp>
    </p:spTree>
    <p:extLst>
      <p:ext uri="{BB962C8B-B14F-4D97-AF65-F5344CB8AC3E}">
        <p14:creationId xmlns:p14="http://schemas.microsoft.com/office/powerpoint/2010/main" val="298014847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715200" cy="5781256"/>
          </a:xfrm>
        </p:spPr>
        <p:txBody>
          <a:bodyPr/>
          <a:lstStyle/>
          <a:p>
            <a:r>
              <a:rPr lang="es-ES" dirty="0"/>
              <a:t>Mediante enlaces matrimoniales las propiedades pasaron a manos de los Pardo de Lama, y mediante herencia llegó a manos de Emilia Pardo Bazán, que emprende la construcción de la actual edificación.</a:t>
            </a:r>
          </a:p>
          <a:p>
            <a:r>
              <a:rPr lang="es-ES" dirty="0"/>
              <a:t>Tras la muerte de Emilia, en 1921, y el asesinato en 1936 de su hijo Jaime y el nieto de la condesa, también llamado Jaime, por milicianos republicanos, la propiedad queda en manos de su hija Blanca Quiroga de Pardo Bazán y de Manuela Esteban-Collantes, viuda de Jaime.</a:t>
            </a:r>
          </a:p>
          <a:p>
            <a:r>
              <a:rPr lang="es-ES" dirty="0"/>
              <a:t> Las dos deciden donar el Pazo a la Compañía de Jesús con una serie de condiciones que no son aceptadas por éstos.</a:t>
            </a:r>
          </a:p>
        </p:txBody>
      </p:sp>
    </p:spTree>
    <p:extLst>
      <p:ext uri="{BB962C8B-B14F-4D97-AF65-F5344CB8AC3E}">
        <p14:creationId xmlns:p14="http://schemas.microsoft.com/office/powerpoint/2010/main" val="45595758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715200" cy="5853264"/>
          </a:xfrm>
        </p:spPr>
        <p:txBody>
          <a:bodyPr/>
          <a:lstStyle/>
          <a:p>
            <a:r>
              <a:rPr lang="es-ES" dirty="0"/>
              <a:t>Entonces, en 1938, las autoridades franquistas coruñesas deciden ofrecer el Pazo a Francisco Franco como residencia veraniega, por lo que se constituyó una comisión con el fin de acondicionarlo y recaudar el dinero necesario para ello.</a:t>
            </a:r>
          </a:p>
          <a:p>
            <a:r>
              <a:rPr lang="es-ES" dirty="0"/>
              <a:t> La torre y los principales motivos ornamentales del Pazo de Bendaña en Dodro fueron trasladados al Pazo de Meirás.</a:t>
            </a:r>
          </a:p>
          <a:p>
            <a:r>
              <a:rPr lang="es-ES" dirty="0"/>
              <a:t> A las propiedades iniciales que correspondían al Pazo, se le añadieron algunas cercanas.</a:t>
            </a:r>
          </a:p>
          <a:p>
            <a:r>
              <a:rPr lang="es-ES" dirty="0"/>
              <a:t>El Pazo de Meirás fue declarado Bien de Interés Cultural en el año 2008, a pesar de la oposición de los herederos de la familia Franco.</a:t>
            </a:r>
          </a:p>
        </p:txBody>
      </p:sp>
    </p:spTree>
    <p:extLst>
      <p:ext uri="{BB962C8B-B14F-4D97-AF65-F5344CB8AC3E}">
        <p14:creationId xmlns:p14="http://schemas.microsoft.com/office/powerpoint/2010/main" val="244627090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Este hecho obligaba a los propietarios a abrir al público el inmueble, al menos, 4 días al mes. La familia del dictador se opuso a esta apertura en numerosas ocasiones pero la justicia rechazó sus argumentos. En el año 2010, el Tribunal Supremo confirmó la clasificación otorgada por la Xunta de Galicia al Pazo de Meirás, la de Bien de Interés Cultural. El 25 de marzo del 2011 las puertas del emblemático inmueble se abrieron por primera vez al público.</a:t>
            </a:r>
          </a:p>
          <a:p>
            <a:r>
              <a:rPr lang="es-ES" dirty="0"/>
              <a:t>En la actualidad las visitas se realizan todos los viernes, con turnos a las 11:00 horas, 14:00 horas, 15:00 horas y 19:30 horas. No obstante en los meses de verano, los días de visita se ven alterados por las vacaciones de los descendientes de Francisco Franco.</a:t>
            </a:r>
          </a:p>
        </p:txBody>
      </p:sp>
    </p:spTree>
    <p:extLst>
      <p:ext uri="{BB962C8B-B14F-4D97-AF65-F5344CB8AC3E}">
        <p14:creationId xmlns:p14="http://schemas.microsoft.com/office/powerpoint/2010/main" val="218093168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336958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96275841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7601588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96473537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087383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95632222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574412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004517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621864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78098"/>
          </a:xfrm>
        </p:spPr>
        <p:txBody>
          <a:bodyPr/>
          <a:lstStyle/>
          <a:p>
            <a:r>
              <a:rPr lang="es-ES" dirty="0"/>
              <a:t>Pazo de Tor - Monforte de Lemos</a:t>
            </a:r>
          </a:p>
        </p:txBody>
      </p:sp>
      <p:sp>
        <p:nvSpPr>
          <p:cNvPr id="3" name="2 Marcador de contenido"/>
          <p:cNvSpPr>
            <a:spLocks noGrp="1"/>
          </p:cNvSpPr>
          <p:nvPr>
            <p:ph sz="quarter" idx="1"/>
          </p:nvPr>
        </p:nvSpPr>
        <p:spPr>
          <a:xfrm>
            <a:off x="457200" y="1268760"/>
            <a:ext cx="7715200" cy="5205192"/>
          </a:xfrm>
        </p:spPr>
        <p:txBody>
          <a:bodyPr>
            <a:normAutofit fontScale="92500"/>
          </a:bodyPr>
          <a:lstStyle/>
          <a:p>
            <a:r>
              <a:rPr lang="es-ES" dirty="0"/>
              <a:t>El Pazo de Tor se encuentra una elevación que sirve de mirador sobre el valle de Lemos en la parroquia de San Juan de Tor, que pertenece al municipio de Monforte de Lemos. Los orígenes del palacio están vinculados al linaje de Garza en el siglo XIV y su propiedad se mantuvieron en manos de sus descendientes directos de su último propietario doña María de la Paz Taboada Andrés Zúñiga y él hizo donación de la propiedad a la Honorable Consejo Provincial de Lugo.</a:t>
            </a:r>
          </a:p>
          <a:p>
            <a:r>
              <a:rPr lang="es-ES" dirty="0"/>
              <a:t>El edificio fue construido en el último tercio del siglo XVIII que aún conserva algún vestigio anterior y también fue afectado por ninguna reforma posterior (por ejemplo, las reparaciones llevadas a cabo después de que su fuego por las tropas napoleónicas). </a:t>
            </a:r>
          </a:p>
        </p:txBody>
      </p:sp>
    </p:spTree>
    <p:extLst>
      <p:ext uri="{BB962C8B-B14F-4D97-AF65-F5344CB8AC3E}">
        <p14:creationId xmlns:p14="http://schemas.microsoft.com/office/powerpoint/2010/main" val="199096456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Se encadrable dentro del estilo barroco, de larga persistencia en Galicia, pero ya calificado por cierta sensación estética neoclásica, visible en su sobriedad, la simetría y el uso de órdenes clásicos.</a:t>
            </a:r>
          </a:p>
          <a:p>
            <a:r>
              <a:rPr lang="es-ES" dirty="0"/>
              <a:t>Los elementos decorativos se concentran en las fachadas y la organización interna del edificio en un servicio claramente diferenciada que alberga la necesaria en toda la granja agrícola (establos, bodegas, establos, Tulle, que alberga los siervos y hecho en casa ...) y un primer piso reservados residencia de los propietarios del palacio.</a:t>
            </a:r>
          </a:p>
          <a:p>
            <a:r>
              <a:rPr lang="es-ES" dirty="0"/>
              <a:t>Cuando la Diputación de Lugo recibe palacio donación compromete una serie de obras de mejora del envasado y el edificio, respetando escrupulosamente su estructura y distribución. </a:t>
            </a:r>
          </a:p>
        </p:txBody>
      </p:sp>
    </p:spTree>
    <p:extLst>
      <p:ext uri="{BB962C8B-B14F-4D97-AF65-F5344CB8AC3E}">
        <p14:creationId xmlns:p14="http://schemas.microsoft.com/office/powerpoint/2010/main" val="365495169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 En un momento del Museo Provincial procederá al museo palacio que se abre a los visitantes el 13 de julio de 2006.</a:t>
            </a:r>
          </a:p>
          <a:p>
            <a:r>
              <a:rPr lang="es-ES" dirty="0"/>
              <a:t>Una visita al Palacio de Tor permite no sólo conocer de primera mano una de las exposiciones más importantes de la arquitectura pazo gallego permite también cumplir plenamente todas las habitaciones y dependencias de la misma, con sus muebles y colecciones de arte originales con la familia ha estado acaparando más de los siglos, un testigo privilegiado de la forma de vida de la nobleza en Galicia en la Edad Moderna.</a:t>
            </a:r>
          </a:p>
          <a:p>
            <a:endParaRPr lang="es-ES" dirty="0"/>
          </a:p>
        </p:txBody>
      </p:sp>
    </p:spTree>
    <p:extLst>
      <p:ext uri="{BB962C8B-B14F-4D97-AF65-F5344CB8AC3E}">
        <p14:creationId xmlns:p14="http://schemas.microsoft.com/office/powerpoint/2010/main" val="360799788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Uno de los mayores elementos de interés del pazo monfortino de Tor es su laberinto de piedra, una singular muestra de la jardinería barroca que se desarrolló entre los siglos XVII y XVIII.</a:t>
            </a:r>
          </a:p>
          <a:p>
            <a:r>
              <a:rPr lang="es-ES" dirty="0"/>
              <a:t>El gusto por la teatralidad y la artificiosidad propio de ese período histórico llevó a las clases acomodadas a diseñar jardines provistos de caprichosos elementos decorativos como grutas artificiales, estanques y lagunas con islotes, teatros al aire libre, invernaderos o pequeños zoológicos. También fue una moda muy extendida construir laberintos más o menos complejos, hechos principalmente de setos vegetales. El laberinto del pazo de Tor fue diseñado en el siglo XVIII y según la tradición local es obra de un arquitecto italiano.</a:t>
            </a:r>
          </a:p>
        </p:txBody>
      </p:sp>
    </p:spTree>
    <p:extLst>
      <p:ext uri="{BB962C8B-B14F-4D97-AF65-F5344CB8AC3E}">
        <p14:creationId xmlns:p14="http://schemas.microsoft.com/office/powerpoint/2010/main" val="135498346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712065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771227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045894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23719823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14336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1"/>
          </a:xfrm>
          <a:prstGeom prst="rect">
            <a:avLst/>
          </a:prstGeom>
        </p:spPr>
      </p:pic>
    </p:spTree>
    <p:extLst>
      <p:ext uri="{BB962C8B-B14F-4D97-AF65-F5344CB8AC3E}">
        <p14:creationId xmlns:p14="http://schemas.microsoft.com/office/powerpoint/2010/main" val="93143468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917"/>
          <a:stretch/>
        </p:blipFill>
        <p:spPr>
          <a:xfrm>
            <a:off x="0" y="0"/>
            <a:ext cx="9144000" cy="6858000"/>
          </a:xfrm>
          <a:prstGeom prst="rect">
            <a:avLst/>
          </a:prstGeom>
        </p:spPr>
      </p:pic>
    </p:spTree>
    <p:extLst>
      <p:ext uri="{BB962C8B-B14F-4D97-AF65-F5344CB8AC3E}">
        <p14:creationId xmlns:p14="http://schemas.microsoft.com/office/powerpoint/2010/main" val="401472031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221772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330"/>
          <a:stretch/>
        </p:blipFill>
        <p:spPr>
          <a:xfrm>
            <a:off x="0" y="0"/>
            <a:ext cx="9144000" cy="6858000"/>
          </a:xfrm>
          <a:prstGeom prst="rect">
            <a:avLst/>
          </a:prstGeom>
        </p:spPr>
      </p:pic>
    </p:spTree>
    <p:extLst>
      <p:ext uri="{BB962C8B-B14F-4D97-AF65-F5344CB8AC3E}">
        <p14:creationId xmlns:p14="http://schemas.microsoft.com/office/powerpoint/2010/main" val="17230377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125" r="2187" b="6500"/>
          <a:stretch/>
        </p:blipFill>
        <p:spPr>
          <a:xfrm>
            <a:off x="-108520" y="0"/>
            <a:ext cx="9252520" cy="6858000"/>
          </a:xfrm>
          <a:prstGeom prst="rect">
            <a:avLst/>
          </a:prstGeom>
        </p:spPr>
      </p:pic>
    </p:spTree>
    <p:extLst>
      <p:ext uri="{BB962C8B-B14F-4D97-AF65-F5344CB8AC3E}">
        <p14:creationId xmlns:p14="http://schemas.microsoft.com/office/powerpoint/2010/main" val="332567575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Pazo de Vilaboa</a:t>
            </a:r>
          </a:p>
        </p:txBody>
      </p:sp>
      <p:sp>
        <p:nvSpPr>
          <p:cNvPr id="3" name="2 Marcador de contenido"/>
          <p:cNvSpPr>
            <a:spLocks noGrp="1"/>
          </p:cNvSpPr>
          <p:nvPr>
            <p:ph sz="quarter" idx="1"/>
          </p:nvPr>
        </p:nvSpPr>
        <p:spPr/>
        <p:txBody>
          <a:bodyPr>
            <a:normAutofit lnSpcReduction="10000"/>
          </a:bodyPr>
          <a:lstStyle/>
          <a:p>
            <a:r>
              <a:rPr lang="es-ES" dirty="0"/>
              <a:t>Sobre las ruinas del antiguo pazo de los Castro, señores del Pazo de Mende, el prócer coruñés Don Álvaro de Torres Taboada*, reconstruye, en el siglo XIX, el actual Pazo de Vilaboa  con aires de castillo medieval.</a:t>
            </a:r>
          </a:p>
          <a:p>
            <a:r>
              <a:rPr lang="es-ES" dirty="0"/>
              <a:t>La fachada principal aparece como un caserón flanqueado por dos torres cuadrangulares, una de las cuales, más alta y a modo de torre de homenaje, lleva adosado un torreón circular, y la otra una capilla. Todo el conjunto está coronado por merlones y circundado por un foso. Sus sólidos muros y las formas robustas le dan un aire ciertamente militar, de casa fuerte medieval.</a:t>
            </a:r>
          </a:p>
        </p:txBody>
      </p:sp>
    </p:spTree>
    <p:extLst>
      <p:ext uri="{BB962C8B-B14F-4D97-AF65-F5344CB8AC3E}">
        <p14:creationId xmlns:p14="http://schemas.microsoft.com/office/powerpoint/2010/main" val="408486256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La capilla adosada a la fachada principal es sencilla, de nave única, está almenada y coronada por una espadaña en forma de garita.</a:t>
            </a:r>
          </a:p>
          <a:p>
            <a:r>
              <a:rPr lang="es-ES" dirty="0"/>
              <a:t>La fachada posterior se abre al jardín y tiene un tono bastante diferente, inspirado en la arquitectura de los pazos, en la que tanto la torre como la casa tienen mayor número de vanos y enlazan con el jardín a través del patín y la escalinata. La transición entre el pazo y el jardín se hace a través de un patio empedrado con pilastras encadenadas. Toda la finca está rodeada de altas y sólidas murallas con dos portales de acceso coronados con pináculos rematados en bola, lo que contribuye a darle al conjunto un aire medieval.</a:t>
            </a:r>
          </a:p>
          <a:p>
            <a:r>
              <a:rPr lang="es-ES" dirty="0"/>
              <a:t>Como en todos los pazos gallegos el jardín tiene un protagonismo especial. </a:t>
            </a:r>
          </a:p>
        </p:txBody>
      </p:sp>
    </p:spTree>
    <p:extLst>
      <p:ext uri="{BB962C8B-B14F-4D97-AF65-F5344CB8AC3E}">
        <p14:creationId xmlns:p14="http://schemas.microsoft.com/office/powerpoint/2010/main" val="414038656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Contiene un conjunto de árboles de considerable tamaño y antigüedad, así como cuatro fuentes de distintas formas y un mirador hacia el valle de Vilaboa.</a:t>
            </a:r>
          </a:p>
          <a:p>
            <a:r>
              <a:rPr lang="es-ES" dirty="0"/>
              <a:t> En el jardín conviven especies autóctonas, como los castaños, los carballos (robles) y los negrillos (olmos), junto a las típicas especies ornamentales como los camelios y los magnolios.</a:t>
            </a:r>
          </a:p>
          <a:p>
            <a:r>
              <a:rPr lang="es-ES" dirty="0"/>
              <a:t> Encontramos individuos que pueden considerarse como monumentales, por edad y por historia; por ejemplo alguno de los eucaliptos son de los primeros en llegar a Galicia en el siglo XIX, procedentes de Australia.</a:t>
            </a:r>
          </a:p>
        </p:txBody>
      </p:sp>
    </p:spTree>
    <p:extLst>
      <p:ext uri="{BB962C8B-B14F-4D97-AF65-F5344CB8AC3E}">
        <p14:creationId xmlns:p14="http://schemas.microsoft.com/office/powerpoint/2010/main" val="240145073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lnSpcReduction="10000"/>
          </a:bodyPr>
          <a:lstStyle/>
          <a:p>
            <a:r>
              <a:rPr lang="es-ES" dirty="0"/>
              <a:t>Don Álvaro de Torres Taboada: Perteneciente a una buena familia coruñesa de holgada posición económica e inclinaciones artísticas volcadas principalmente hacia la arquitectura, lo que le llevó a ser artífice de las Torres de Meirás puesto que fue constante consejero de la Condesa viuda de Pardo Bazán y de su hija Emilia.</a:t>
            </a:r>
          </a:p>
          <a:p>
            <a:r>
              <a:rPr lang="es-ES" dirty="0"/>
              <a:t>A su muerte le cede el Pazo de Vilaboa a su sobrino nieto Don Fernando de Torres Ozores, noveno Conde de Torre Penela, que a su vez se lo vende a Don Emilio Rey Romero y Doña María Victoria Fernández Latorre  y Ozores, que habitaron Vilaboa, lo restauraron y adaptaron a los tiempos .</a:t>
            </a:r>
          </a:p>
          <a:p>
            <a:r>
              <a:rPr lang="es-ES" dirty="0"/>
              <a:t> Don Emilio Rey Fernández Latorre, su hijo, vivió también en esta casa realizando nuevas obras que contribuyeron a darle su configuración actual. Es propiedad en la actualidad de Don Emilio Rey Berguer, sobrino del anterior, que ha completado la obra iniciada por Don Álvaro de Torres Taboada.</a:t>
            </a:r>
          </a:p>
        </p:txBody>
      </p:sp>
    </p:spTree>
    <p:extLst>
      <p:ext uri="{BB962C8B-B14F-4D97-AF65-F5344CB8AC3E}">
        <p14:creationId xmlns:p14="http://schemas.microsoft.com/office/powerpoint/2010/main" val="139653351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42239985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1359624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812"/>
            <a:ext cx="9144000" cy="6834188"/>
          </a:xfrm>
          <a:prstGeom prst="rect">
            <a:avLst/>
          </a:prstGeom>
        </p:spPr>
      </p:pic>
    </p:spTree>
    <p:extLst>
      <p:ext uri="{BB962C8B-B14F-4D97-AF65-F5344CB8AC3E}">
        <p14:creationId xmlns:p14="http://schemas.microsoft.com/office/powerpoint/2010/main" val="284512609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259956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986"/>
            <a:ext cx="9252520" cy="6938343"/>
          </a:xfrm>
          <a:prstGeom prst="rect">
            <a:avLst/>
          </a:prstGeom>
        </p:spPr>
      </p:pic>
    </p:spTree>
    <p:extLst>
      <p:ext uri="{BB962C8B-B14F-4D97-AF65-F5344CB8AC3E}">
        <p14:creationId xmlns:p14="http://schemas.microsoft.com/office/powerpoint/2010/main" val="180057466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312523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27446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795098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686357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598973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972175"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68375" t="2898"/>
          <a:stretch/>
        </p:blipFill>
        <p:spPr>
          <a:xfrm>
            <a:off x="5972174" y="0"/>
            <a:ext cx="3171826" cy="6858000"/>
          </a:xfrm>
          <a:prstGeom prst="rect">
            <a:avLst/>
          </a:prstGeom>
        </p:spPr>
      </p:pic>
    </p:spTree>
    <p:extLst>
      <p:ext uri="{BB962C8B-B14F-4D97-AF65-F5344CB8AC3E}">
        <p14:creationId xmlns:p14="http://schemas.microsoft.com/office/powerpoint/2010/main" val="335052112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6957391"/>
          </a:xfrm>
          <a:prstGeom prst="rect">
            <a:avLst/>
          </a:prstGeom>
        </p:spPr>
      </p:pic>
    </p:spTree>
    <p:extLst>
      <p:ext uri="{BB962C8B-B14F-4D97-AF65-F5344CB8AC3E}">
        <p14:creationId xmlns:p14="http://schemas.microsoft.com/office/powerpoint/2010/main" val="228689608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160087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539390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35052809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180008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 y="0"/>
            <a:ext cx="9124950" cy="6858000"/>
          </a:xfrm>
          <a:prstGeom prst="rect">
            <a:avLst/>
          </a:prstGeom>
        </p:spPr>
      </p:pic>
    </p:spTree>
    <p:extLst>
      <p:ext uri="{BB962C8B-B14F-4D97-AF65-F5344CB8AC3E}">
        <p14:creationId xmlns:p14="http://schemas.microsoft.com/office/powerpoint/2010/main" val="194466849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5416"/>
            <a:ext cx="9144000" cy="7362056"/>
          </a:xfrm>
          <a:prstGeom prst="rect">
            <a:avLst/>
          </a:prstGeom>
        </p:spPr>
      </p:pic>
    </p:spTree>
    <p:extLst>
      <p:ext uri="{BB962C8B-B14F-4D97-AF65-F5344CB8AC3E}">
        <p14:creationId xmlns:p14="http://schemas.microsoft.com/office/powerpoint/2010/main" val="258404293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849482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8052723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pt-BR" dirty="0"/>
              <a:t>Pazo de Xaz.-Oleiros.-A Coruña</a:t>
            </a:r>
            <a:endParaRPr lang="es-ES" dirty="0"/>
          </a:p>
        </p:txBody>
      </p:sp>
      <p:sp>
        <p:nvSpPr>
          <p:cNvPr id="3" name="2 Marcador de contenido"/>
          <p:cNvSpPr>
            <a:spLocks noGrp="1"/>
          </p:cNvSpPr>
          <p:nvPr>
            <p:ph sz="quarter" idx="1"/>
          </p:nvPr>
        </p:nvSpPr>
        <p:spPr/>
        <p:txBody>
          <a:bodyPr/>
          <a:lstStyle/>
          <a:p>
            <a:r>
              <a:rPr lang="es-ES" dirty="0"/>
              <a:t>Un impresionante pazo del siglo XVII, unos jardines con rosaledas y laberintos de setos de boj estilo francés, una espectacular buganvilla que recorre toda la fachada posterior del edificio, una capilla estilo neogótico, vistas a la ría coruñesa... Si en sus buenos tiempos el pazo de Xaz fue lugar de reunión de la alta sociedad coruñesa y hasta lo visitó el rey Alfonso XIII y su esposa, hoy en día ha vuelto a recuperar el glamour y la intensa vida social.</a:t>
            </a:r>
          </a:p>
        </p:txBody>
      </p:sp>
    </p:spTree>
    <p:extLst>
      <p:ext uri="{BB962C8B-B14F-4D97-AF65-F5344CB8AC3E}">
        <p14:creationId xmlns:p14="http://schemas.microsoft.com/office/powerpoint/2010/main" val="188501510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Situado en la parroquia de Dorneda, a 2 minutos de Santa Cruz y a 15 minutos del centro de A Coruña, el Pazo de Xaz está rodeado de un impresionante jardín con setos de boj de estilo francés que forman preciosos laberintos, dándole a esta casa ilustre un toque especial.</a:t>
            </a:r>
          </a:p>
          <a:p>
            <a:r>
              <a:rPr lang="es-ES" dirty="0"/>
              <a:t>En sus jardines se pueden realizar tanto ceremonias civiles como religiosas, gracias a la capilla del siglo XVII que se encuentra unida al Pazo.</a:t>
            </a:r>
          </a:p>
        </p:txBody>
      </p:sp>
    </p:spTree>
    <p:extLst>
      <p:ext uri="{BB962C8B-B14F-4D97-AF65-F5344CB8AC3E}">
        <p14:creationId xmlns:p14="http://schemas.microsoft.com/office/powerpoint/2010/main" val="255653407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410550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808427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7999"/>
          </a:xfrm>
          <a:prstGeom prst="rect">
            <a:avLst/>
          </a:prstGeom>
        </p:spPr>
      </p:pic>
    </p:spTree>
    <p:extLst>
      <p:ext uri="{BB962C8B-B14F-4D97-AF65-F5344CB8AC3E}">
        <p14:creationId xmlns:p14="http://schemas.microsoft.com/office/powerpoint/2010/main" val="189796839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5796136" cy="3528392"/>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96136" y="0"/>
            <a:ext cx="3347864" cy="2636912"/>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5905500" cy="3429000"/>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22974" y="2636912"/>
            <a:ext cx="3321026" cy="2175123"/>
          </a:xfrm>
          <a:prstGeom prst="rect">
            <a:avLst/>
          </a:prstGeom>
        </p:spPr>
      </p:pic>
      <p:pic>
        <p:nvPicPr>
          <p:cNvPr id="8" name="7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05500" y="4812035"/>
            <a:ext cx="3238500" cy="2045965"/>
          </a:xfrm>
          <a:prstGeom prst="rect">
            <a:avLst/>
          </a:prstGeom>
        </p:spPr>
      </p:pic>
    </p:spTree>
    <p:extLst>
      <p:ext uri="{BB962C8B-B14F-4D97-AF65-F5344CB8AC3E}">
        <p14:creationId xmlns:p14="http://schemas.microsoft.com/office/powerpoint/2010/main" val="136319654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834208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177911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26943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9395725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66279220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492611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107934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Pazo da Touza.-Nigrán -Pontevedra</a:t>
            </a:r>
          </a:p>
        </p:txBody>
      </p:sp>
      <p:sp>
        <p:nvSpPr>
          <p:cNvPr id="3" name="2 Marcador de contenido"/>
          <p:cNvSpPr>
            <a:spLocks noGrp="1"/>
          </p:cNvSpPr>
          <p:nvPr>
            <p:ph sz="quarter" idx="1"/>
          </p:nvPr>
        </p:nvSpPr>
        <p:spPr/>
        <p:txBody>
          <a:bodyPr/>
          <a:lstStyle/>
          <a:p>
            <a:endParaRPr lang="es-ES" dirty="0"/>
          </a:p>
          <a:p>
            <a:r>
              <a:rPr lang="es-ES" dirty="0"/>
              <a:t>El Pazo da Touza está en el municipio de Nigrán, cerca de Vigo. Esta construcción del s. XVI reformada en el XVIII.</a:t>
            </a:r>
          </a:p>
          <a:p>
            <a:r>
              <a:rPr lang="es-ES" dirty="0"/>
              <a:t>Pazo pétreo, levantado en el siglo XVI y reformado con aires barrocos en el XVIII. Llamativo resulta su jardín, con setos primorosamente recortados, palmeras y otros árboles frutales. </a:t>
            </a:r>
          </a:p>
          <a:p>
            <a:r>
              <a:rPr lang="es-ES" dirty="0"/>
              <a:t>De la construcción de granito destaca la torre almenada que preside la finca y la balaustrada de la entrada al inmueble.</a:t>
            </a:r>
          </a:p>
        </p:txBody>
      </p:sp>
    </p:spTree>
    <p:extLst>
      <p:ext uri="{BB962C8B-B14F-4D97-AF65-F5344CB8AC3E}">
        <p14:creationId xmlns:p14="http://schemas.microsoft.com/office/powerpoint/2010/main" val="88124185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694013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582146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8897781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32358976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167"/>
          <a:stretch/>
        </p:blipFill>
        <p:spPr>
          <a:xfrm>
            <a:off x="0" y="0"/>
            <a:ext cx="9144000" cy="6858000"/>
          </a:xfrm>
          <a:prstGeom prst="rect">
            <a:avLst/>
          </a:prstGeom>
        </p:spPr>
      </p:pic>
    </p:spTree>
    <p:extLst>
      <p:ext uri="{BB962C8B-B14F-4D97-AF65-F5344CB8AC3E}">
        <p14:creationId xmlns:p14="http://schemas.microsoft.com/office/powerpoint/2010/main" val="87416561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271462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714624"/>
            <a:ext cx="9144000" cy="4143375"/>
          </a:xfrm>
          <a:prstGeom prst="rect">
            <a:avLst/>
          </a:prstGeom>
        </p:spPr>
      </p:pic>
    </p:spTree>
    <p:extLst>
      <p:ext uri="{BB962C8B-B14F-4D97-AF65-F5344CB8AC3E}">
        <p14:creationId xmlns:p14="http://schemas.microsoft.com/office/powerpoint/2010/main" val="261963483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918736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396059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Pazo Pegullal.-Salceda de Caselas Pontevedra</a:t>
            </a:r>
          </a:p>
        </p:txBody>
      </p:sp>
      <p:sp>
        <p:nvSpPr>
          <p:cNvPr id="3" name="2 Marcador de contenido"/>
          <p:cNvSpPr>
            <a:spLocks noGrp="1"/>
          </p:cNvSpPr>
          <p:nvPr>
            <p:ph sz="quarter" idx="1"/>
          </p:nvPr>
        </p:nvSpPr>
        <p:spPr/>
        <p:txBody>
          <a:bodyPr/>
          <a:lstStyle/>
          <a:p>
            <a:r>
              <a:rPr lang="es-ES" dirty="0"/>
              <a:t>El Pegullal de la parroquia de Santa María Salceda destaca por su escalera soleado y balaustrada. Cuenta con una capilla y una granja, hoy dedicada a la explotación de cerdos. El escudo de armas incluye la puerta de la cinta, Mendoza, Quirós, Sarmiento y Sotomayor.</a:t>
            </a:r>
          </a:p>
          <a:p>
            <a:endParaRPr lang="es-ES" dirty="0"/>
          </a:p>
        </p:txBody>
      </p:sp>
    </p:spTree>
    <p:extLst>
      <p:ext uri="{BB962C8B-B14F-4D97-AF65-F5344CB8AC3E}">
        <p14:creationId xmlns:p14="http://schemas.microsoft.com/office/powerpoint/2010/main" val="358476050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6"/>
            <a:ext cx="9144000" cy="6843713"/>
          </a:xfrm>
          <a:prstGeom prst="rect">
            <a:avLst/>
          </a:prstGeom>
        </p:spPr>
      </p:pic>
    </p:spTree>
    <p:extLst>
      <p:ext uri="{BB962C8B-B14F-4D97-AF65-F5344CB8AC3E}">
        <p14:creationId xmlns:p14="http://schemas.microsoft.com/office/powerpoint/2010/main" val="7714732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5931579"/>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96791233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650677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7365167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Pazos Gallegos</a:t>
            </a:r>
          </a:p>
        </p:txBody>
      </p:sp>
      <p:sp>
        <p:nvSpPr>
          <p:cNvPr id="3" name="2 Marcador de contenido"/>
          <p:cNvSpPr>
            <a:spLocks noGrp="1"/>
          </p:cNvSpPr>
          <p:nvPr>
            <p:ph sz="quarter" idx="1"/>
          </p:nvPr>
        </p:nvSpPr>
        <p:spPr/>
        <p:txBody>
          <a:bodyPr>
            <a:normAutofit lnSpcReduction="10000"/>
          </a:bodyPr>
          <a:lstStyle/>
          <a:p>
            <a:r>
              <a:rPr lang="es-ES" dirty="0"/>
              <a:t>El pazo es un tipo de casa solariega tradicional gallega, de carácter señorial, normalmente ubicada en el campo, antaño residencia de personas importantes de la comunidad (antes, de reyes o nobles). Fueron de importancia crucial en los siglos XVII a XIX, relacionados con la arquitectura rural y monástica y con el sistema de organización feudal, ya que constituían una especie de unidad de gestión local alrededor de los cuales transcurría la vida de los aldeanos.</a:t>
            </a:r>
          </a:p>
          <a:p>
            <a:r>
              <a:rPr lang="es-ES" dirty="0"/>
              <a:t>Suelen constar de un edificio principal rodeado de jardín, un palomar y a menudo incluyen edificaciones anexas como pequeñas capillas para celebraciones religiosas.</a:t>
            </a:r>
          </a:p>
        </p:txBody>
      </p:sp>
    </p:spTree>
    <p:extLst>
      <p:ext uri="{BB962C8B-B14F-4D97-AF65-F5344CB8AC3E}">
        <p14:creationId xmlns:p14="http://schemas.microsoft.com/office/powerpoint/2010/main" val="64497683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9500" b="6125"/>
          <a:stretch/>
        </p:blipFill>
        <p:spPr>
          <a:xfrm>
            <a:off x="0" y="116632"/>
            <a:ext cx="9144000" cy="6741368"/>
          </a:xfrm>
          <a:prstGeom prst="rect">
            <a:avLst/>
          </a:prstGeom>
        </p:spPr>
      </p:pic>
    </p:spTree>
    <p:extLst>
      <p:ext uri="{BB962C8B-B14F-4D97-AF65-F5344CB8AC3E}">
        <p14:creationId xmlns:p14="http://schemas.microsoft.com/office/powerpoint/2010/main" val="373710573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000" b="7250"/>
          <a:stretch/>
        </p:blipFill>
        <p:spPr>
          <a:xfrm>
            <a:off x="0" y="116632"/>
            <a:ext cx="9144000" cy="6741368"/>
          </a:xfrm>
          <a:prstGeom prst="rect">
            <a:avLst/>
          </a:prstGeom>
        </p:spPr>
      </p:pic>
    </p:spTree>
    <p:extLst>
      <p:ext uri="{BB962C8B-B14F-4D97-AF65-F5344CB8AC3E}">
        <p14:creationId xmlns:p14="http://schemas.microsoft.com/office/powerpoint/2010/main" val="1088525551"/>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7251" r="2469" b="6125"/>
          <a:stretch/>
        </p:blipFill>
        <p:spPr>
          <a:xfrm>
            <a:off x="0" y="116632"/>
            <a:ext cx="9144000" cy="6741368"/>
          </a:xfrm>
          <a:prstGeom prst="rect">
            <a:avLst/>
          </a:prstGeom>
        </p:spPr>
      </p:pic>
    </p:spTree>
    <p:extLst>
      <p:ext uri="{BB962C8B-B14F-4D97-AF65-F5344CB8AC3E}">
        <p14:creationId xmlns:p14="http://schemas.microsoft.com/office/powerpoint/2010/main" val="408050611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125" r="2187" b="6500"/>
          <a:stretch/>
        </p:blipFill>
        <p:spPr>
          <a:xfrm>
            <a:off x="0" y="0"/>
            <a:ext cx="9144000" cy="6858000"/>
          </a:xfrm>
          <a:prstGeom prst="rect">
            <a:avLst/>
          </a:prstGeom>
        </p:spPr>
      </p:pic>
    </p:spTree>
    <p:extLst>
      <p:ext uri="{BB962C8B-B14F-4D97-AF65-F5344CB8AC3E}">
        <p14:creationId xmlns:p14="http://schemas.microsoft.com/office/powerpoint/2010/main" val="60069398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501" b="8375"/>
          <a:stretch/>
        </p:blipFill>
        <p:spPr>
          <a:xfrm>
            <a:off x="0" y="0"/>
            <a:ext cx="9144000" cy="6858000"/>
          </a:xfrm>
          <a:prstGeom prst="rect">
            <a:avLst/>
          </a:prstGeom>
        </p:spPr>
      </p:pic>
    </p:spTree>
    <p:extLst>
      <p:ext uri="{BB962C8B-B14F-4D97-AF65-F5344CB8AC3E}">
        <p14:creationId xmlns:p14="http://schemas.microsoft.com/office/powerpoint/2010/main" val="737071513"/>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883103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794" r="2469" b="6954"/>
          <a:stretch/>
        </p:blipFill>
        <p:spPr>
          <a:xfrm>
            <a:off x="0" y="0"/>
            <a:ext cx="9144000" cy="6858000"/>
          </a:xfrm>
          <a:prstGeom prst="rect">
            <a:avLst/>
          </a:prstGeom>
        </p:spPr>
      </p:pic>
    </p:spTree>
    <p:extLst>
      <p:ext uri="{BB962C8B-B14F-4D97-AF65-F5344CB8AC3E}">
        <p14:creationId xmlns:p14="http://schemas.microsoft.com/office/powerpoint/2010/main" val="125333131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124" b="5001"/>
          <a:stretch/>
        </p:blipFill>
        <p:spPr>
          <a:xfrm>
            <a:off x="0" y="0"/>
            <a:ext cx="9144000" cy="6858000"/>
          </a:xfrm>
          <a:prstGeom prst="rect">
            <a:avLst/>
          </a:prstGeom>
        </p:spPr>
      </p:pic>
    </p:spTree>
    <p:extLst>
      <p:ext uri="{BB962C8B-B14F-4D97-AF65-F5344CB8AC3E}">
        <p14:creationId xmlns:p14="http://schemas.microsoft.com/office/powerpoint/2010/main" val="3339874866"/>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9125" b="8749"/>
          <a:stretch/>
        </p:blipFill>
        <p:spPr>
          <a:xfrm>
            <a:off x="0" y="0"/>
            <a:ext cx="9144000" cy="6858000"/>
          </a:xfrm>
          <a:prstGeom prst="rect">
            <a:avLst/>
          </a:prstGeom>
        </p:spPr>
      </p:pic>
    </p:spTree>
    <p:extLst>
      <p:ext uri="{BB962C8B-B14F-4D97-AF65-F5344CB8AC3E}">
        <p14:creationId xmlns:p14="http://schemas.microsoft.com/office/powerpoint/2010/main" val="341902084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7354894"/>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9423309"/>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4858951"/>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875" b="7624"/>
          <a:stretch/>
        </p:blipFill>
        <p:spPr>
          <a:xfrm>
            <a:off x="0" y="0"/>
            <a:ext cx="9144000" cy="6858000"/>
          </a:xfrm>
          <a:prstGeom prst="rect">
            <a:avLst/>
          </a:prstGeom>
        </p:spPr>
      </p:pic>
    </p:spTree>
    <p:extLst>
      <p:ext uri="{BB962C8B-B14F-4D97-AF65-F5344CB8AC3E}">
        <p14:creationId xmlns:p14="http://schemas.microsoft.com/office/powerpoint/2010/main" val="4050682784"/>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2151" b="8384"/>
          <a:stretch/>
        </p:blipFill>
        <p:spPr>
          <a:xfrm>
            <a:off x="-108520" y="0"/>
            <a:ext cx="9252520" cy="6741368"/>
          </a:xfrm>
          <a:prstGeom prst="rect">
            <a:avLst/>
          </a:prstGeom>
        </p:spPr>
      </p:pic>
    </p:spTree>
    <p:extLst>
      <p:ext uri="{BB962C8B-B14F-4D97-AF65-F5344CB8AC3E}">
        <p14:creationId xmlns:p14="http://schemas.microsoft.com/office/powerpoint/2010/main" val="28998371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534</TotalTime>
  <Words>5220</Words>
  <Application>Microsoft Office PowerPoint</Application>
  <PresentationFormat>Presentación en pantalla (4:3)</PresentationFormat>
  <Paragraphs>417</Paragraphs>
  <Slides>197</Slides>
  <Notes>150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197</vt:i4>
      </vt:variant>
    </vt:vector>
  </HeadingPairs>
  <TitlesOfParts>
    <vt:vector size="202" baseType="lpstr">
      <vt:lpstr>Calibri</vt:lpstr>
      <vt:lpstr>Century Schoolbook</vt:lpstr>
      <vt:lpstr>Wingdings</vt:lpstr>
      <vt:lpstr>Wingdings 2</vt:lpstr>
      <vt:lpstr>1_Default Theme</vt:lpstr>
      <vt:lpstr>EUROPA.-LA VUELTA AL MUNDO EN 885 JARDINES.-ESPAÑA. GALICIA.-Jardin Botânico Artístico de Padron y Pazos Gallegos</vt:lpstr>
      <vt:lpstr>Jardin Botánico Artístico de Padrón.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Natural del Señorío de Bertiz</vt:lpstr>
      <vt:lpstr>Presentación de PowerPoint</vt:lpstr>
      <vt:lpstr>Jardín Botánico de Bertiz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Bosque animado de Oma, de Agustín Ibarrola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Pazo Baladron y a Ponte Vella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Pazo de Bentraces.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Pazo de Fefiyañes.-Cambados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Pazo de Lourizan.</vt:lpstr>
      <vt:lpstr>Presentación de PowerPoint</vt:lpstr>
      <vt:lpstr>Presentación de PowerPoint</vt:lpstr>
      <vt:lpstr>Presentación de PowerPoint</vt:lpstr>
      <vt:lpstr>Presentación de PowerPoint</vt:lpstr>
      <vt:lpstr>Presentación de PowerPoint</vt:lpstr>
      <vt:lpstr>Presentación de PowerPoint</vt:lpstr>
      <vt:lpstr>Pazo de Meiras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Pazo de Tor - Monforte de Lemos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Pazo de Vilaboa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Pazo de Xaz.-Oleiros.-A Coruña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Pazo da Touza.-Nigrán -Pontevedra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Pazo Pegullal.-Salceda de Caselas Pontevedra</vt:lpstr>
      <vt:lpstr>Presentación de PowerPoint</vt:lpstr>
      <vt:lpstr>Presentación de PowerPoint</vt:lpstr>
      <vt:lpstr>Presentación de PowerPoint</vt:lpstr>
      <vt:lpstr>Presentación de PowerPoint</vt:lpstr>
      <vt:lpstr>Presentación de PowerPoint</vt:lpstr>
      <vt:lpstr>Pazos Gallegos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JARDINES.-ESPAÑA.-GALICIA.-</dc:title>
  <dc:creator>Josep</dc:creator>
  <cp:lastModifiedBy>Usuario</cp:lastModifiedBy>
  <cp:revision>33</cp:revision>
  <dcterms:created xsi:type="dcterms:W3CDTF">2015-12-07T09:50:04Z</dcterms:created>
  <dcterms:modified xsi:type="dcterms:W3CDTF">2018-03-11T06:53:34Z</dcterms:modified>
</cp:coreProperties>
</file>