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258" r:id="rId4"/>
    <p:sldId id="373"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F5FF76-08FF-4A97-8D98-5EC92DE463E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A215FB-DB04-46DE-A5FF-5B362AFBAE85}" type="slidenum">
              <a:rPr lang="es-ES" smtClean="0"/>
              <a:t>‹Nº›</a:t>
            </a:fld>
            <a:endParaRPr lang="es-ES" dirty="0"/>
          </a:p>
        </p:txBody>
      </p:sp>
    </p:spTree>
    <p:extLst>
      <p:ext uri="{BB962C8B-B14F-4D97-AF65-F5344CB8AC3E}">
        <p14:creationId xmlns:p14="http://schemas.microsoft.com/office/powerpoint/2010/main" val="3698878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52C2D0-A6ED-43E4-ABA5-528D5DC94177}" type="slidenum">
              <a:rPr lang="es-ES_tradnl">
                <a:solidFill>
                  <a:prstClr val="black"/>
                </a:solidFill>
              </a:rPr>
              <a:pPr>
                <a:defRPr/>
              </a:pPr>
              <a:t>10</a:t>
            </a:fld>
            <a:endParaRPr lang="es-ES_tradnl"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B71A74-7986-40C9-94D6-EB3EBFE084B6}" type="slidenum">
              <a:rPr lang="es-ES_tradnl">
                <a:solidFill>
                  <a:prstClr val="black"/>
                </a:solidFill>
              </a:rPr>
              <a:pPr>
                <a:defRPr/>
              </a:pPr>
              <a:t>11</a:t>
            </a:fld>
            <a:endParaRPr lang="es-ES_tradnl"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BAB3DA-ACD8-4EAC-9AB1-9E7B128AD0A5}" type="slidenum">
              <a:rPr lang="es-ES_tradnl">
                <a:solidFill>
                  <a:prstClr val="black"/>
                </a:solidFill>
              </a:rPr>
              <a:pPr>
                <a:defRPr/>
              </a:pPr>
              <a:t>12</a:t>
            </a:fld>
            <a:endParaRPr lang="es-ES_tradnl"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E33CBC-5399-4372-90BF-9A0E11D41558}" type="slidenum">
              <a:rPr lang="es-ES_tradnl">
                <a:solidFill>
                  <a:prstClr val="black"/>
                </a:solidFill>
              </a:rPr>
              <a:pPr>
                <a:defRPr/>
              </a:pPr>
              <a:t>13</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BB8BE-5F25-46DF-B524-768075737A66}" type="slidenum">
              <a:rPr lang="es-ES_tradnl">
                <a:solidFill>
                  <a:prstClr val="black"/>
                </a:solidFill>
              </a:rPr>
              <a:pPr>
                <a:defRPr/>
              </a:pPr>
              <a:t>14</a:t>
            </a:fld>
            <a:endParaRPr lang="es-ES_tradnl"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84ABC-1FEE-4E77-BAA1-368952783F47}" type="slidenum">
              <a:rPr lang="es-ES_tradnl">
                <a:solidFill>
                  <a:prstClr val="black"/>
                </a:solidFill>
              </a:rPr>
              <a:pPr>
                <a:defRPr/>
              </a:pPr>
              <a:t>15</a:t>
            </a:fld>
            <a:endParaRPr lang="es-ES_tradnl"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80D354-C5E8-4506-816F-0DD427EE61D0}" type="slidenum">
              <a:rPr lang="es-ES_tradnl">
                <a:solidFill>
                  <a:prstClr val="black"/>
                </a:solidFill>
              </a:rPr>
              <a:pPr>
                <a:defRPr/>
              </a:pPr>
              <a:t>16</a:t>
            </a:fld>
            <a:endParaRPr lang="es-ES_tradnl"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0E7ED2-077B-4D6F-A8E1-5AA40CB052A5}" type="slidenum">
              <a:rPr lang="es-ES_tradnl">
                <a:solidFill>
                  <a:prstClr val="black"/>
                </a:solidFill>
              </a:rPr>
              <a:pPr>
                <a:defRPr/>
              </a:pPr>
              <a:t>17</a:t>
            </a:fld>
            <a:endParaRPr lang="es-ES_tradnl"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737901-C955-470E-B56B-10EF74E816A5}" type="slidenum">
              <a:rPr lang="es-ES_tradnl">
                <a:solidFill>
                  <a:prstClr val="black"/>
                </a:solidFill>
              </a:rPr>
              <a:pPr>
                <a:defRPr/>
              </a:pPr>
              <a:t>18</a:t>
            </a:fld>
            <a:endParaRPr lang="es-ES_tradnl"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57A499-F826-44A3-BC96-708E5BD4935B}" type="slidenum">
              <a:rPr lang="es-ES_tradnl">
                <a:solidFill>
                  <a:prstClr val="black"/>
                </a:solidFill>
              </a:rPr>
              <a:pPr>
                <a:defRPr/>
              </a:pPr>
              <a:t>19</a:t>
            </a:fld>
            <a:endParaRPr lang="es-ES_tradnl"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8E904C-FB70-431C-912D-A200B7D7E0C8}" type="slidenum">
              <a:rPr lang="es-ES_tradnl">
                <a:solidFill>
                  <a:prstClr val="black"/>
                </a:solidFill>
              </a:rPr>
              <a:pPr>
                <a:defRPr/>
              </a:pPr>
              <a:t>20</a:t>
            </a:fld>
            <a:endParaRPr lang="es-ES_tradnl"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AD9BE7-4994-40CA-BCB5-1D84ACD9A0AC}" type="slidenum">
              <a:rPr lang="es-ES_tradnl">
                <a:solidFill>
                  <a:prstClr val="black"/>
                </a:solidFill>
              </a:rPr>
              <a:pPr>
                <a:defRPr/>
              </a:pPr>
              <a:t>21</a:t>
            </a:fld>
            <a:endParaRPr lang="es-ES_tradnl"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35BA3E-801F-4D81-9FEA-684A8BE7DEE7}" type="slidenum">
              <a:rPr lang="es-ES_tradnl">
                <a:solidFill>
                  <a:prstClr val="black"/>
                </a:solidFill>
              </a:rPr>
              <a:pPr>
                <a:defRPr/>
              </a:pPr>
              <a:t>22</a:t>
            </a:fld>
            <a:endParaRPr lang="es-ES_tradnl"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90B67-4575-4E0E-BB7A-E46A39D902CD}" type="slidenum">
              <a:rPr lang="es-ES_tradnl">
                <a:solidFill>
                  <a:prstClr val="black"/>
                </a:solidFill>
              </a:rPr>
              <a:pPr>
                <a:defRPr/>
              </a:pPr>
              <a:t>23</a:t>
            </a:fld>
            <a:endParaRPr lang="es-ES_tradnl"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AAEDC4-548A-4D03-914A-6F03600CA0D6}" type="slidenum">
              <a:rPr lang="es-ES_tradnl">
                <a:solidFill>
                  <a:prstClr val="black"/>
                </a:solidFill>
              </a:rPr>
              <a:pPr>
                <a:defRPr/>
              </a:pPr>
              <a:t>24</a:t>
            </a:fld>
            <a:endParaRPr lang="es-ES_tradnl"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22692-0079-4988-B551-9A6062B66522}" type="slidenum">
              <a:rPr lang="es-ES_tradnl">
                <a:solidFill>
                  <a:prstClr val="black"/>
                </a:solidFill>
              </a:rPr>
              <a:pPr>
                <a:defRPr/>
              </a:pPr>
              <a:t>25</a:t>
            </a:fld>
            <a:endParaRPr lang="es-ES_tradnl"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CF6AEF-93D1-40ED-84F0-4E8513696F92}" type="slidenum">
              <a:rPr lang="es-ES_tradnl">
                <a:solidFill>
                  <a:prstClr val="black"/>
                </a:solidFill>
              </a:rPr>
              <a:pPr>
                <a:defRPr/>
              </a:pPr>
              <a:t>26</a:t>
            </a:fld>
            <a:endParaRPr lang="es-ES_tradnl"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1C18E9-93B1-4E31-A537-9D36729180E5}" type="slidenum">
              <a:rPr lang="es-ES_tradnl">
                <a:solidFill>
                  <a:prstClr val="black"/>
                </a:solidFill>
              </a:rPr>
              <a:pPr>
                <a:defRPr/>
              </a:pPr>
              <a:t>27</a:t>
            </a:fld>
            <a:endParaRPr lang="es-ES_tradnl"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 Atlántico</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C2E164-A31D-4B0F-A1F8-0BF6EE197554}" type="slidenum">
              <a:rPr lang="es-ES_tradnl">
                <a:solidFill>
                  <a:prstClr val="black"/>
                </a:solidFill>
              </a:rPr>
              <a:pPr>
                <a:defRPr/>
              </a:pPr>
              <a:t>28</a:t>
            </a:fld>
            <a:endParaRPr lang="es-ES_tradnl"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BF6A47-36C6-4BE9-9F8E-07025D4FD55F}" type="slidenum">
              <a:rPr lang="es-ES_tradnl">
                <a:solidFill>
                  <a:prstClr val="black"/>
                </a:solidFill>
              </a:rPr>
              <a:pPr>
                <a:defRPr/>
              </a:pPr>
              <a:t>29</a:t>
            </a:fld>
            <a:endParaRPr lang="es-ES_tradnl"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 Hayeda</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CE5FF6-C6B8-4E57-96CE-D957455685CA}" type="slidenum">
              <a:rPr lang="es-ES_tradnl">
                <a:solidFill>
                  <a:prstClr val="black"/>
                </a:solidFill>
              </a:rPr>
              <a:pPr>
                <a:defRPr/>
              </a:pPr>
              <a:t>30</a:t>
            </a:fld>
            <a:endParaRPr lang="es-ES_tradnl"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7E46D-0BC6-430D-9936-693ABB3E6F9D}" type="slidenum">
              <a:rPr lang="es-ES_tradnl">
                <a:solidFill>
                  <a:prstClr val="black"/>
                </a:solidFill>
              </a:rPr>
              <a:pPr>
                <a:defRPr/>
              </a:pPr>
              <a:t>32</a:t>
            </a:fld>
            <a:endParaRPr lang="es-ES_tradnl"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32381-C6C0-4606-98CF-CE92B49A5168}" type="slidenum">
              <a:rPr lang="es-ES_tradnl">
                <a:solidFill>
                  <a:prstClr val="black"/>
                </a:solidFill>
              </a:rPr>
              <a:pPr>
                <a:defRPr/>
              </a:pPr>
              <a:t>33</a:t>
            </a:fld>
            <a:endParaRPr lang="es-ES_tradnl"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Botánico.-Noria</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AC2D6-912D-4833-86F2-9EB83E8BC12D}" type="slidenum">
              <a:rPr lang="es-ES_tradnl">
                <a:solidFill>
                  <a:prstClr val="black"/>
                </a:solidFill>
              </a:rPr>
              <a:pPr>
                <a:defRPr/>
              </a:pPr>
              <a:t>34</a:t>
            </a:fld>
            <a:endParaRPr lang="es-ES_tradnl"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CD99E6-1519-4750-943D-A47559426A47}" type="slidenum">
              <a:rPr lang="es-ES_tradnl">
                <a:solidFill>
                  <a:prstClr val="black"/>
                </a:solidFill>
              </a:rPr>
              <a:pPr>
                <a:defRPr/>
              </a:pPr>
              <a:t>35</a:t>
            </a:fld>
            <a:endParaRPr lang="es-ES_tradnl"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7077F9-887F-4FA7-9E96-48B70C89912A}" type="slidenum">
              <a:rPr lang="es-ES_tradnl">
                <a:solidFill>
                  <a:prstClr val="black"/>
                </a:solidFill>
              </a:rPr>
              <a:pPr>
                <a:defRPr/>
              </a:pPr>
              <a:t>36</a:t>
            </a:fld>
            <a:endParaRPr lang="es-ES_tradnl"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Botánico.-Hayedo</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EA8A4F-F574-4861-80FB-21CB22F50E47}" type="slidenum">
              <a:rPr lang="es-ES_tradnl">
                <a:solidFill>
                  <a:prstClr val="black"/>
                </a:solidFill>
              </a:rPr>
              <a:pPr>
                <a:defRPr/>
              </a:pPr>
              <a:t>37</a:t>
            </a:fld>
            <a:endParaRPr lang="es-ES_tradnl"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09C90-BA9D-4D43-8632-17C6D3F13680}" type="slidenum">
              <a:rPr lang="es-ES_tradnl">
                <a:solidFill>
                  <a:prstClr val="black"/>
                </a:solidFill>
              </a:rPr>
              <a:pPr>
                <a:defRPr/>
              </a:pPr>
              <a:t>39</a:t>
            </a:fld>
            <a:endParaRPr lang="es-ES_tradnl"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396D16-1DCE-422B-9B9C-DC6FEB65400A}" type="slidenum">
              <a:rPr lang="es-ES_tradnl">
                <a:solidFill>
                  <a:prstClr val="black"/>
                </a:solidFill>
              </a:rPr>
              <a:pPr>
                <a:defRPr/>
              </a:pPr>
              <a:t>40</a:t>
            </a:fld>
            <a:endParaRPr lang="es-ES_tradnl"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2D0B44-420B-4F31-92E1-4C2819A96ED4}" type="slidenum">
              <a:rPr lang="es-ES_tradnl">
                <a:solidFill>
                  <a:prstClr val="black"/>
                </a:solidFill>
              </a:rPr>
              <a:pPr>
                <a:defRPr/>
              </a:pPr>
              <a:t>41</a:t>
            </a:fld>
            <a:endParaRPr lang="es-ES_tradnl"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64872-94F5-4D13-AA53-3168D82C5E3B}" type="slidenum">
              <a:rPr lang="es-ES_tradnl">
                <a:solidFill>
                  <a:prstClr val="black"/>
                </a:solidFill>
              </a:rPr>
              <a:pPr>
                <a:defRPr/>
              </a:pPr>
              <a:t>42</a:t>
            </a:fld>
            <a:endParaRPr lang="es-ES_tradnl"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Botánico</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D7F05A-B707-47D1-90D6-925E4F8C9CEA}" type="slidenum">
              <a:rPr lang="es-ES_tradnl">
                <a:solidFill>
                  <a:prstClr val="black"/>
                </a:solidFill>
              </a:rPr>
              <a:pPr>
                <a:defRPr/>
              </a:pPr>
              <a:t>43</a:t>
            </a:fld>
            <a:endParaRPr lang="es-ES_tradnl"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Gasteiz</a:t>
            </a:r>
          </a:p>
        </p:txBody>
      </p:sp>
      <p:sp>
        <p:nvSpPr>
          <p:cNvPr id="4" name="3 Marcador de número de diapositiva"/>
          <p:cNvSpPr>
            <a:spLocks noGrp="1"/>
          </p:cNvSpPr>
          <p:nvPr>
            <p:ph type="sldNum" sz="quarter" idx="5"/>
          </p:nvPr>
        </p:nvSpPr>
        <p:spPr/>
        <p:txBody>
          <a:bodyPr/>
          <a:lstStyle/>
          <a:p>
            <a:pPr>
              <a:defRPr/>
            </a:pPr>
            <a:fld id="{418F625E-C13F-43D7-B1DC-6865A613150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Casco Antiguo</a:t>
            </a:r>
          </a:p>
        </p:txBody>
      </p:sp>
      <p:sp>
        <p:nvSpPr>
          <p:cNvPr id="4" name="3 Marcador de número de diapositiva"/>
          <p:cNvSpPr>
            <a:spLocks noGrp="1"/>
          </p:cNvSpPr>
          <p:nvPr>
            <p:ph type="sldNum" sz="quarter" idx="5"/>
          </p:nvPr>
        </p:nvSpPr>
        <p:spPr/>
        <p:txBody>
          <a:bodyPr/>
          <a:lstStyle/>
          <a:p>
            <a:pPr>
              <a:defRPr/>
            </a:pPr>
            <a:fld id="{605B5637-8D56-4AEE-913C-3BF61A49FAD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Salburua.-Anillo Verde</a:t>
            </a:r>
          </a:p>
        </p:txBody>
      </p:sp>
      <p:sp>
        <p:nvSpPr>
          <p:cNvPr id="4" name="3 Marcador de número de diapositiva"/>
          <p:cNvSpPr>
            <a:spLocks noGrp="1"/>
          </p:cNvSpPr>
          <p:nvPr>
            <p:ph type="sldNum" sz="quarter" idx="5"/>
          </p:nvPr>
        </p:nvSpPr>
        <p:spPr/>
        <p:txBody>
          <a:bodyPr/>
          <a:lstStyle/>
          <a:p>
            <a:pPr>
              <a:defRPr/>
            </a:pPr>
            <a:fld id="{4AD9CC0A-DADD-451F-AB69-012FD936C25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t>
            </a:r>
          </a:p>
        </p:txBody>
      </p:sp>
      <p:sp>
        <p:nvSpPr>
          <p:cNvPr id="4" name="3 Marcador de número de diapositiva"/>
          <p:cNvSpPr>
            <a:spLocks noGrp="1"/>
          </p:cNvSpPr>
          <p:nvPr>
            <p:ph type="sldNum" sz="quarter" idx="5"/>
          </p:nvPr>
        </p:nvSpPr>
        <p:spPr/>
        <p:txBody>
          <a:bodyPr/>
          <a:lstStyle/>
          <a:p>
            <a:pPr>
              <a:defRPr/>
            </a:pPr>
            <a:fld id="{9587C050-42F5-4671-9885-8CB94A6A9F7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34B0FAE-2FA0-4407-ADBE-D22DE90151F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e la Florida</a:t>
            </a:r>
          </a:p>
        </p:txBody>
      </p:sp>
      <p:sp>
        <p:nvSpPr>
          <p:cNvPr id="4" name="3 Marcador de número de diapositiva"/>
          <p:cNvSpPr>
            <a:spLocks noGrp="1"/>
          </p:cNvSpPr>
          <p:nvPr>
            <p:ph type="sldNum" sz="quarter" idx="5"/>
          </p:nvPr>
        </p:nvSpPr>
        <p:spPr/>
        <p:txBody>
          <a:bodyPr/>
          <a:lstStyle/>
          <a:p>
            <a:pPr>
              <a:defRPr/>
            </a:pPr>
            <a:fld id="{4D9C5321-1994-412C-B84D-363E3129F35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28808D18-9C53-4212-A97D-1D77CD3836F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803EF048-EA12-496C-A764-8F4B8D5F056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D7919F1A-15EB-486F-BE3A-A2715ABA24F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66DEA1B-878A-4548-8643-E169EFD6CED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FAA67D58-6BCB-4EA7-B01C-69F687D8277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1E18C80D-C5D7-4BC3-914B-604E25ABF7E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07F6BD-7EEA-4090-81CC-841558D3C19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Wynton Marsalis</a:t>
            </a:r>
          </a:p>
        </p:txBody>
      </p:sp>
      <p:sp>
        <p:nvSpPr>
          <p:cNvPr id="4" name="3 Marcador de número de diapositiva"/>
          <p:cNvSpPr>
            <a:spLocks noGrp="1"/>
          </p:cNvSpPr>
          <p:nvPr>
            <p:ph type="sldNum" sz="quarter" idx="5"/>
          </p:nvPr>
        </p:nvSpPr>
        <p:spPr/>
        <p:txBody>
          <a:bodyPr/>
          <a:lstStyle/>
          <a:p>
            <a:pPr>
              <a:defRPr/>
            </a:pPr>
            <a:fld id="{D24D9ED3-3915-47AA-8461-6ED05BD62F3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C02C27-1BD9-49E5-B4EF-7B88F3B47A5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B64B0036-DFCE-48FD-AA50-1D63273FF1C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C838A2B3-4DBC-485E-B915-7DB7171247B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España</a:t>
            </a:r>
          </a:p>
        </p:txBody>
      </p:sp>
      <p:sp>
        <p:nvSpPr>
          <p:cNvPr id="4" name="3 Marcador de número de diapositiva"/>
          <p:cNvSpPr>
            <a:spLocks noGrp="1"/>
          </p:cNvSpPr>
          <p:nvPr>
            <p:ph type="sldNum" sz="quarter" idx="5"/>
          </p:nvPr>
        </p:nvSpPr>
        <p:spPr/>
        <p:txBody>
          <a:bodyPr/>
          <a:lstStyle/>
          <a:p>
            <a:pPr>
              <a:defRPr/>
            </a:pPr>
            <a:fld id="{1F6C9E28-9509-4B34-AEC5-74E7D11FE25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Peine de los Vientos.-Chillida</a:t>
            </a:r>
          </a:p>
        </p:txBody>
      </p:sp>
      <p:sp>
        <p:nvSpPr>
          <p:cNvPr id="4" name="3 Marcador de número de diapositiva"/>
          <p:cNvSpPr>
            <a:spLocks noGrp="1"/>
          </p:cNvSpPr>
          <p:nvPr>
            <p:ph type="sldNum" sz="quarter" idx="5"/>
          </p:nvPr>
        </p:nvSpPr>
        <p:spPr/>
        <p:txBody>
          <a:bodyPr/>
          <a:lstStyle/>
          <a:p>
            <a:pPr>
              <a:defRPr/>
            </a:pPr>
            <a:fld id="{92E30BDF-8459-4273-8714-86BBA0D4B6E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Peine del Viento</a:t>
            </a:r>
          </a:p>
        </p:txBody>
      </p:sp>
      <p:sp>
        <p:nvSpPr>
          <p:cNvPr id="4" name="3 Marcador de número de diapositiva"/>
          <p:cNvSpPr>
            <a:spLocks noGrp="1"/>
          </p:cNvSpPr>
          <p:nvPr>
            <p:ph type="sldNum" sz="quarter" idx="5"/>
          </p:nvPr>
        </p:nvSpPr>
        <p:spPr/>
        <p:txBody>
          <a:bodyPr/>
          <a:lstStyle/>
          <a:p>
            <a:pPr>
              <a:defRPr/>
            </a:pPr>
            <a:fld id="{83FC5479-850E-4580-B18C-76E45F4CD406}"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Gipuzkoa</a:t>
            </a:r>
          </a:p>
        </p:txBody>
      </p:sp>
      <p:sp>
        <p:nvSpPr>
          <p:cNvPr id="4" name="3 Marcador de número de diapositiva"/>
          <p:cNvSpPr>
            <a:spLocks noGrp="1"/>
          </p:cNvSpPr>
          <p:nvPr>
            <p:ph type="sldNum" sz="quarter" idx="5"/>
          </p:nvPr>
        </p:nvSpPr>
        <p:spPr/>
        <p:txBody>
          <a:bodyPr/>
          <a:lstStyle/>
          <a:p>
            <a:pPr>
              <a:defRPr/>
            </a:pPr>
            <a:fld id="{F171BC52-563A-4FDD-9607-86546B485595}"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Gipuzkoa</a:t>
            </a:r>
          </a:p>
        </p:txBody>
      </p:sp>
      <p:sp>
        <p:nvSpPr>
          <p:cNvPr id="4" name="3 Marcador de número de diapositiva"/>
          <p:cNvSpPr>
            <a:spLocks noGrp="1"/>
          </p:cNvSpPr>
          <p:nvPr>
            <p:ph type="sldNum" sz="quarter" idx="5"/>
          </p:nvPr>
        </p:nvSpPr>
        <p:spPr/>
        <p:txBody>
          <a:bodyPr/>
          <a:lstStyle/>
          <a:p>
            <a:pPr>
              <a:defRPr/>
            </a:pPr>
            <a:fld id="{20A537F4-413E-4B73-87C1-EE0417C80BB0}"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4B0101C5-5B8F-400D-B67B-FF1B0CF1A2B1}"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9244C15-E936-4F24-8820-E3751BCE1C4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Gipuzcoa.-Navidad</a:t>
            </a:r>
          </a:p>
        </p:txBody>
      </p:sp>
      <p:sp>
        <p:nvSpPr>
          <p:cNvPr id="4" name="3 Marcador de número de diapositiva"/>
          <p:cNvSpPr>
            <a:spLocks noGrp="1"/>
          </p:cNvSpPr>
          <p:nvPr>
            <p:ph type="sldNum" sz="quarter" idx="5"/>
          </p:nvPr>
        </p:nvSpPr>
        <p:spPr/>
        <p:txBody>
          <a:bodyPr/>
          <a:lstStyle/>
          <a:p>
            <a:pPr>
              <a:defRPr/>
            </a:pPr>
            <a:fld id="{CD35398D-B30F-4911-88DE-F157D807B29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D4D85937-7D8E-473E-BF0D-ECF168BC1E7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8B2B5D7F-1F84-45D7-A463-95884616BAF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0E1C57B-AE64-4BD4-AE72-9D448FA15EB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E3270BF3-7C5C-447E-A2A3-64192798147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Gipuzcoa.-Reloj Floral</a:t>
            </a:r>
          </a:p>
        </p:txBody>
      </p:sp>
      <p:sp>
        <p:nvSpPr>
          <p:cNvPr id="4" name="3 Marcador de número de diapositiva"/>
          <p:cNvSpPr>
            <a:spLocks noGrp="1"/>
          </p:cNvSpPr>
          <p:nvPr>
            <p:ph type="sldNum" sz="quarter" idx="5"/>
          </p:nvPr>
        </p:nvSpPr>
        <p:spPr/>
        <p:txBody>
          <a:bodyPr/>
          <a:lstStyle/>
          <a:p>
            <a:pPr>
              <a:defRPr/>
            </a:pPr>
            <a:fld id="{73E2F059-635A-4110-8D9B-CEA22774685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382A9F55-9746-440C-8D37-E1B4A0E53E2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Gipuzcoa</a:t>
            </a:r>
          </a:p>
        </p:txBody>
      </p:sp>
      <p:sp>
        <p:nvSpPr>
          <p:cNvPr id="4" name="3 Marcador de número de diapositiva"/>
          <p:cNvSpPr>
            <a:spLocks noGrp="1"/>
          </p:cNvSpPr>
          <p:nvPr>
            <p:ph type="sldNum" sz="quarter" idx="5"/>
          </p:nvPr>
        </p:nvSpPr>
        <p:spPr/>
        <p:txBody>
          <a:bodyPr/>
          <a:lstStyle/>
          <a:p>
            <a:pPr>
              <a:defRPr/>
            </a:pPr>
            <a:fld id="{28F9415D-6C34-4E72-939F-A45027BAC20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árbol de Guernica</a:t>
            </a:r>
          </a:p>
        </p:txBody>
      </p:sp>
      <p:sp>
        <p:nvSpPr>
          <p:cNvPr id="4" name="3 Marcador de número de diapositiva"/>
          <p:cNvSpPr>
            <a:spLocks noGrp="1"/>
          </p:cNvSpPr>
          <p:nvPr>
            <p:ph type="sldNum" sz="quarter" idx="5"/>
          </p:nvPr>
        </p:nvSpPr>
        <p:spPr/>
        <p:txBody>
          <a:bodyPr/>
          <a:lstStyle/>
          <a:p>
            <a:pPr>
              <a:defRPr/>
            </a:pPr>
            <a:fld id="{937232FB-7E91-420F-9CA5-3C7F84BF2842}"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Arbol de Guernica</a:t>
            </a:r>
          </a:p>
        </p:txBody>
      </p:sp>
      <p:sp>
        <p:nvSpPr>
          <p:cNvPr id="4" name="3 Marcador de número de diapositiva"/>
          <p:cNvSpPr>
            <a:spLocks noGrp="1"/>
          </p:cNvSpPr>
          <p:nvPr>
            <p:ph type="sldNum" sz="quarter" idx="5"/>
          </p:nvPr>
        </p:nvSpPr>
        <p:spPr/>
        <p:txBody>
          <a:bodyPr/>
          <a:lstStyle/>
          <a:p>
            <a:pPr>
              <a:defRPr/>
            </a:pPr>
            <a:fld id="{8FF9AA1C-E15E-4841-83BD-9C118B2FF84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Reina Regente</a:t>
            </a:r>
          </a:p>
        </p:txBody>
      </p:sp>
      <p:sp>
        <p:nvSpPr>
          <p:cNvPr id="4" name="3 Marcador de número de diapositiva"/>
          <p:cNvSpPr>
            <a:spLocks noGrp="1"/>
          </p:cNvSpPr>
          <p:nvPr>
            <p:ph type="sldNum" sz="quarter" idx="5"/>
          </p:nvPr>
        </p:nvSpPr>
        <p:spPr/>
        <p:txBody>
          <a:bodyPr/>
          <a:lstStyle/>
          <a:p>
            <a:pPr>
              <a:defRPr/>
            </a:pPr>
            <a:fld id="{4C26E813-9CEC-4E78-B337-53394A62CE0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Paseo Reina Regente</a:t>
            </a:r>
          </a:p>
        </p:txBody>
      </p:sp>
      <p:sp>
        <p:nvSpPr>
          <p:cNvPr id="4" name="3 Marcador de número de diapositiva"/>
          <p:cNvSpPr>
            <a:spLocks noGrp="1"/>
          </p:cNvSpPr>
          <p:nvPr>
            <p:ph type="sldNum" sz="quarter" idx="5"/>
          </p:nvPr>
        </p:nvSpPr>
        <p:spPr/>
        <p:txBody>
          <a:bodyPr/>
          <a:lstStyle/>
          <a:p>
            <a:pPr>
              <a:defRPr/>
            </a:pPr>
            <a:fld id="{058B8352-C2AE-4B12-AD2F-FB2973BD600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Reina Regente</a:t>
            </a:r>
          </a:p>
        </p:txBody>
      </p:sp>
      <p:sp>
        <p:nvSpPr>
          <p:cNvPr id="4" name="3 Marcador de número de diapositiva"/>
          <p:cNvSpPr>
            <a:spLocks noGrp="1"/>
          </p:cNvSpPr>
          <p:nvPr>
            <p:ph type="sldNum" sz="quarter" idx="5"/>
          </p:nvPr>
        </p:nvSpPr>
        <p:spPr/>
        <p:txBody>
          <a:bodyPr/>
          <a:lstStyle/>
          <a:p>
            <a:pPr>
              <a:defRPr/>
            </a:pPr>
            <a:fld id="{E12B6700-D1CA-4F2E-B8EE-02625581491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619FD6ED-7A50-4036-9488-D37CB425655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33C19B7-37B9-46A6-A5F5-50DFAEEF139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580E2A6E-59AE-4516-9205-9B74A8053D8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8017171D-84F8-4EC8-AF06-F5F5C649BEF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290DF40B-46C1-46D5-931E-1FC24865C10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47705E96-1891-4801-A105-F7A76492D649}"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C1E8DE9F-1946-47A0-B998-5CBEA50EC37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EB5443EA-D8DF-48AC-B980-84AB99B8280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77B124E-0214-41C0-A7EB-AC3E1587118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82E9BD19-6EC6-4092-A76F-8A26A866624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F5E22D6D-D87F-474C-A768-8B83FEEA42A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Alberdi Eder</a:t>
            </a:r>
          </a:p>
        </p:txBody>
      </p:sp>
      <p:sp>
        <p:nvSpPr>
          <p:cNvPr id="4" name="3 Marcador de número de diapositiva"/>
          <p:cNvSpPr>
            <a:spLocks noGrp="1"/>
          </p:cNvSpPr>
          <p:nvPr>
            <p:ph type="sldNum" sz="quarter" idx="5"/>
          </p:nvPr>
        </p:nvSpPr>
        <p:spPr/>
        <p:txBody>
          <a:bodyPr/>
          <a:lstStyle/>
          <a:p>
            <a:pPr>
              <a:defRPr/>
            </a:pPr>
            <a:fld id="{3D8EF685-7CC1-4B36-84C2-7B5214B846B9}"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EAA8C72B-57FB-44D7-B22D-75691BEF4CE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F9C19651-62BC-41A8-8D2E-EEDB1AEC52A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32D3272C-9C6A-48E1-8755-8E1251AC722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22C20F86-60DD-4A4C-818F-F81E161B465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Alberdi Eder</a:t>
            </a:r>
          </a:p>
        </p:txBody>
      </p:sp>
      <p:sp>
        <p:nvSpPr>
          <p:cNvPr id="4" name="3 Marcador de número de diapositiva"/>
          <p:cNvSpPr>
            <a:spLocks noGrp="1"/>
          </p:cNvSpPr>
          <p:nvPr>
            <p:ph type="sldNum" sz="quarter" idx="5"/>
          </p:nvPr>
        </p:nvSpPr>
        <p:spPr/>
        <p:txBody>
          <a:bodyPr/>
          <a:lstStyle/>
          <a:p>
            <a:pPr>
              <a:defRPr/>
            </a:pPr>
            <a:fld id="{1EA984A1-9A82-4729-A252-B1544877B8B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Eder.-Ayuntamiento</a:t>
            </a:r>
          </a:p>
        </p:txBody>
      </p:sp>
      <p:sp>
        <p:nvSpPr>
          <p:cNvPr id="4" name="3 Marcador de número de diapositiva"/>
          <p:cNvSpPr>
            <a:spLocks noGrp="1"/>
          </p:cNvSpPr>
          <p:nvPr>
            <p:ph type="sldNum" sz="quarter" idx="5"/>
          </p:nvPr>
        </p:nvSpPr>
        <p:spPr/>
        <p:txBody>
          <a:bodyPr/>
          <a:lstStyle/>
          <a:p>
            <a:pPr>
              <a:defRPr/>
            </a:pPr>
            <a:fld id="{22123A41-00CA-49EB-86ED-4B862BD8425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Alderdi Eder</a:t>
            </a:r>
          </a:p>
        </p:txBody>
      </p:sp>
      <p:sp>
        <p:nvSpPr>
          <p:cNvPr id="4" name="3 Marcador de número de diapositiva"/>
          <p:cNvSpPr>
            <a:spLocks noGrp="1"/>
          </p:cNvSpPr>
          <p:nvPr>
            <p:ph type="sldNum" sz="quarter" idx="5"/>
          </p:nvPr>
        </p:nvSpPr>
        <p:spPr/>
        <p:txBody>
          <a:bodyPr/>
          <a:lstStyle/>
          <a:p>
            <a:pPr>
              <a:defRPr/>
            </a:pPr>
            <a:fld id="{1B413E8B-07FC-4D3D-A706-FF4C8A4DFBD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D0E62B05-055D-4354-9CC3-B1014F12B0F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C5029C9C-1797-43A4-9FDB-88DA0A9EF01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04E406DB-EC6C-4E95-A3CF-446F006D276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AA4C2967-BE52-44F4-BA75-D21272E22C4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CD3D7961-4F6A-4061-8814-5235B0501970}"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Cristina Enea</a:t>
            </a:r>
          </a:p>
        </p:txBody>
      </p:sp>
      <p:sp>
        <p:nvSpPr>
          <p:cNvPr id="4" name="3 Marcador de número de diapositiva"/>
          <p:cNvSpPr>
            <a:spLocks noGrp="1"/>
          </p:cNvSpPr>
          <p:nvPr>
            <p:ph type="sldNum" sz="quarter" idx="5"/>
          </p:nvPr>
        </p:nvSpPr>
        <p:spPr/>
        <p:txBody>
          <a:bodyPr/>
          <a:lstStyle/>
          <a:p>
            <a:pPr>
              <a:defRPr/>
            </a:pPr>
            <a:fld id="{8F9B8904-426F-4024-83BC-756410E465B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24ABCF1D-1E0D-48E1-9472-2471BB23049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4C8FF2DE-E4B0-416B-ACCE-CE40801D218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Aiete</a:t>
            </a:r>
          </a:p>
        </p:txBody>
      </p:sp>
      <p:sp>
        <p:nvSpPr>
          <p:cNvPr id="4" name="3 Marcador de número de diapositiva"/>
          <p:cNvSpPr>
            <a:spLocks noGrp="1"/>
          </p:cNvSpPr>
          <p:nvPr>
            <p:ph type="sldNum" sz="quarter" idx="5"/>
          </p:nvPr>
        </p:nvSpPr>
        <p:spPr/>
        <p:txBody>
          <a:bodyPr/>
          <a:lstStyle/>
          <a:p>
            <a:pPr>
              <a:defRPr/>
            </a:pPr>
            <a:fld id="{0D17D1CC-B608-409C-B7AE-834EB0FBDE4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de Aiete</a:t>
            </a:r>
          </a:p>
        </p:txBody>
      </p:sp>
      <p:sp>
        <p:nvSpPr>
          <p:cNvPr id="4" name="3 Marcador de número de diapositiva"/>
          <p:cNvSpPr>
            <a:spLocks noGrp="1"/>
          </p:cNvSpPr>
          <p:nvPr>
            <p:ph type="sldNum" sz="quarter" idx="5"/>
          </p:nvPr>
        </p:nvSpPr>
        <p:spPr/>
        <p:txBody>
          <a:bodyPr/>
          <a:lstStyle/>
          <a:p>
            <a:pPr>
              <a:defRPr/>
            </a:pPr>
            <a:fld id="{3280291B-F12C-48CD-B2D5-31AA7BB8C39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4F57126A-9091-4F61-BBE9-297380BAAC4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EA0E6EB5-5E70-4CA4-90A9-7236773FE6E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7961E3E-CD56-453C-BC46-CC3EFD130B8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MIramar</a:t>
            </a:r>
          </a:p>
        </p:txBody>
      </p:sp>
      <p:sp>
        <p:nvSpPr>
          <p:cNvPr id="4" name="3 Marcador de número de diapositiva"/>
          <p:cNvSpPr>
            <a:spLocks noGrp="1"/>
          </p:cNvSpPr>
          <p:nvPr>
            <p:ph type="sldNum" sz="quarter" idx="5"/>
          </p:nvPr>
        </p:nvSpPr>
        <p:spPr/>
        <p:txBody>
          <a:bodyPr/>
          <a:lstStyle/>
          <a:p>
            <a:pPr>
              <a:defRPr/>
            </a:pPr>
            <a:fld id="{6DB13D2C-141F-4BF6-B72C-CF20B7BA1417}" type="slidenum">
              <a:rPr lang="es-ES">
                <a:solidFill>
                  <a:prstClr val="black"/>
                </a:solidFill>
              </a:rPr>
              <a:pPr>
                <a:defRPr/>
              </a:pPr>
              <a:t>118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2736304"/>
          </a:xfrm>
        </p:spPr>
        <p:txBody>
          <a:bodyPr>
            <a:noAutofit/>
          </a:bodyPr>
          <a:lstStyle/>
          <a:p>
            <a:r>
              <a:rPr lang="es-ES" sz="3200" dirty="0"/>
              <a:t>EUROPA.-LA VUELTA AL MUNDO EN 885 JARDINES.-ESPAÑA.-</a:t>
            </a:r>
            <a:r>
              <a:rPr lang="es-ES" sz="2800" dirty="0"/>
              <a:t>GIJON.-Jardin Botánico Atlántico.-VITORIA.-Parque de La Florida.-SAN SEBASTIAN.-A</a:t>
            </a:r>
          </a:p>
        </p:txBody>
      </p:sp>
      <p:sp>
        <p:nvSpPr>
          <p:cNvPr id="3" name="2 Subtítulo"/>
          <p:cNvSpPr>
            <a:spLocks noGrp="1"/>
          </p:cNvSpPr>
          <p:nvPr>
            <p:ph type="subTitle" idx="1"/>
          </p:nvPr>
        </p:nvSpPr>
        <p:spPr>
          <a:xfrm>
            <a:off x="2555776" y="5003322"/>
            <a:ext cx="4608512"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romance anónimo - música española</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Jardín Botánico Atlántico</a:t>
            </a:r>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 Botánico Atlántico de Gijón</a:t>
            </a:r>
            <a:r>
              <a:rPr lang="es-ES" sz="2400" dirty="0"/>
              <a:t> (JBA), es un jardín botánico de unas 25 hectáreas de extensión, que se encuentra en las cercanías de Gijón, en la comunidad autónoma del Principado de Asturias, España. </a:t>
            </a:r>
          </a:p>
          <a:p>
            <a:pPr eaLnBrk="1" hangingPunct="1"/>
            <a:r>
              <a:rPr lang="es-ES" sz="2400" dirty="0"/>
              <a:t>Este es el único </a:t>
            </a:r>
            <a:r>
              <a:rPr lang="es-ES" sz="2400" i="1" dirty="0"/>
              <a:t>jardín botánico</a:t>
            </a:r>
            <a:r>
              <a:rPr lang="es-ES" sz="2400" dirty="0"/>
              <a:t> de Asturias, y forma parte de la asociación internacional Botanic Gardens Conservación International, (BGCI).</a:t>
            </a:r>
          </a:p>
          <a:p>
            <a:pPr eaLnBrk="1" hangingPunct="1"/>
            <a:r>
              <a:rPr lang="es-ES" sz="2400" dirty="0"/>
              <a:t>El </a:t>
            </a:r>
            <a:r>
              <a:rPr lang="es-ES" sz="2400" i="1" dirty="0"/>
              <a:t>Jardín Botánico Atlántico de Gijón</a:t>
            </a:r>
            <a:r>
              <a:rPr lang="es-ES" sz="2400" dirty="0"/>
              <a:t> se encuentra cerca del campus y de la Universidad Laboral de Gijón, a unos 3 kilómetros del centro urbano de la ciudad, en unos terrenos de las parroquias de Deva y Cabueñes.</a:t>
            </a:r>
          </a:p>
        </p:txBody>
      </p:sp>
    </p:spTree>
    <p:extLst>
      <p:ext uri="{BB962C8B-B14F-4D97-AF65-F5344CB8AC3E}">
        <p14:creationId xmlns:p14="http://schemas.microsoft.com/office/powerpoint/2010/main" val="1325675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normAutofit/>
          </a:bodyPr>
          <a:lstStyle/>
          <a:p>
            <a:pPr marL="274320" indent="-274320" eaLnBrk="1" fontAlgn="auto" hangingPunct="1">
              <a:spcBef>
                <a:spcPts val="580"/>
              </a:spcBef>
              <a:spcAft>
                <a:spcPts val="0"/>
              </a:spcAft>
              <a:buFont typeface="Wingdings 2"/>
              <a:buChar char=""/>
              <a:defRPr/>
            </a:pPr>
            <a:r>
              <a:rPr lang="es-ES" dirty="0"/>
              <a:t>Inaugurado el 25 de abril de 2003 para su creación el Ayuntamiento de Gijón promovió un concurso internacional, resultando ganador el equipo multidisciplinar constituido por el Instituto de Recursos Naturales y Ordenación del Territorio de la Universidad de Oviedo (INDUROT)(responsable del Proyecto Botánico), el estudio de arquitectura TAU-Noriega formado por Ángel Noriega y colaboradores (responsable de la Arquitectura), la empresa INGENIAqed (responsable de la Museografía) y el paisajista Ricardo Librero (responsable de la Arquitectura del Paisaje ).</a:t>
            </a:r>
          </a:p>
        </p:txBody>
      </p:sp>
    </p:spTree>
    <p:extLst>
      <p:ext uri="{BB962C8B-B14F-4D97-AF65-F5344CB8AC3E}">
        <p14:creationId xmlns:p14="http://schemas.microsoft.com/office/powerpoint/2010/main" val="124333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Este jardín situado a dos kilómetros de Gijón ha sido el primero de su tipo en el noreste de España al inaugurarse el 25 de abril de 2003. </a:t>
            </a:r>
          </a:p>
          <a:p>
            <a:r>
              <a:rPr lang="es-ES" dirty="0"/>
              <a:t>Tiene una extensión de 150.000 m². aunque está en proyecto su expansión hasta los 250.000 m². </a:t>
            </a:r>
          </a:p>
          <a:p>
            <a:r>
              <a:rPr lang="es-ES" dirty="0"/>
              <a:t>Dentro de todo este terreno se catalogan alrededor de 30.000 plantas de 2.000 especies distintas </a:t>
            </a:r>
          </a:p>
          <a:p>
            <a:r>
              <a:rPr lang="es-ES" dirty="0"/>
              <a:t>El jardín está divido en cuatro entornos diferenciados, que son el entorno Cantábrico, la factoría vegetal, Jardín histórico de la Isla y el itinerario atlántico. </a:t>
            </a:r>
          </a:p>
          <a:p>
            <a:endParaRPr lang="es-ES" dirty="0"/>
          </a:p>
        </p:txBody>
      </p:sp>
    </p:spTree>
    <p:extLst>
      <p:ext uri="{BB962C8B-B14F-4D97-AF65-F5344CB8AC3E}">
        <p14:creationId xmlns:p14="http://schemas.microsoft.com/office/powerpoint/2010/main" val="1575844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333375"/>
            <a:ext cx="7113984" cy="5686425"/>
          </a:xfrm>
        </p:spPr>
        <p:txBody>
          <a:bodyPr/>
          <a:lstStyle/>
          <a:p>
            <a:pPr marL="0" indent="0" eaLnBrk="1" hangingPunct="1">
              <a:buNone/>
            </a:pPr>
            <a:r>
              <a:rPr lang="es-ES" sz="2400" dirty="0"/>
              <a:t> </a:t>
            </a:r>
          </a:p>
          <a:p>
            <a:pPr eaLnBrk="1" hangingPunct="1"/>
            <a:r>
              <a:rPr lang="es-ES" sz="2400" b="1" dirty="0"/>
              <a:t>Entorno Cantábrico</a:t>
            </a:r>
          </a:p>
          <a:p>
            <a:pPr eaLnBrk="1" hangingPunct="1"/>
            <a:r>
              <a:rPr lang="es-ES" sz="2400" dirty="0"/>
              <a:t>Este entorno está representado por el laurel en la zona de presentación inicial. </a:t>
            </a:r>
          </a:p>
          <a:p>
            <a:pPr eaLnBrk="1" hangingPunct="1"/>
            <a:r>
              <a:rPr lang="es-ES" sz="2400" dirty="0"/>
              <a:t>En este espacio se da cita la diversidad floral del arco cantábrico con bosques, praderas y matorrales, todos ellos con flora cantábrica - atlántica.</a:t>
            </a:r>
          </a:p>
          <a:p>
            <a:pPr eaLnBrk="1" hangingPunct="1"/>
            <a:r>
              <a:rPr lang="es-ES" sz="2400" dirty="0"/>
              <a:t> En esta zona se pueden encontrar hayas, abedules, robles, alcornoques, etc.</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89871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041976" cy="6308725"/>
          </a:xfrm>
        </p:spPr>
        <p:txBody>
          <a:bodyPr>
            <a:normAutofit lnSpcReduction="10000"/>
          </a:bodyPr>
          <a:lstStyle/>
          <a:p>
            <a:pPr eaLnBrk="1" hangingPunct="1"/>
            <a:r>
              <a:rPr lang="es-ES" b="1" dirty="0"/>
              <a:t>Factoría Vegetal</a:t>
            </a:r>
          </a:p>
          <a:p>
            <a:pPr eaLnBrk="1" hangingPunct="1"/>
            <a:r>
              <a:rPr lang="es-ES" sz="2400" dirty="0"/>
              <a:t>Este entorno está representado por la vid y el olivo en la zona de presentación inicial. En este entorno se ambienta la Tierra como </a:t>
            </a:r>
            <a:r>
              <a:rPr lang="es-ES" sz="2400" i="1" dirty="0"/>
              <a:t>una gran fábrica de naturaleza</a:t>
            </a:r>
            <a:r>
              <a:rPr lang="es-ES" sz="2400" dirty="0"/>
              <a:t> que provee al hombre de materias primas vegetales para el desarrollo de la civilización tal como la conocemos hoy en día.</a:t>
            </a:r>
          </a:p>
          <a:p>
            <a:pPr eaLnBrk="1" hangingPunct="1"/>
            <a:r>
              <a:rPr lang="es-ES" sz="2400" dirty="0"/>
              <a:t> Esta zona se subdivide a su vez en cinco áreas que muestra la interrelación existente entre hombre y el medio que lo rodea. Estas zonas son:</a:t>
            </a:r>
          </a:p>
          <a:p>
            <a:pPr eaLnBrk="1" hangingPunct="1"/>
            <a:r>
              <a:rPr lang="es-ES" sz="2400" dirty="0"/>
              <a:t>Frutales: Nos enseña el uso de estos como alimento, desde los silvestres hasta la explotación mediante cultivos de estos. En esta zona se muestran los frutales usados en la zona del Atlántico.</a:t>
            </a:r>
          </a:p>
          <a:p>
            <a:pPr eaLnBrk="1" hangingPunct="1"/>
            <a:endParaRPr lang="es-ES" dirty="0"/>
          </a:p>
        </p:txBody>
      </p:sp>
    </p:spTree>
    <p:extLst>
      <p:ext uri="{BB962C8B-B14F-4D97-AF65-F5344CB8AC3E}">
        <p14:creationId xmlns:p14="http://schemas.microsoft.com/office/powerpoint/2010/main" val="97196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7041976" cy="5543550"/>
          </a:xfrm>
        </p:spPr>
        <p:txBody>
          <a:bodyPr/>
          <a:lstStyle/>
          <a:p>
            <a:pPr eaLnBrk="1" hangingPunct="1"/>
            <a:r>
              <a:rPr lang="es-ES" sz="2400" dirty="0"/>
              <a:t>Huertos: Los cultivos de legumbres, cereales y verduras desde el origen hasta la agricultura actual. Se muestran también las plantas que han servido no sólo como nutriente sino como materia prima para la industria como ropas, tientes, etc.</a:t>
            </a:r>
          </a:p>
          <a:p>
            <a:pPr eaLnBrk="1" hangingPunct="1"/>
            <a:r>
              <a:rPr lang="es-ES" sz="2400" dirty="0"/>
              <a:t>Hierbas y Simples: Aquí se muestran las plantas aromáticas, especias, plantas medicinales, religiosas y simbólicas.</a:t>
            </a:r>
          </a:p>
          <a:p>
            <a:pPr eaLnBrk="1" hangingPunct="1"/>
            <a:r>
              <a:rPr lang="es-ES" sz="2400" dirty="0"/>
              <a:t>Plantas indeseadas: Las malas hierbas e invasoras son aquí el tema predominante</a:t>
            </a:r>
          </a:p>
          <a:p>
            <a:pPr eaLnBrk="1" hangingPunct="1"/>
            <a:endParaRPr lang="es-ES" dirty="0"/>
          </a:p>
        </p:txBody>
      </p:sp>
    </p:spTree>
    <p:extLst>
      <p:ext uri="{BB962C8B-B14F-4D97-AF65-F5344CB8AC3E}">
        <p14:creationId xmlns:p14="http://schemas.microsoft.com/office/powerpoint/2010/main" val="1085591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1" y="404813"/>
            <a:ext cx="7113984"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Jardín histórico de la Isla</a:t>
            </a:r>
          </a:p>
          <a:p>
            <a:pPr marL="274320" indent="-274320" eaLnBrk="1" fontAlgn="auto" hangingPunct="1">
              <a:spcBef>
                <a:spcPts val="580"/>
              </a:spcBef>
              <a:spcAft>
                <a:spcPts val="0"/>
              </a:spcAft>
              <a:buFont typeface="Wingdings 2"/>
              <a:buChar char=""/>
              <a:defRPr/>
            </a:pPr>
            <a:r>
              <a:rPr lang="es-ES" dirty="0"/>
              <a:t>Este entorno está representado por el tejo en la zona de presentación inicial. El jardín de la isla data del siglo XIX, pertenecía al industrial gijonés Florencio Valdés. En él se pueden encontrar camelias, plátanos ,un estanque, laberinto de tejos, una piscina y una laguna. Destaca también por sus complejo hidráulicos como el estanque de baños y estanque de La Noria</a:t>
            </a:r>
            <a:br>
              <a:rPr lang="es-ES" dirty="0"/>
            </a:br>
            <a:r>
              <a:rPr lang="es-ES" b="1" dirty="0"/>
              <a:t>Itinerario Atlántico</a:t>
            </a:r>
          </a:p>
          <a:p>
            <a:pPr marL="274320" indent="-274320" eaLnBrk="1" fontAlgn="auto" hangingPunct="1">
              <a:spcBef>
                <a:spcPts val="580"/>
              </a:spcBef>
              <a:spcAft>
                <a:spcPts val="0"/>
              </a:spcAft>
              <a:buFont typeface="Wingdings 2"/>
              <a:buChar char=""/>
              <a:defRPr/>
            </a:pPr>
            <a:r>
              <a:rPr lang="es-ES" dirty="0"/>
              <a:t>Este entorno está representado por un helecho en la zona de presentación inicial.</a:t>
            </a:r>
          </a:p>
          <a:p>
            <a:pPr marL="274320" indent="-274320" eaLnBrk="1" fontAlgn="auto" hangingPunct="1">
              <a:spcBef>
                <a:spcPts val="580"/>
              </a:spcBef>
              <a:spcAft>
                <a:spcPts val="0"/>
              </a:spcAft>
              <a:buFont typeface="Wingdings 2"/>
              <a:buChar char=""/>
              <a:defRPr/>
            </a:pPr>
            <a:r>
              <a:rPr lang="es-ES" dirty="0"/>
              <a:t> En este itinerario nos adentramos mediante una senda en los seis ecosistemas presentes en el atlántico, que son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07803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772400" cy="5543550"/>
          </a:xfrm>
        </p:spPr>
        <p:txBody>
          <a:bodyPr>
            <a:normAutofit lnSpcReduction="10000"/>
          </a:bodyPr>
          <a:lstStyle/>
          <a:p>
            <a:r>
              <a:rPr lang="es-ES" dirty="0"/>
              <a:t>Mediterráneo:</a:t>
            </a:r>
          </a:p>
          <a:p>
            <a:r>
              <a:rPr lang="es-ES" dirty="0"/>
              <a:t>Tropical Caribeño: Dedicado a la zona del mar Caribe, con sus manglares y grandes selvas tropicales</a:t>
            </a:r>
          </a:p>
          <a:p>
            <a:pPr eaLnBrk="1" hangingPunct="1"/>
            <a:r>
              <a:rPr lang="es-ES" sz="2400" dirty="0"/>
              <a:t>Templado Europeo: Destacan las grandes masas boscosas como los robledales. En este punto cabe destacar la inclusión dentro del jardín de la Carbayera del Tragamón,de gran valor ecológico.</a:t>
            </a:r>
          </a:p>
          <a:p>
            <a:pPr eaLnBrk="1" hangingPunct="1"/>
            <a:r>
              <a:rPr lang="es-ES" sz="2400" dirty="0"/>
              <a:t>Templado Americano: Está zona está dominada por bosques caducifolios</a:t>
            </a:r>
          </a:p>
          <a:p>
            <a:pPr eaLnBrk="1" hangingPunct="1"/>
            <a:r>
              <a:rPr lang="es-ES" sz="2400" dirty="0"/>
              <a:t>Boreal Europeo: La zona norte está representada con la taiga, como los bosques de coníferas</a:t>
            </a:r>
          </a:p>
          <a:p>
            <a:pPr eaLnBrk="1" hangingPunct="1"/>
            <a:r>
              <a:rPr lang="es-ES" sz="2400" dirty="0"/>
              <a:t>Boreal Americano: Los bosques de coníferas son de mayor diversidad que en Europa.</a:t>
            </a:r>
          </a:p>
          <a:p>
            <a:pPr eaLnBrk="1" hangingPunct="1"/>
            <a:endParaRPr lang="es-ES" dirty="0"/>
          </a:p>
        </p:txBody>
      </p:sp>
    </p:spTree>
    <p:extLst>
      <p:ext uri="{BB962C8B-B14F-4D97-AF65-F5344CB8AC3E}">
        <p14:creationId xmlns:p14="http://schemas.microsoft.com/office/powerpoint/2010/main" val="2010531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Gijon.-Jardin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56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Gijon.-Jardin Botanico.-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24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Gijon.-Jardin Botanico Atlanti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988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Gijon.-Jardin Botanico Atlantico.-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35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Gijon.-Jardin Botanico Atlanti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922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Gijon .-Jardin Botanico.-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689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 Botanic o Atlantico.-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542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 Botanico  Atlantico.-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17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 Botanico Atlantico.-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755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 Botanico Atlantico.-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120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 Botanico Atlantic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506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 Botanico Atlantico.-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541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 Botanico Atlantico.-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476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 Botanico Atlantico.-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438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 Botanico Atlantico.-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217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 Botanico Atlantico.-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973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 Botanico Atlantico.-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05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Botanico Atlantico.-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902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Botanico Atlantico.-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613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 Botanico Atlantico.-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709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 Botanico Atlantico.-x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335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USUARIO\Desktop\San Sebastian\Jardin Botanico Atlantico.-x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189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USUARIO\Desktop\San Sebastian\Jardin Botanico Atlantico..-x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678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USUARIO\Desktop\San Sebastian\Gijon.-Jardin Botanico Atlantico.-Cascad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5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USUARIO\Desktop\San Sebastian\Gijon.-Jardin Botanico Atlantico.-N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718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USUARIO\Desktop\San Sebastian\Jardin Botanico Atlantico.-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36525"/>
            <a:ext cx="974883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535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USUARIO\Desktop\San Sebastian\Jardin Botanico Atlantico.-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479583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C:\Users\USUARIO\Desktop\San Sebastian\Jardin Botanico Atlantico.-x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51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USUARIO\Desktop\San Sebastian\Jardin Botanico Atlantico.-_Hayedo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7371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USUARIO\Desktop\San Sebastian\Jardin Botanico Atlantico.-x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409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USUARIO\Desktop\San Sebastian\Jardin Botanico Atlantico.-x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4" descr="C:\Users\USUARIO\Desktop\San Sebastian\Jardin Botanico Atlantico.-x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479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USUARIO\Desktop\San Sebastian\Jardin Botanico Atlantico.-x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32497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1708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USUARIO\Desktop\San Sebastian\Jardin Botanico Atlantico.-x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457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USUARIO\Desktop\San Sebastian\Jardin Botanico Atlantico.-x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4572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4" descr=" Jardin Botánico Atlántic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145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682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USUARIO\Desktop\San Sebastian\Jardin Botanico Atlantico.-x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405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Vitoria</a:t>
            </a:r>
          </a:p>
        </p:txBody>
      </p:sp>
      <p:sp>
        <p:nvSpPr>
          <p:cNvPr id="49155" name="2 Marcador de contenido"/>
          <p:cNvSpPr>
            <a:spLocks noGrp="1"/>
          </p:cNvSpPr>
          <p:nvPr>
            <p:ph sz="quarter" idx="1"/>
          </p:nvPr>
        </p:nvSpPr>
        <p:spPr/>
        <p:txBody>
          <a:bodyPr/>
          <a:lstStyle/>
          <a:p>
            <a:pPr eaLnBrk="1" hangingPunct="1"/>
            <a:r>
              <a:rPr lang="es-ES" sz="2400" b="1" dirty="0"/>
              <a:t>Parque de La Florida</a:t>
            </a:r>
            <a:r>
              <a:rPr lang="es-ES" sz="2400" dirty="0"/>
              <a:t>. Situado en el ensanche, está considerado un verdadero jardín botánico.</a:t>
            </a:r>
          </a:p>
          <a:p>
            <a:pPr eaLnBrk="1" hangingPunct="1"/>
            <a:r>
              <a:rPr lang="es-ES" sz="2400" dirty="0"/>
              <a:t> Con 35.000 metros cuadrados, fue diseñado en el siglo XIX según el estilo romántico imperante en la época, con riachuelos y bosquetes. </a:t>
            </a:r>
          </a:p>
          <a:p>
            <a:pPr eaLnBrk="1" hangingPunct="1"/>
            <a:r>
              <a:rPr lang="es-ES" sz="2400" dirty="0"/>
              <a:t>En él pueden encontrarse extrañas y exóticas variedades botánicas procedentes de todas las partes del planeta con 95 especies de árboles y 79 de arbustos. </a:t>
            </a:r>
          </a:p>
          <a:p>
            <a:pPr eaLnBrk="1" hangingPunct="1"/>
            <a:r>
              <a:rPr lang="es-ES" sz="2400" dirty="0"/>
              <a:t>Alberga el quiosco de música de la década de 1890 y las estatuas de cuatro reyes godos.</a:t>
            </a:r>
          </a:p>
        </p:txBody>
      </p:sp>
    </p:spTree>
    <p:extLst>
      <p:ext uri="{BB962C8B-B14F-4D97-AF65-F5344CB8AC3E}">
        <p14:creationId xmlns:p14="http://schemas.microsoft.com/office/powerpoint/2010/main" val="5115003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Anillo Verde</a:t>
            </a:r>
            <a:r>
              <a:rPr lang="es-ES" dirty="0"/>
              <a:t>. Red de parques seminaturales que rodea el perímetro de la ciudad. Una iniciativa que surge en la década de los 90 del siglo XX y que fue seleccionada por la ONU entre las 100 mejores actuaciones mundiales en el III Concurso Internacional de "Buenas Prácticas para la mejora de las condiciones de vida de las ciudades", celebrado en Dubai en el año 2000. </a:t>
            </a:r>
          </a:p>
          <a:p>
            <a:pPr marL="274320" indent="-274320" eaLnBrk="1" fontAlgn="auto" hangingPunct="1">
              <a:spcBef>
                <a:spcPts val="580"/>
              </a:spcBef>
              <a:spcAft>
                <a:spcPts val="0"/>
              </a:spcAft>
              <a:buFont typeface="Wingdings 2"/>
              <a:buChar char=""/>
              <a:defRPr/>
            </a:pPr>
            <a:r>
              <a:rPr lang="es-ES" dirty="0"/>
              <a:t>Actualmente se compone de 6 parques: </a:t>
            </a:r>
            <a:r>
              <a:rPr lang="es-ES" b="1" dirty="0"/>
              <a:t>Parque del Río Zadorra</a:t>
            </a:r>
            <a:r>
              <a:rPr lang="es-ES" dirty="0"/>
              <a:t>, </a:t>
            </a:r>
            <a:r>
              <a:rPr lang="es-ES" b="1" dirty="0"/>
              <a:t>Parque del Río Alegría</a:t>
            </a:r>
            <a:r>
              <a:rPr lang="es-ES" dirty="0"/>
              <a:t> , </a:t>
            </a:r>
            <a:r>
              <a:rPr lang="es-ES" b="1" dirty="0"/>
              <a:t>Parque de los Humedales de Salburua</a:t>
            </a:r>
            <a:r>
              <a:rPr lang="es-ES" dirty="0"/>
              <a:t>, </a:t>
            </a:r>
            <a:r>
              <a:rPr lang="es-ES" b="1" dirty="0"/>
              <a:t>Parque de Olárizu</a:t>
            </a:r>
            <a:r>
              <a:rPr lang="es-ES" dirty="0"/>
              <a:t>, </a:t>
            </a:r>
            <a:r>
              <a:rPr lang="es-ES" b="1" dirty="0"/>
              <a:t>Parque del Bosque de Armentia</a:t>
            </a:r>
            <a:r>
              <a:rPr lang="es-ES" dirty="0"/>
              <a:t> y </a:t>
            </a:r>
            <a:r>
              <a:rPr lang="es-ES" b="1" dirty="0"/>
              <a:t>Parque de Zabalgana</a:t>
            </a:r>
            <a:r>
              <a:rPr lang="es-ES" dirty="0"/>
              <a:t> todos ellos conectados a través de sendas urbanas con el fin de facilitar el desplazamiento entre la ciudad y la naturaleza que la rodea. </a:t>
            </a:r>
          </a:p>
        </p:txBody>
      </p:sp>
    </p:spTree>
    <p:extLst>
      <p:ext uri="{BB962C8B-B14F-4D97-AF65-F5344CB8AC3E}">
        <p14:creationId xmlns:p14="http://schemas.microsoft.com/office/powerpoint/2010/main" val="2169172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anillo-verde-de-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44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Vito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612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de Salburua.-Anillo Verde de 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269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de Salburu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070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de-la-florida_5620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Vitoria.-Parque de la Florida.-Ignacio_aldecoa_(estatu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746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toria.-Parque de la Florid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194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toria.-Parque de la Florid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2541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toria.-Parque de la Florida.-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377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ctoria-gasteiz%25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630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485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de-la-florida_1397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71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parque-de-la-florida_56209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580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parquedelaflorida_vitoria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757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toria Parque de la flor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110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toria.-Parque de la Florida.-. Collag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Wynton Marsal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976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toria.-parque de la florid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671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laza_Virgen_Blanc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6569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toria plaza de la virgen blan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1735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itoria_plaza_esp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083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dirty="0"/>
              <a:t>San Sebastián</a:t>
            </a:r>
          </a:p>
        </p:txBody>
      </p:sp>
      <p:sp>
        <p:nvSpPr>
          <p:cNvPr id="69635" name="2 Marcador de contenido"/>
          <p:cNvSpPr>
            <a:spLocks noGrp="1"/>
          </p:cNvSpPr>
          <p:nvPr>
            <p:ph sz="quarter" idx="1"/>
          </p:nvPr>
        </p:nvSpPr>
        <p:spPr/>
        <p:txBody>
          <a:bodyPr>
            <a:normAutofit lnSpcReduction="10000"/>
          </a:bodyPr>
          <a:lstStyle/>
          <a:p>
            <a:pPr eaLnBrk="1" hangingPunct="1"/>
            <a:r>
              <a:rPr lang="es-ES" sz="2400" dirty="0"/>
              <a:t>San Sebastián cuenta con un enorme número de zonas verdes urbanas, de fácil acceso y de encomiable belleza. </a:t>
            </a:r>
          </a:p>
          <a:p>
            <a:pPr eaLnBrk="1" hangingPunct="1"/>
            <a:r>
              <a:rPr lang="es-ES" sz="2400" dirty="0"/>
              <a:t>El Parque Cristina Enea esta ubicado junto al edificio Tabakalera, muy cerca de la Estación del Norte, con sus 37824 metros cuadrados, Cristina Enea es el sitio perfecto para desconectar del ajetreo de la ciudad sin salir de ella. </a:t>
            </a:r>
            <a:br>
              <a:rPr lang="es-ES" sz="2400" dirty="0"/>
            </a:br>
            <a:r>
              <a:rPr lang="es-ES" sz="2400" dirty="0"/>
              <a:t>El exotismo de sus árboles, el romanticismo que proporcionan los cisnes y los pavos reales que lo habitan, la arquitectura de su edifico central,, nos recuerdan que este parque fue un oasis de paz, un regalo que hizo el Duque de Mandas a su mujer. </a:t>
            </a:r>
          </a:p>
        </p:txBody>
      </p:sp>
    </p:spTree>
    <p:extLst>
      <p:ext uri="{BB962C8B-B14F-4D97-AF65-F5344CB8AC3E}">
        <p14:creationId xmlns:p14="http://schemas.microsoft.com/office/powerpoint/2010/main" val="4157311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549275"/>
            <a:ext cx="7113984" cy="5759450"/>
          </a:xfrm>
        </p:spPr>
        <p:txBody>
          <a:bodyPr>
            <a:normAutofit/>
          </a:bodyPr>
          <a:lstStyle/>
          <a:p>
            <a:pPr eaLnBrk="1" hangingPunct="1"/>
            <a:r>
              <a:rPr lang="es-ES" sz="2400" dirty="0"/>
              <a:t>El diseño del parque corrió a cargo de Pierre Ducasse, autor del jardín del Palacio de Miramar y de la Plaza de Gipuzkoa.</a:t>
            </a:r>
          </a:p>
          <a:p>
            <a:pPr eaLnBrk="1" hangingPunct="1"/>
            <a:r>
              <a:rPr lang="es-ES" sz="2400" dirty="0"/>
              <a:t>Parque de Aiete</a:t>
            </a:r>
          </a:p>
          <a:p>
            <a:pPr eaLnBrk="1" hangingPunct="1"/>
            <a:r>
              <a:rPr lang="es-ES" sz="2400" dirty="0"/>
              <a:t>El parque de Aiete noble y majestuoso esta situado en una de las colinas que rodean a la ciudad, destaca por sus impresionantes jardines y, por supuesto, por su palacio. </a:t>
            </a:r>
            <a:br>
              <a:rPr lang="es-ES" sz="2400" dirty="0"/>
            </a:br>
            <a:r>
              <a:rPr lang="es-ES" sz="2400" dirty="0"/>
              <a:t>Sus paredes fueron testigos de las idas y venidas de personajes aristocráticos como la Reina Isabel II, la Reina Victoria de Inglaterra, la Reina María Cristina, Alfonso XIII que escogieron el palacio como lugar de residencia veraniega. </a:t>
            </a:r>
            <a:endParaRPr lang="es-ES" dirty="0"/>
          </a:p>
        </p:txBody>
      </p:sp>
    </p:spTree>
    <p:extLst>
      <p:ext uri="{BB962C8B-B14F-4D97-AF65-F5344CB8AC3E}">
        <p14:creationId xmlns:p14="http://schemas.microsoft.com/office/powerpoint/2010/main" val="25215709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476250"/>
            <a:ext cx="7113984" cy="5543550"/>
          </a:xfrm>
        </p:spPr>
        <p:txBody>
          <a:bodyPr>
            <a:normAutofit lnSpcReduction="10000"/>
          </a:bodyPr>
          <a:lstStyle/>
          <a:p>
            <a:r>
              <a:rPr lang="es-ES" dirty="0"/>
              <a:t>Hoy, sin embargo, está apunto de convertirse en un centro cultural rebosante de actividad creativa</a:t>
            </a:r>
          </a:p>
          <a:p>
            <a:pPr eaLnBrk="1" hangingPunct="1"/>
            <a:r>
              <a:rPr lang="es-ES" dirty="0"/>
              <a:t>Esconden estanques llenos de romanticismo que ayudan al visitante a desconectar de la realidad diaria. </a:t>
            </a:r>
          </a:p>
          <a:p>
            <a:pPr eaLnBrk="1" hangingPunct="1"/>
            <a:r>
              <a:rPr lang="es-ES" dirty="0"/>
              <a:t>Los jardines de Miramar con privilegiadas vistas sobre la bahía de La Concha, el parque de Miramar es una parada obligatoria en todos los paseos por el litoral de san Sebastián. Gobernados por un espectacular palacio inspirado en las casas de campo inglesas -no en vano fue ideado por Selden Wornum, súbdito británico-, los jardines de Miramar descienden suavemente hacia el mar, entre senderos de gravilla y parcelas floridas.</a:t>
            </a:r>
          </a:p>
          <a:p>
            <a:pPr eaLnBrk="1" hangingPunct="1"/>
            <a:endParaRPr lang="es-ES" dirty="0"/>
          </a:p>
        </p:txBody>
      </p:sp>
    </p:spTree>
    <p:extLst>
      <p:ext uri="{BB962C8B-B14F-4D97-AF65-F5344CB8AC3E}">
        <p14:creationId xmlns:p14="http://schemas.microsoft.com/office/powerpoint/2010/main" val="26362037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eine de los Vientos.-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01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eine  del Viento.-Chill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7838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laza_Gipuzko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1824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laza-de-gipuzk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8972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laza-gipuzkoa-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499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laza_Gipuzko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254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laza Guipuzcoa (Navidad) 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754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laza Guipuzcoa (Navidad)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719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laza Guipuzcoa 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6321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laza Guipuzcoa 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9536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laza Guipuzcoa 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063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laza Guipuzcoa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974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laza Guipuzcoa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3417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laza Gipuzco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0564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seo Arbol de Guernik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507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seo Arbol de Guernik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4622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Reina Reg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809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eina Regente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1576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 Reina_Reg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0925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que de Ai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870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de Ai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27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de Aiet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1364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de Aiet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701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de Aiet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2437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de Aiete.-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5186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de Aiet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9408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de Aiet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6438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 de Aiet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8983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 de Aiet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2460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que de Aiete.-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6394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lderdi Eder.-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3732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derdi Eder.-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6253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derdi_ed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9999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derdi-Ede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3579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derdi-Eder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3276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an_sebastia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3423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lderdi-eder-eta-udaletxe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2" descr="http://www.cantabrico.com/reportajes/images/ayto-alderdi-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7350"/>
            <a:ext cx="19796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7562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lderdi-eder-eta-udaletxea-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2" descr="http://www.cantabrico.com/reportajes/images/ayto-alderdi-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3041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que Cristina E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724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6939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que Cristina Ene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842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que Cristina Ene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8351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que Cristina Enea.-x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0496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que cristina_e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027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que Cristina-Enea (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8435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cio de Aiete.-x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8471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lacio de Aiete.-x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3839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an_Sebastian_Palacio_Parque_Ay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1278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lacio ded Ayet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3892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lacio-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475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lacio Mira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8411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lacio-miramar-san-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1138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ardines de Miramar.-San Sebas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2" descr="http://www.forum.deusto.es/servlet/Satellite?blobcol=urldata&amp;blobheader=image%2Fgif&amp;blobkey=id&amp;blobtable=MungoBlobs&amp;blobwhere=1296583840547&amp;ssbinary=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57900"/>
            <a:ext cx="1398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1157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1601</Words>
  <Application>Microsoft Office PowerPoint</Application>
  <PresentationFormat>Presentación en pantalla (4:3)</PresentationFormat>
  <Paragraphs>256</Paragraphs>
  <Slides>118</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118</vt:i4>
      </vt:variant>
    </vt:vector>
  </HeadingPairs>
  <TitlesOfParts>
    <vt:vector size="123" baseType="lpstr">
      <vt:lpstr>Calibri</vt:lpstr>
      <vt:lpstr>Century Schoolbook</vt:lpstr>
      <vt:lpstr>Wingdings</vt:lpstr>
      <vt:lpstr>Wingdings 2</vt:lpstr>
      <vt:lpstr>Default Theme</vt:lpstr>
      <vt:lpstr>EUROPA.-LA VUELTA AL MUNDO EN 885 JARDINES.-ESPAÑA.-GIJON.-Jardin Botánico Atlántico.-VITORIA.-Parque de La Florida.-SAN SEBASTIAN.-A</vt:lpstr>
      <vt:lpstr>Jardín Botánico Atlántico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 Sebastián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8</cp:revision>
  <dcterms:created xsi:type="dcterms:W3CDTF">2013-09-11T14:11:41Z</dcterms:created>
  <dcterms:modified xsi:type="dcterms:W3CDTF">2018-03-11T07:37:16Z</dcterms:modified>
</cp:coreProperties>
</file>