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6"/>
  </p:notesMasterIdLst>
  <p:sldIdLst>
    <p:sldId id="288" r:id="rId2"/>
    <p:sldId id="257" r:id="rId3"/>
    <p:sldId id="258" r:id="rId4"/>
    <p:sldId id="260" r:id="rId5"/>
    <p:sldId id="345" r:id="rId6"/>
    <p:sldId id="312" r:id="rId7"/>
    <p:sldId id="368" r:id="rId8"/>
    <p:sldId id="370" r:id="rId9"/>
    <p:sldId id="259" r:id="rId10"/>
    <p:sldId id="367" r:id="rId11"/>
    <p:sldId id="261" r:id="rId12"/>
    <p:sldId id="262" r:id="rId13"/>
    <p:sldId id="264" r:id="rId14"/>
    <p:sldId id="265" r:id="rId15"/>
    <p:sldId id="309" r:id="rId16"/>
    <p:sldId id="266" r:id="rId17"/>
    <p:sldId id="267" r:id="rId18"/>
    <p:sldId id="283" r:id="rId19"/>
    <p:sldId id="284" r:id="rId20"/>
    <p:sldId id="338" r:id="rId21"/>
    <p:sldId id="285" r:id="rId22"/>
    <p:sldId id="289" r:id="rId23"/>
    <p:sldId id="346" r:id="rId24"/>
    <p:sldId id="294" r:id="rId25"/>
    <p:sldId id="295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6" r:id="rId42"/>
    <p:sldId id="287" r:id="rId43"/>
    <p:sldId id="293" r:id="rId44"/>
    <p:sldId id="298" r:id="rId45"/>
    <p:sldId id="300" r:id="rId46"/>
    <p:sldId id="263" r:id="rId47"/>
    <p:sldId id="316" r:id="rId48"/>
    <p:sldId id="305" r:id="rId49"/>
    <p:sldId id="333" r:id="rId50"/>
    <p:sldId id="349" r:id="rId51"/>
    <p:sldId id="341" r:id="rId52"/>
    <p:sldId id="342" r:id="rId53"/>
    <p:sldId id="344" r:id="rId54"/>
    <p:sldId id="343" r:id="rId55"/>
    <p:sldId id="347" r:id="rId56"/>
    <p:sldId id="350" r:id="rId57"/>
    <p:sldId id="299" r:id="rId58"/>
    <p:sldId id="301" r:id="rId59"/>
    <p:sldId id="302" r:id="rId60"/>
    <p:sldId id="303" r:id="rId61"/>
    <p:sldId id="304" r:id="rId62"/>
    <p:sldId id="306" r:id="rId63"/>
    <p:sldId id="308" r:id="rId64"/>
    <p:sldId id="310" r:id="rId65"/>
    <p:sldId id="313" r:id="rId66"/>
    <p:sldId id="314" r:id="rId67"/>
    <p:sldId id="315" r:id="rId68"/>
    <p:sldId id="317" r:id="rId69"/>
    <p:sldId id="318" r:id="rId70"/>
    <p:sldId id="319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4" r:id="rId84"/>
    <p:sldId id="336" r:id="rId85"/>
    <p:sldId id="339" r:id="rId86"/>
    <p:sldId id="340" r:id="rId87"/>
    <p:sldId id="348" r:id="rId88"/>
    <p:sldId id="351" r:id="rId89"/>
    <p:sldId id="352" r:id="rId90"/>
    <p:sldId id="377" r:id="rId91"/>
    <p:sldId id="353" r:id="rId92"/>
    <p:sldId id="358" r:id="rId93"/>
    <p:sldId id="291" r:id="rId94"/>
    <p:sldId id="292" r:id="rId95"/>
    <p:sldId id="296" r:id="rId96"/>
    <p:sldId id="356" r:id="rId97"/>
    <p:sldId id="361" r:id="rId98"/>
    <p:sldId id="371" r:id="rId99"/>
    <p:sldId id="362" r:id="rId100"/>
    <p:sldId id="364" r:id="rId101"/>
    <p:sldId id="355" r:id="rId102"/>
    <p:sldId id="376" r:id="rId103"/>
    <p:sldId id="373" r:id="rId104"/>
    <p:sldId id="363" r:id="rId105"/>
    <p:sldId id="384" r:id="rId106"/>
    <p:sldId id="379" r:id="rId107"/>
    <p:sldId id="378" r:id="rId108"/>
    <p:sldId id="374" r:id="rId109"/>
    <p:sldId id="357" r:id="rId110"/>
    <p:sldId id="383" r:id="rId111"/>
    <p:sldId id="390" r:id="rId112"/>
    <p:sldId id="359" r:id="rId113"/>
    <p:sldId id="360" r:id="rId114"/>
    <p:sldId id="369" r:id="rId115"/>
    <p:sldId id="372" r:id="rId116"/>
    <p:sldId id="381" r:id="rId117"/>
    <p:sldId id="380" r:id="rId118"/>
    <p:sldId id="382" r:id="rId119"/>
    <p:sldId id="385" r:id="rId120"/>
    <p:sldId id="386" r:id="rId121"/>
    <p:sldId id="388" r:id="rId122"/>
    <p:sldId id="389" r:id="rId123"/>
    <p:sldId id="391" r:id="rId124"/>
    <p:sldId id="392" r:id="rId1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7AAED-20AC-4563-956B-33630630C400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91CFC-0DAB-4C28-9B65-B5F615BDA7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9689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ES" dirty="0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F7A707-3C4D-48BB-AD3C-061B3C89453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C83605-4EBB-4D13-A548-A8239AB7525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Acceso al Jardi Marimurtra en Blanes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8934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079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6678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Blanes.-Teoria de la Evolucion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1452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Carlos Faust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092488-98EA-463F-A20C-C2F1DCDB264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5889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AE5C69-8CB1-44EB-BA9F-609D045064C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 Marimurtra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C092A1-C643-4038-98BE-02364214ECA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 Marimurtra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14471-B601-42F7-AE5D-FA69CDF3C91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Mar i Murtra.-Cactaceas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C9AA56-F219-4884-91D6-263C9220F86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Mar i Murtra.-Cactaceas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5851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9C756B-3B65-4A51-A9D2-69683E37F15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Marimurtra.-Blanes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1AF254-71E9-4BC1-9D34-3C0E96015C4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 Marimurtra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Marimurtra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D1744E-D9CC-4213-A0EF-931BCAAE56AA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Marimurtra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3FF428-A5C0-4924-B59D-F9D79C5D6808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70569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Marimurtra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1391D3-2A83-48BE-ADF6-C9E580416A58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8875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95850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08513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51345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94F993-E7D1-4E0C-BDF1-83B4D93DB06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 Marimurtra.-Liriopes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2D1782-8BFB-4DE6-AB17-79405274879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Marimurtra.-Blanes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2CAFE9-FCE1-4299-8E03-6F887B2CF80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 Marimurtra.-Disphyma y Drosanthemum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2506EC-5266-420E-A0FB-B97EECB7486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Jardin Marimurtra.-Brahea armata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8E2484-9D6B-467C-A78E-44212D58CF6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Jardin Marimurtra.-Brahea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848851-8936-45E2-8B6C-D9615068682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Jardin Marimurtra.-Rudbeckia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A43C65-8301-4A89-A3F3-D29E1B5CF0E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Jardin Marimurtra.-Celosias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99A1B4-3725-415F-9B24-69C32D7AB2F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Jardin Marimurtra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E0FDF7-DF8F-4D07-8837-F746B27596D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Jardin Marimurtra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6FF105-A8ED-4E4C-8B44-D078298CC16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Jardin Marimurtra.-Yucca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F44B40-E83E-47B1-8FBE-E82605EA4FF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Marimurtra.-Blanes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Hedychium gardnerianum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2A8FE0-8598-48A3-9888-2FD43BBB027C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Nimphaeas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12EB21-79CF-4DE1-8D98-FBA0816DB398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Marimurtra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DB38CF-8719-448E-AF70-9EA143DBA1F7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Marimurtra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FA67D2-A303-48DF-B285-1F8C39BE2A1A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Brahea glauca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A4AD27-95A6-4903-BDC7-936F752E9AC0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Marimurtra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D56BBA-7F9D-48A3-BD3A-D5CD38359747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56836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93580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325442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6A97C0-8CE2-452E-A68C-DECA05BF277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Jardins Mar i Murtra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3152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5517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318386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20031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99247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97256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558076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65229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29651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466058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78222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000249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339527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Blanes.-Butia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968683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94888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914112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737432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589801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205175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389938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497326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325360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704481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Blanes.-Melianthjus major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491361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616123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770519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940765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426436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403906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152350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315064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074511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270328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055119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03687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59518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212987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703217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119382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257491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865072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Blanes.-Aristolochia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807841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Blanes.-Aristolochia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307947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982246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724675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093197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876563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427523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463416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29613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93280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Blanes.-Templete de Linneo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011225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Blanes.-Templete de Linneo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991159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992348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175874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705224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827307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262793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567323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6920180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550994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234919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445141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115701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739779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43081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747360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445508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39483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5968284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7329292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8953785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539552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364878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Blanes.-Erythrina crista galli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0246823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1330464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 Botanic Marimurtra de Blanes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1CFC-0DAB-4C28-9B65-B5F615BDA754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203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16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465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77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4168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6137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723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5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372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6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7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50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4346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g"/><Relationship Id="rId4" Type="http://schemas.openxmlformats.org/officeDocument/2006/relationships/image" Target="../media/image53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jpg"/><Relationship Id="rId5" Type="http://schemas.openxmlformats.org/officeDocument/2006/relationships/image" Target="../media/image126.jpg"/><Relationship Id="rId4" Type="http://schemas.openxmlformats.org/officeDocument/2006/relationships/image" Target="../media/image125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412776"/>
            <a:ext cx="6606480" cy="331236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JARDINES.-ESPAÑA.-GIRONA.-Jardi Mar i Murtra</a:t>
            </a:r>
            <a:br>
              <a:rPr lang="es-ES" sz="3600" dirty="0"/>
            </a:b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5003322"/>
            <a:ext cx="4752528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dirty="0"/>
              <a:t>Chopin</a:t>
            </a:r>
          </a:p>
        </p:txBody>
      </p:sp>
    </p:spTree>
    <p:extLst>
      <p:ext uri="{BB962C8B-B14F-4D97-AF65-F5344CB8AC3E}">
        <p14:creationId xmlns:p14="http://schemas.microsoft.com/office/powerpoint/2010/main" val="1528807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Jardins de Marimurtra</a:t>
            </a:r>
          </a:p>
        </p:txBody>
      </p:sp>
      <p:sp>
        <p:nvSpPr>
          <p:cNvPr id="52227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7334200" cy="4738688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Jardín Botánico Marimurtra</a:t>
            </a:r>
            <a:r>
              <a:rPr lang="es-ES" altLang="es-ES" sz="2400" dirty="0"/>
              <a:t> ó en catalán: </a:t>
            </a:r>
            <a:r>
              <a:rPr lang="es-ES" altLang="es-ES" sz="2400" i="1" dirty="0"/>
              <a:t>Jardí Botànic Marimurtra</a:t>
            </a:r>
            <a:r>
              <a:rPr lang="es-ES" altLang="es-ES" sz="2400" dirty="0"/>
              <a:t>, está considerado el mejor jardín botánico mediterráneo de Europa con unas 16 hectáreas de extensión.</a:t>
            </a:r>
          </a:p>
          <a:p>
            <a:pPr eaLnBrk="1" hangingPunct="1"/>
            <a:r>
              <a:rPr lang="es-ES" altLang="es-ES" sz="2400" dirty="0"/>
              <a:t> Situado en el municipio de Blanes, provincia de Gerona, en la comunidad de Cataluña, España.</a:t>
            </a:r>
          </a:p>
          <a:p>
            <a:pPr eaLnBrk="1" hangingPunct="1"/>
            <a:r>
              <a:rPr lang="es-ES" altLang="es-ES" sz="2400" dirty="0"/>
              <a:t>Perteneciente al municipio de </a:t>
            </a:r>
            <a:r>
              <a:rPr lang="es-ES" altLang="es-ES" sz="2400" i="1" dirty="0"/>
              <a:t>Blanes</a:t>
            </a:r>
            <a:r>
              <a:rPr lang="es-ES" altLang="es-ES" sz="2400" dirty="0"/>
              <a:t>, se encuentra en las afueras, en la montaña en terreno muy escarpado y parte del jardín da al acantilado sobre el Mediterráneo, lo que le proporciona unas panorámicas inolvidables sobre el mar.</a:t>
            </a:r>
            <a:endParaRPr lang="es-ES" altLang="es-ES" sz="2400" b="1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197415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2 Marcador de contenido"/>
          <p:cNvSpPr>
            <a:spLocks noGrp="1"/>
          </p:cNvSpPr>
          <p:nvPr>
            <p:ph sz="quarter" idx="1"/>
          </p:nvPr>
        </p:nvSpPr>
        <p:spPr>
          <a:xfrm>
            <a:off x="285750" y="692150"/>
            <a:ext cx="7814642" cy="588010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Los terrenos, de unas 16 hectáreas fueron una adquisición de su fundador Carl Faust. </a:t>
            </a:r>
          </a:p>
          <a:p>
            <a:pPr eaLnBrk="1" hangingPunct="1"/>
            <a:r>
              <a:rPr lang="es-ES" altLang="es-ES" sz="2400" dirty="0"/>
              <a:t>Dedicado al mundo empresarial, desde joven conserva la afición naturalista que le lleva a comprar terrenos en Blanes a partir de 1918.</a:t>
            </a:r>
          </a:p>
          <a:p>
            <a:pPr eaLnBrk="1" hangingPunct="1"/>
            <a:r>
              <a:rPr lang="es-ES" altLang="es-ES" sz="2400" dirty="0"/>
              <a:t>Al cumplir 50 años, en 1924, deja sus ocupaciones directivas y se dedica plenamente a la formación del jardín botánico.</a:t>
            </a:r>
          </a:p>
          <a:p>
            <a:pPr eaLnBrk="1" hangingPunct="1"/>
            <a:r>
              <a:rPr lang="es-ES" altLang="es-ES" sz="2400" dirty="0"/>
              <a:t>El jardín alberga unas 4.000 especies vegetales con la finalidad de su estudio, la enseñanza y la investigación botánica, lo que junto a su presentación presenta unos valores estéticos y paisajísticos añadidos. Los recintos abiertos al público totalizan unas 5 hectáreas.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255023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Jardi Marimurtra-Acces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65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4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26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25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06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3 Imagen" descr="CarlFaustMariMurt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020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2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Jardi Marimurtra-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185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Jardi Marimurtra-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3713"/>
            <a:ext cx="9144000" cy="1038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453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Jardi marimurtra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301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Jardi Marimurtra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582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30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Jardi Marimurtra-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60168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Jardi Marimurtra-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520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arimurtra.-x1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747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Marimurtra.-x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783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06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arimurtra.-x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369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69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49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14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14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Jardi Marimurtra-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042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Jardi Marimurtra-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65546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Jardi Marimurtra-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132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Jardi marimurtra-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372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Jardi Marimurtra-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1038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675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Jardi Marimurtra-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38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Jardi Marimurtra-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0281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Jardi Marimurtra-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8404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Jardi Marimurtra-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5638"/>
            <a:ext cx="9144000" cy="1038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4434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Jardi Marimurtra-Yuc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734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Jardi Marimurtra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65744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Jardi Marimurtra-Hedychium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7555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Jardi Marimurtra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563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2 Imagen" descr="Jardins Marimurtra.-Bla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816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Mar i Murtra.-x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3639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Marimurtra.-x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5397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2 Imagen" descr="Marimurtra.-Blan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7386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450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552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144000" cy="72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26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Jardi ,Marimurtra-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4208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375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449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466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33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307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6289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8900"/>
            <a:ext cx="91440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201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42899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1"/>
            <a:ext cx="4499992" cy="342899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99"/>
            <a:ext cx="6584504" cy="342900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04" y="3440435"/>
            <a:ext cx="2559496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958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589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419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900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790"/>
            <a:ext cx="9144000" cy="629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536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7607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51512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06" y="0"/>
            <a:ext cx="4572000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61706" cy="340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73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66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505056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629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376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575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9587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985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283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371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947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335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719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893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090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345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500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991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434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42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3284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51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6715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606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53189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848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634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293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656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651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919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710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74113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013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789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3756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3251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82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984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694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406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2"/>
            <a:ext cx="9144000" cy="685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1320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3498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75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9040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6734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" y="0"/>
            <a:ext cx="9129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623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922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826" b="5950"/>
          <a:stretch/>
        </p:blipFill>
        <p:spPr>
          <a:xfrm>
            <a:off x="0" y="0"/>
            <a:ext cx="9229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359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4000" b="-2577"/>
          <a:stretch/>
        </p:blipFill>
        <p:spPr>
          <a:xfrm>
            <a:off x="0" y="0"/>
            <a:ext cx="9144000" cy="69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2894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653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798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8543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905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5283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651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9180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3031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9551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545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7"/>
          <a:stretch/>
        </p:blipFill>
        <p:spPr>
          <a:xfrm>
            <a:off x="0" y="0"/>
            <a:ext cx="600075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6000750" cy="327697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r="58833"/>
          <a:stretch/>
        </p:blipFill>
        <p:spPr>
          <a:xfrm>
            <a:off x="6000750" y="0"/>
            <a:ext cx="2964359" cy="673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500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9371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2182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4110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9423" r="2656" b="619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6531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9937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7222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t="6458" r="3063" b="9791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5455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86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5168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1" y="0"/>
            <a:ext cx="5857875" cy="311467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886" y="0"/>
            <a:ext cx="3186114" cy="299695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1" y="3114675"/>
            <a:ext cx="4267200" cy="374332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071" y="4869160"/>
            <a:ext cx="4802486" cy="21336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071" y="2996952"/>
            <a:ext cx="4846315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8675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16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82</TotalTime>
  <Words>908</Words>
  <Application>Microsoft Office PowerPoint</Application>
  <PresentationFormat>Presentación en pantalla (4:3)</PresentationFormat>
  <Paragraphs>252</Paragraphs>
  <Slides>124</Slides>
  <Notes>121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124</vt:i4>
      </vt:variant>
    </vt:vector>
  </HeadingPairs>
  <TitlesOfParts>
    <vt:vector size="129" baseType="lpstr">
      <vt:lpstr>Calibri</vt:lpstr>
      <vt:lpstr>Century Schoolbook</vt:lpstr>
      <vt:lpstr>Wingdings</vt:lpstr>
      <vt:lpstr>Wingdings 2</vt:lpstr>
      <vt:lpstr>1_Default Theme</vt:lpstr>
      <vt:lpstr>EUROPA.-LA VUELTA AL MUNDO EN 885 JARDINES.-ESPAÑA.-GIRONA.-Jardi Mar i Murtra </vt:lpstr>
      <vt:lpstr>Jardins de Marimurtra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Josep</dc:creator>
  <cp:lastModifiedBy>Usuario</cp:lastModifiedBy>
  <cp:revision>10</cp:revision>
  <dcterms:created xsi:type="dcterms:W3CDTF">2015-12-20T09:39:50Z</dcterms:created>
  <dcterms:modified xsi:type="dcterms:W3CDTF">2018-03-11T07:53:16Z</dcterms:modified>
</cp:coreProperties>
</file>