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2"/>
  </p:notesMasterIdLst>
  <p:sldIdLst>
    <p:sldId id="257" r:id="rId2"/>
    <p:sldId id="258" r:id="rId3"/>
    <p:sldId id="370" r:id="rId4"/>
    <p:sldId id="371" r:id="rId5"/>
    <p:sldId id="372" r:id="rId6"/>
    <p:sldId id="260"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373" r:id="rId32"/>
    <p:sldId id="298" r:id="rId33"/>
    <p:sldId id="375" r:id="rId34"/>
    <p:sldId id="376" r:id="rId35"/>
    <p:sldId id="374" r:id="rId36"/>
    <p:sldId id="284" r:id="rId37"/>
    <p:sldId id="285" r:id="rId38"/>
    <p:sldId id="286" r:id="rId39"/>
    <p:sldId id="287" r:id="rId40"/>
    <p:sldId id="288" r:id="rId41"/>
    <p:sldId id="289" r:id="rId42"/>
    <p:sldId id="290" r:id="rId43"/>
    <p:sldId id="291" r:id="rId44"/>
    <p:sldId id="292" r:id="rId45"/>
    <p:sldId id="293" r:id="rId46"/>
    <p:sldId id="295" r:id="rId47"/>
    <p:sldId id="296" r:id="rId48"/>
    <p:sldId id="297" r:id="rId49"/>
    <p:sldId id="299" r:id="rId50"/>
    <p:sldId id="300" r:id="rId51"/>
    <p:sldId id="301" r:id="rId52"/>
    <p:sldId id="302" r:id="rId53"/>
    <p:sldId id="303" r:id="rId54"/>
    <p:sldId id="304" r:id="rId55"/>
    <p:sldId id="305" r:id="rId56"/>
    <p:sldId id="377" r:id="rId57"/>
    <p:sldId id="306" r:id="rId58"/>
    <p:sldId id="307" r:id="rId59"/>
    <p:sldId id="308" r:id="rId60"/>
    <p:sldId id="309" r:id="rId61"/>
    <p:sldId id="310" r:id="rId62"/>
    <p:sldId id="311" r:id="rId63"/>
    <p:sldId id="312" r:id="rId64"/>
    <p:sldId id="329" r:id="rId65"/>
    <p:sldId id="330" r:id="rId66"/>
    <p:sldId id="331" r:id="rId67"/>
    <p:sldId id="332" r:id="rId68"/>
    <p:sldId id="334" r:id="rId69"/>
    <p:sldId id="335" r:id="rId70"/>
    <p:sldId id="336" r:id="rId71"/>
    <p:sldId id="337" r:id="rId72"/>
    <p:sldId id="338" r:id="rId73"/>
    <p:sldId id="339" r:id="rId74"/>
    <p:sldId id="368" r:id="rId75"/>
    <p:sldId id="378" r:id="rId76"/>
    <p:sldId id="313" r:id="rId77"/>
    <p:sldId id="314" r:id="rId78"/>
    <p:sldId id="315" r:id="rId79"/>
    <p:sldId id="316" r:id="rId80"/>
    <p:sldId id="317" r:id="rId81"/>
    <p:sldId id="318" r:id="rId82"/>
    <p:sldId id="319" r:id="rId83"/>
    <p:sldId id="320" r:id="rId84"/>
    <p:sldId id="321" r:id="rId85"/>
    <p:sldId id="322" r:id="rId86"/>
    <p:sldId id="323" r:id="rId87"/>
    <p:sldId id="324" r:id="rId88"/>
    <p:sldId id="326" r:id="rId89"/>
    <p:sldId id="327" r:id="rId90"/>
    <p:sldId id="328" r:id="rId91"/>
    <p:sldId id="369" r:id="rId92"/>
    <p:sldId id="340" r:id="rId93"/>
    <p:sldId id="341" r:id="rId94"/>
    <p:sldId id="342" r:id="rId95"/>
    <p:sldId id="343" r:id="rId96"/>
    <p:sldId id="344" r:id="rId97"/>
    <p:sldId id="345" r:id="rId98"/>
    <p:sldId id="346" r:id="rId99"/>
    <p:sldId id="347" r:id="rId100"/>
    <p:sldId id="349"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32"/>
      </p:cViewPr>
      <p:guideLst>
        <p:guide orient="horz" pos="2160"/>
        <p:guide pos="2880"/>
      </p:guideLst>
    </p:cSldViewPr>
  </p:slideViewPr>
  <p:notesTextViewPr>
    <p:cViewPr>
      <p:scale>
        <a:sx n="1" d="1"/>
        <a:sy n="1" d="1"/>
      </p:scale>
      <p:origin x="0" y="0"/>
    </p:cViewPr>
  </p:notesTextViewPr>
  <p:sorterViewPr>
    <p:cViewPr>
      <p:scale>
        <a:sx n="100" d="100"/>
        <a:sy n="100" d="100"/>
      </p:scale>
      <p:origin x="0" y="285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7E308F-0412-417C-B6F7-E62F6B42452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7F4B15-1B9A-4701-8659-D555625E2D86}" type="slidenum">
              <a:rPr lang="es-ES" smtClean="0"/>
              <a:t>‹Nº›</a:t>
            </a:fld>
            <a:endParaRPr lang="es-ES" dirty="0"/>
          </a:p>
        </p:txBody>
      </p:sp>
    </p:spTree>
    <p:extLst>
      <p:ext uri="{BB962C8B-B14F-4D97-AF65-F5344CB8AC3E}">
        <p14:creationId xmlns:p14="http://schemas.microsoft.com/office/powerpoint/2010/main" val="1920474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Albaicin.-Carmenes de Granada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a:t>
            </a:fld>
            <a:endParaRPr lang="es-ES" dirty="0"/>
          </a:p>
        </p:txBody>
      </p:sp>
    </p:spTree>
    <p:extLst>
      <p:ext uri="{BB962C8B-B14F-4D97-AF65-F5344CB8AC3E}">
        <p14:creationId xmlns:p14="http://schemas.microsoft.com/office/powerpoint/2010/main" val="3558163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a:t>
            </a:fld>
            <a:endParaRPr lang="es-ES" dirty="0"/>
          </a:p>
        </p:txBody>
      </p:sp>
    </p:spTree>
    <p:extLst>
      <p:ext uri="{BB962C8B-B14F-4D97-AF65-F5344CB8AC3E}">
        <p14:creationId xmlns:p14="http://schemas.microsoft.com/office/powerpoint/2010/main" val="60797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del Aljibe</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a:t>
            </a:fld>
            <a:endParaRPr lang="es-ES" dirty="0"/>
          </a:p>
        </p:txBody>
      </p:sp>
    </p:spTree>
    <p:extLst>
      <p:ext uri="{BB962C8B-B14F-4D97-AF65-F5344CB8AC3E}">
        <p14:creationId xmlns:p14="http://schemas.microsoft.com/office/powerpoint/2010/main" val="547944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los Geranios</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a:t>
            </a:fld>
            <a:endParaRPr lang="es-ES" dirty="0"/>
          </a:p>
        </p:txBody>
      </p:sp>
    </p:spTree>
    <p:extLst>
      <p:ext uri="{BB962C8B-B14F-4D97-AF65-F5344CB8AC3E}">
        <p14:creationId xmlns:p14="http://schemas.microsoft.com/office/powerpoint/2010/main" val="157094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Santa Teresa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10</a:t>
            </a:fld>
            <a:endParaRPr lang="es-ES" dirty="0"/>
          </a:p>
        </p:txBody>
      </p:sp>
    </p:spTree>
    <p:extLst>
      <p:ext uri="{BB962C8B-B14F-4D97-AF65-F5344CB8AC3E}">
        <p14:creationId xmlns:p14="http://schemas.microsoft.com/office/powerpoint/2010/main" val="1555148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11</a:t>
            </a:fld>
            <a:endParaRPr lang="es-ES" dirty="0"/>
          </a:p>
        </p:txBody>
      </p:sp>
    </p:spTree>
    <p:extLst>
      <p:ext uri="{BB962C8B-B14F-4D97-AF65-F5344CB8AC3E}">
        <p14:creationId xmlns:p14="http://schemas.microsoft.com/office/powerpoint/2010/main" val="4135214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12</a:t>
            </a:fld>
            <a:endParaRPr lang="es-ES" dirty="0"/>
          </a:p>
        </p:txBody>
      </p:sp>
    </p:spTree>
    <p:extLst>
      <p:ext uri="{BB962C8B-B14F-4D97-AF65-F5344CB8AC3E}">
        <p14:creationId xmlns:p14="http://schemas.microsoft.com/office/powerpoint/2010/main" val="3589188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13</a:t>
            </a:fld>
            <a:endParaRPr lang="es-ES" dirty="0"/>
          </a:p>
        </p:txBody>
      </p:sp>
    </p:spTree>
    <p:extLst>
      <p:ext uri="{BB962C8B-B14F-4D97-AF65-F5344CB8AC3E}">
        <p14:creationId xmlns:p14="http://schemas.microsoft.com/office/powerpoint/2010/main" val="210747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14</a:t>
            </a:fld>
            <a:endParaRPr lang="es-ES" dirty="0"/>
          </a:p>
        </p:txBody>
      </p:sp>
    </p:spTree>
    <p:extLst>
      <p:ext uri="{BB962C8B-B14F-4D97-AF65-F5344CB8AC3E}">
        <p14:creationId xmlns:p14="http://schemas.microsoft.com/office/powerpoint/2010/main" val="3619096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15</a:t>
            </a:fld>
            <a:endParaRPr lang="es-ES" dirty="0"/>
          </a:p>
        </p:txBody>
      </p:sp>
    </p:spTree>
    <p:extLst>
      <p:ext uri="{BB962C8B-B14F-4D97-AF65-F5344CB8AC3E}">
        <p14:creationId xmlns:p14="http://schemas.microsoft.com/office/powerpoint/2010/main" val="48160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16</a:t>
            </a:fld>
            <a:endParaRPr lang="es-ES" dirty="0"/>
          </a:p>
        </p:txBody>
      </p:sp>
    </p:spTree>
    <p:extLst>
      <p:ext uri="{BB962C8B-B14F-4D97-AF65-F5344CB8AC3E}">
        <p14:creationId xmlns:p14="http://schemas.microsoft.com/office/powerpoint/2010/main" val="396322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17</a:t>
            </a:fld>
            <a:endParaRPr lang="es-ES" dirty="0"/>
          </a:p>
        </p:txBody>
      </p:sp>
    </p:spTree>
    <p:extLst>
      <p:ext uri="{BB962C8B-B14F-4D97-AF65-F5344CB8AC3E}">
        <p14:creationId xmlns:p14="http://schemas.microsoft.com/office/powerpoint/2010/main" val="1386232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18</a:t>
            </a:fld>
            <a:endParaRPr lang="es-ES" dirty="0"/>
          </a:p>
        </p:txBody>
      </p:sp>
    </p:spTree>
    <p:extLst>
      <p:ext uri="{BB962C8B-B14F-4D97-AF65-F5344CB8AC3E}">
        <p14:creationId xmlns:p14="http://schemas.microsoft.com/office/powerpoint/2010/main" val="4132220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19</a:t>
            </a:fld>
            <a:endParaRPr lang="es-ES" dirty="0"/>
          </a:p>
        </p:txBody>
      </p:sp>
    </p:spTree>
    <p:extLst>
      <p:ext uri="{BB962C8B-B14F-4D97-AF65-F5344CB8AC3E}">
        <p14:creationId xmlns:p14="http://schemas.microsoft.com/office/powerpoint/2010/main" val="1796814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20</a:t>
            </a:fld>
            <a:endParaRPr lang="es-ES" dirty="0"/>
          </a:p>
        </p:txBody>
      </p:sp>
    </p:spTree>
    <p:extLst>
      <p:ext uri="{BB962C8B-B14F-4D97-AF65-F5344CB8AC3E}">
        <p14:creationId xmlns:p14="http://schemas.microsoft.com/office/powerpoint/2010/main" val="2733484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21</a:t>
            </a:fld>
            <a:endParaRPr lang="es-ES" dirty="0"/>
          </a:p>
        </p:txBody>
      </p:sp>
    </p:spTree>
    <p:extLst>
      <p:ext uri="{BB962C8B-B14F-4D97-AF65-F5344CB8AC3E}">
        <p14:creationId xmlns:p14="http://schemas.microsoft.com/office/powerpoint/2010/main" val="2271638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22</a:t>
            </a:fld>
            <a:endParaRPr lang="es-ES" dirty="0"/>
          </a:p>
        </p:txBody>
      </p:sp>
    </p:spTree>
    <p:extLst>
      <p:ext uri="{BB962C8B-B14F-4D97-AF65-F5344CB8AC3E}">
        <p14:creationId xmlns:p14="http://schemas.microsoft.com/office/powerpoint/2010/main" val="454213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23</a:t>
            </a:fld>
            <a:endParaRPr lang="es-ES" dirty="0"/>
          </a:p>
        </p:txBody>
      </p:sp>
    </p:spTree>
    <p:extLst>
      <p:ext uri="{BB962C8B-B14F-4D97-AF65-F5344CB8AC3E}">
        <p14:creationId xmlns:p14="http://schemas.microsoft.com/office/powerpoint/2010/main" val="831072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24</a:t>
            </a:fld>
            <a:endParaRPr lang="es-ES" dirty="0"/>
          </a:p>
        </p:txBody>
      </p:sp>
    </p:spTree>
    <p:extLst>
      <p:ext uri="{BB962C8B-B14F-4D97-AF65-F5344CB8AC3E}">
        <p14:creationId xmlns:p14="http://schemas.microsoft.com/office/powerpoint/2010/main" val="1701044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Carmenes de Granada.-Carmen de la Victoria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25</a:t>
            </a:fld>
            <a:endParaRPr lang="es-ES" dirty="0"/>
          </a:p>
        </p:txBody>
      </p:sp>
    </p:spTree>
    <p:extLst>
      <p:ext uri="{BB962C8B-B14F-4D97-AF65-F5344CB8AC3E}">
        <p14:creationId xmlns:p14="http://schemas.microsoft.com/office/powerpoint/2010/main" val="106875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Chapiteles,</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26</a:t>
            </a:fld>
            <a:endParaRPr lang="es-ES" dirty="0"/>
          </a:p>
        </p:txBody>
      </p:sp>
    </p:spTree>
    <p:extLst>
      <p:ext uri="{BB962C8B-B14F-4D97-AF65-F5344CB8AC3E}">
        <p14:creationId xmlns:p14="http://schemas.microsoft.com/office/powerpoint/2010/main" val="3643678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Favores</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27</a:t>
            </a:fld>
            <a:endParaRPr lang="es-ES" dirty="0"/>
          </a:p>
        </p:txBody>
      </p:sp>
    </p:spTree>
    <p:extLst>
      <p:ext uri="{BB962C8B-B14F-4D97-AF65-F5344CB8AC3E}">
        <p14:creationId xmlns:p14="http://schemas.microsoft.com/office/powerpoint/2010/main" val="2334103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Geranios</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28</a:t>
            </a:fld>
            <a:endParaRPr lang="es-ES" dirty="0"/>
          </a:p>
        </p:txBody>
      </p:sp>
    </p:spTree>
    <p:extLst>
      <p:ext uri="{BB962C8B-B14F-4D97-AF65-F5344CB8AC3E}">
        <p14:creationId xmlns:p14="http://schemas.microsoft.com/office/powerpoint/2010/main" val="2165763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Granada.-Carmen-aljibe-del-rey-1</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29</a:t>
            </a:fld>
            <a:endParaRPr lang="es-ES" dirty="0"/>
          </a:p>
        </p:txBody>
      </p:sp>
    </p:spTree>
    <p:extLst>
      <p:ext uri="{BB962C8B-B14F-4D97-AF65-F5344CB8AC3E}">
        <p14:creationId xmlns:p14="http://schemas.microsoft.com/office/powerpoint/2010/main" val="3616230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Carmen del Albaicin</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30</a:t>
            </a:fld>
            <a:endParaRPr lang="es-ES" dirty="0"/>
          </a:p>
        </p:txBody>
      </p:sp>
    </p:spTree>
    <p:extLst>
      <p:ext uri="{BB962C8B-B14F-4D97-AF65-F5344CB8AC3E}">
        <p14:creationId xmlns:p14="http://schemas.microsoft.com/office/powerpoint/2010/main" val="1752455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35</a:t>
            </a:fld>
            <a:endParaRPr lang="es-ES" dirty="0"/>
          </a:p>
        </p:txBody>
      </p:sp>
    </p:spTree>
    <p:extLst>
      <p:ext uri="{BB962C8B-B14F-4D97-AF65-F5344CB8AC3E}">
        <p14:creationId xmlns:p14="http://schemas.microsoft.com/office/powerpoint/2010/main" val="2237385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36</a:t>
            </a:fld>
            <a:endParaRPr lang="es-ES" dirty="0"/>
          </a:p>
        </p:txBody>
      </p:sp>
    </p:spTree>
    <p:extLst>
      <p:ext uri="{BB962C8B-B14F-4D97-AF65-F5344CB8AC3E}">
        <p14:creationId xmlns:p14="http://schemas.microsoft.com/office/powerpoint/2010/main" val="3202120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37</a:t>
            </a:fld>
            <a:endParaRPr lang="es-ES" dirty="0"/>
          </a:p>
        </p:txBody>
      </p:sp>
    </p:spTree>
    <p:extLst>
      <p:ext uri="{BB962C8B-B14F-4D97-AF65-F5344CB8AC3E}">
        <p14:creationId xmlns:p14="http://schemas.microsoft.com/office/powerpoint/2010/main" val="1210756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38</a:t>
            </a:fld>
            <a:endParaRPr lang="es-ES" dirty="0"/>
          </a:p>
        </p:txBody>
      </p:sp>
    </p:spTree>
    <p:extLst>
      <p:ext uri="{BB962C8B-B14F-4D97-AF65-F5344CB8AC3E}">
        <p14:creationId xmlns:p14="http://schemas.microsoft.com/office/powerpoint/2010/main" val="2048202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39</a:t>
            </a:fld>
            <a:endParaRPr lang="es-ES" dirty="0"/>
          </a:p>
        </p:txBody>
      </p:sp>
    </p:spTree>
    <p:extLst>
      <p:ext uri="{BB962C8B-B14F-4D97-AF65-F5344CB8AC3E}">
        <p14:creationId xmlns:p14="http://schemas.microsoft.com/office/powerpoint/2010/main" val="1186472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40</a:t>
            </a:fld>
            <a:endParaRPr lang="es-ES" dirty="0"/>
          </a:p>
        </p:txBody>
      </p:sp>
    </p:spTree>
    <p:extLst>
      <p:ext uri="{BB962C8B-B14F-4D97-AF65-F5344CB8AC3E}">
        <p14:creationId xmlns:p14="http://schemas.microsoft.com/office/powerpoint/2010/main" val="2100976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41</a:t>
            </a:fld>
            <a:endParaRPr lang="es-ES" dirty="0"/>
          </a:p>
        </p:txBody>
      </p:sp>
    </p:spTree>
    <p:extLst>
      <p:ext uri="{BB962C8B-B14F-4D97-AF65-F5344CB8AC3E}">
        <p14:creationId xmlns:p14="http://schemas.microsoft.com/office/powerpoint/2010/main" val="4002604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42</a:t>
            </a:fld>
            <a:endParaRPr lang="es-ES" dirty="0"/>
          </a:p>
        </p:txBody>
      </p:sp>
    </p:spTree>
    <p:extLst>
      <p:ext uri="{BB962C8B-B14F-4D97-AF65-F5344CB8AC3E}">
        <p14:creationId xmlns:p14="http://schemas.microsoft.com/office/powerpoint/2010/main" val="1009255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43</a:t>
            </a:fld>
            <a:endParaRPr lang="es-ES" dirty="0"/>
          </a:p>
        </p:txBody>
      </p:sp>
    </p:spTree>
    <p:extLst>
      <p:ext uri="{BB962C8B-B14F-4D97-AF65-F5344CB8AC3E}">
        <p14:creationId xmlns:p14="http://schemas.microsoft.com/office/powerpoint/2010/main" val="962877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44</a:t>
            </a:fld>
            <a:endParaRPr lang="es-ES" dirty="0"/>
          </a:p>
        </p:txBody>
      </p:sp>
    </p:spTree>
    <p:extLst>
      <p:ext uri="{BB962C8B-B14F-4D97-AF65-F5344CB8AC3E}">
        <p14:creationId xmlns:p14="http://schemas.microsoft.com/office/powerpoint/2010/main" val="1232621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45</a:t>
            </a:fld>
            <a:endParaRPr lang="es-ES" dirty="0"/>
          </a:p>
        </p:txBody>
      </p:sp>
    </p:spTree>
    <p:extLst>
      <p:ext uri="{BB962C8B-B14F-4D97-AF65-F5344CB8AC3E}">
        <p14:creationId xmlns:p14="http://schemas.microsoft.com/office/powerpoint/2010/main" val="408145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46</a:t>
            </a:fld>
            <a:endParaRPr lang="es-ES" dirty="0"/>
          </a:p>
        </p:txBody>
      </p:sp>
    </p:spTree>
    <p:extLst>
      <p:ext uri="{BB962C8B-B14F-4D97-AF65-F5344CB8AC3E}">
        <p14:creationId xmlns:p14="http://schemas.microsoft.com/office/powerpoint/2010/main" val="19605019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47</a:t>
            </a:fld>
            <a:endParaRPr lang="es-ES" dirty="0"/>
          </a:p>
        </p:txBody>
      </p:sp>
    </p:spTree>
    <p:extLst>
      <p:ext uri="{BB962C8B-B14F-4D97-AF65-F5344CB8AC3E}">
        <p14:creationId xmlns:p14="http://schemas.microsoft.com/office/powerpoint/2010/main" val="2375029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48</a:t>
            </a:fld>
            <a:endParaRPr lang="es-ES" dirty="0"/>
          </a:p>
        </p:txBody>
      </p:sp>
    </p:spTree>
    <p:extLst>
      <p:ext uri="{BB962C8B-B14F-4D97-AF65-F5344CB8AC3E}">
        <p14:creationId xmlns:p14="http://schemas.microsoft.com/office/powerpoint/2010/main" val="3421633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49</a:t>
            </a:fld>
            <a:endParaRPr lang="es-ES" dirty="0"/>
          </a:p>
        </p:txBody>
      </p:sp>
    </p:spTree>
    <p:extLst>
      <p:ext uri="{BB962C8B-B14F-4D97-AF65-F5344CB8AC3E}">
        <p14:creationId xmlns:p14="http://schemas.microsoft.com/office/powerpoint/2010/main" val="29072850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50</a:t>
            </a:fld>
            <a:endParaRPr lang="es-ES" dirty="0"/>
          </a:p>
        </p:txBody>
      </p:sp>
    </p:spTree>
    <p:extLst>
      <p:ext uri="{BB962C8B-B14F-4D97-AF65-F5344CB8AC3E}">
        <p14:creationId xmlns:p14="http://schemas.microsoft.com/office/powerpoint/2010/main" val="15343825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51</a:t>
            </a:fld>
            <a:endParaRPr lang="es-ES" dirty="0"/>
          </a:p>
        </p:txBody>
      </p:sp>
    </p:spTree>
    <p:extLst>
      <p:ext uri="{BB962C8B-B14F-4D97-AF65-F5344CB8AC3E}">
        <p14:creationId xmlns:p14="http://schemas.microsoft.com/office/powerpoint/2010/main" val="3004110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52</a:t>
            </a:fld>
            <a:endParaRPr lang="es-ES" dirty="0"/>
          </a:p>
        </p:txBody>
      </p:sp>
    </p:spTree>
    <p:extLst>
      <p:ext uri="{BB962C8B-B14F-4D97-AF65-F5344CB8AC3E}">
        <p14:creationId xmlns:p14="http://schemas.microsoft.com/office/powerpoint/2010/main" val="3575588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53</a:t>
            </a:fld>
            <a:endParaRPr lang="es-ES" dirty="0"/>
          </a:p>
        </p:txBody>
      </p:sp>
    </p:spTree>
    <p:extLst>
      <p:ext uri="{BB962C8B-B14F-4D97-AF65-F5344CB8AC3E}">
        <p14:creationId xmlns:p14="http://schemas.microsoft.com/office/powerpoint/2010/main" val="1300056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Granada.-Carmen-Rodríguez-Acosta.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54</a:t>
            </a:fld>
            <a:endParaRPr lang="es-ES" dirty="0"/>
          </a:p>
        </p:txBody>
      </p:sp>
    </p:spTree>
    <p:extLst>
      <p:ext uri="{BB962C8B-B14F-4D97-AF65-F5344CB8AC3E}">
        <p14:creationId xmlns:p14="http://schemas.microsoft.com/office/powerpoint/2010/main" val="26448463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57</a:t>
            </a:fld>
            <a:endParaRPr lang="es-ES" dirty="0"/>
          </a:p>
        </p:txBody>
      </p:sp>
    </p:spTree>
    <p:extLst>
      <p:ext uri="{BB962C8B-B14F-4D97-AF65-F5344CB8AC3E}">
        <p14:creationId xmlns:p14="http://schemas.microsoft.com/office/powerpoint/2010/main" val="14217768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58</a:t>
            </a:fld>
            <a:endParaRPr lang="es-ES" dirty="0"/>
          </a:p>
        </p:txBody>
      </p:sp>
    </p:spTree>
    <p:extLst>
      <p:ext uri="{BB962C8B-B14F-4D97-AF65-F5344CB8AC3E}">
        <p14:creationId xmlns:p14="http://schemas.microsoft.com/office/powerpoint/2010/main" val="17428732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59</a:t>
            </a:fld>
            <a:endParaRPr lang="es-ES" dirty="0"/>
          </a:p>
        </p:txBody>
      </p:sp>
    </p:spTree>
    <p:extLst>
      <p:ext uri="{BB962C8B-B14F-4D97-AF65-F5344CB8AC3E}">
        <p14:creationId xmlns:p14="http://schemas.microsoft.com/office/powerpoint/2010/main" val="6399098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60</a:t>
            </a:fld>
            <a:endParaRPr lang="es-ES" dirty="0"/>
          </a:p>
        </p:txBody>
      </p:sp>
    </p:spTree>
    <p:extLst>
      <p:ext uri="{BB962C8B-B14F-4D97-AF65-F5344CB8AC3E}">
        <p14:creationId xmlns:p14="http://schemas.microsoft.com/office/powerpoint/2010/main" val="28611532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61</a:t>
            </a:fld>
            <a:endParaRPr lang="es-ES" dirty="0"/>
          </a:p>
        </p:txBody>
      </p:sp>
    </p:spTree>
    <p:extLst>
      <p:ext uri="{BB962C8B-B14F-4D97-AF65-F5344CB8AC3E}">
        <p14:creationId xmlns:p14="http://schemas.microsoft.com/office/powerpoint/2010/main" val="33603052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62</a:t>
            </a:fld>
            <a:endParaRPr lang="es-ES" dirty="0"/>
          </a:p>
        </p:txBody>
      </p:sp>
    </p:spTree>
    <p:extLst>
      <p:ext uri="{BB962C8B-B14F-4D97-AF65-F5344CB8AC3E}">
        <p14:creationId xmlns:p14="http://schemas.microsoft.com/office/powerpoint/2010/main" val="3912908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 del Triunfo.</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63</a:t>
            </a:fld>
            <a:endParaRPr lang="es-ES" dirty="0"/>
          </a:p>
        </p:txBody>
      </p:sp>
    </p:spTree>
    <p:extLst>
      <p:ext uri="{BB962C8B-B14F-4D97-AF65-F5344CB8AC3E}">
        <p14:creationId xmlns:p14="http://schemas.microsoft.com/office/powerpoint/2010/main" val="9096378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64</a:t>
            </a:fld>
            <a:endParaRPr lang="es-ES" dirty="0"/>
          </a:p>
        </p:txBody>
      </p:sp>
    </p:spTree>
    <p:extLst>
      <p:ext uri="{BB962C8B-B14F-4D97-AF65-F5344CB8AC3E}">
        <p14:creationId xmlns:p14="http://schemas.microsoft.com/office/powerpoint/2010/main" val="39197797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65</a:t>
            </a:fld>
            <a:endParaRPr lang="es-ES" dirty="0"/>
          </a:p>
        </p:txBody>
      </p:sp>
    </p:spTree>
    <p:extLst>
      <p:ext uri="{BB962C8B-B14F-4D97-AF65-F5344CB8AC3E}">
        <p14:creationId xmlns:p14="http://schemas.microsoft.com/office/powerpoint/2010/main" val="42248045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66</a:t>
            </a:fld>
            <a:endParaRPr lang="es-ES" dirty="0"/>
          </a:p>
        </p:txBody>
      </p:sp>
    </p:spTree>
    <p:extLst>
      <p:ext uri="{BB962C8B-B14F-4D97-AF65-F5344CB8AC3E}">
        <p14:creationId xmlns:p14="http://schemas.microsoft.com/office/powerpoint/2010/main" val="17861441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67</a:t>
            </a:fld>
            <a:endParaRPr lang="es-ES" dirty="0"/>
          </a:p>
        </p:txBody>
      </p:sp>
    </p:spTree>
    <p:extLst>
      <p:ext uri="{BB962C8B-B14F-4D97-AF65-F5344CB8AC3E}">
        <p14:creationId xmlns:p14="http://schemas.microsoft.com/office/powerpoint/2010/main" val="928650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68</a:t>
            </a:fld>
            <a:endParaRPr lang="es-ES" dirty="0"/>
          </a:p>
        </p:txBody>
      </p:sp>
    </p:spTree>
    <p:extLst>
      <p:ext uri="{BB962C8B-B14F-4D97-AF65-F5344CB8AC3E}">
        <p14:creationId xmlns:p14="http://schemas.microsoft.com/office/powerpoint/2010/main" val="41867151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69</a:t>
            </a:fld>
            <a:endParaRPr lang="es-ES" dirty="0"/>
          </a:p>
        </p:txBody>
      </p:sp>
    </p:spTree>
    <p:extLst>
      <p:ext uri="{BB962C8B-B14F-4D97-AF65-F5344CB8AC3E}">
        <p14:creationId xmlns:p14="http://schemas.microsoft.com/office/powerpoint/2010/main" val="2229338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70</a:t>
            </a:fld>
            <a:endParaRPr lang="es-ES" dirty="0"/>
          </a:p>
        </p:txBody>
      </p:sp>
    </p:spTree>
    <p:extLst>
      <p:ext uri="{BB962C8B-B14F-4D97-AF65-F5344CB8AC3E}">
        <p14:creationId xmlns:p14="http://schemas.microsoft.com/office/powerpoint/2010/main" val="10842538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71</a:t>
            </a:fld>
            <a:endParaRPr lang="es-ES" dirty="0"/>
          </a:p>
        </p:txBody>
      </p:sp>
    </p:spTree>
    <p:extLst>
      <p:ext uri="{BB962C8B-B14F-4D97-AF65-F5344CB8AC3E}">
        <p14:creationId xmlns:p14="http://schemas.microsoft.com/office/powerpoint/2010/main" val="5069686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72</a:t>
            </a:fld>
            <a:endParaRPr lang="es-ES" dirty="0"/>
          </a:p>
        </p:txBody>
      </p:sp>
    </p:spTree>
    <p:extLst>
      <p:ext uri="{BB962C8B-B14F-4D97-AF65-F5344CB8AC3E}">
        <p14:creationId xmlns:p14="http://schemas.microsoft.com/office/powerpoint/2010/main" val="3573951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Triunfo</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73</a:t>
            </a:fld>
            <a:endParaRPr lang="es-ES" dirty="0"/>
          </a:p>
        </p:txBody>
      </p:sp>
    </p:spTree>
    <p:extLst>
      <p:ext uri="{BB962C8B-B14F-4D97-AF65-F5344CB8AC3E}">
        <p14:creationId xmlns:p14="http://schemas.microsoft.com/office/powerpoint/2010/main" val="28780307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Bomba.-Fuente de la Ninfa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76</a:t>
            </a:fld>
            <a:endParaRPr lang="es-ES" dirty="0"/>
          </a:p>
        </p:txBody>
      </p:sp>
    </p:spTree>
    <p:extLst>
      <p:ext uri="{BB962C8B-B14F-4D97-AF65-F5344CB8AC3E}">
        <p14:creationId xmlns:p14="http://schemas.microsoft.com/office/powerpoint/2010/main" val="31650299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Bomba.-Fuente de la Ninfa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77</a:t>
            </a:fld>
            <a:endParaRPr lang="es-ES" dirty="0"/>
          </a:p>
        </p:txBody>
      </p:sp>
    </p:spTree>
    <p:extLst>
      <p:ext uri="{BB962C8B-B14F-4D97-AF65-F5344CB8AC3E}">
        <p14:creationId xmlns:p14="http://schemas.microsoft.com/office/powerpoint/2010/main" val="2161830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Bomba.-Fuente de la Ninfa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78</a:t>
            </a:fld>
            <a:endParaRPr lang="es-ES" dirty="0"/>
          </a:p>
        </p:txBody>
      </p:sp>
    </p:spTree>
    <p:extLst>
      <p:ext uri="{BB962C8B-B14F-4D97-AF65-F5344CB8AC3E}">
        <p14:creationId xmlns:p14="http://schemas.microsoft.com/office/powerpoint/2010/main" val="325909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79</a:t>
            </a:fld>
            <a:endParaRPr lang="es-ES" dirty="0"/>
          </a:p>
        </p:txBody>
      </p:sp>
    </p:spTree>
    <p:extLst>
      <p:ext uri="{BB962C8B-B14F-4D97-AF65-F5344CB8AC3E}">
        <p14:creationId xmlns:p14="http://schemas.microsoft.com/office/powerpoint/2010/main" val="22804640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80</a:t>
            </a:fld>
            <a:endParaRPr lang="es-ES" dirty="0"/>
          </a:p>
        </p:txBody>
      </p:sp>
    </p:spTree>
    <p:extLst>
      <p:ext uri="{BB962C8B-B14F-4D97-AF65-F5344CB8AC3E}">
        <p14:creationId xmlns:p14="http://schemas.microsoft.com/office/powerpoint/2010/main" val="35114383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81</a:t>
            </a:fld>
            <a:endParaRPr lang="es-ES" dirty="0"/>
          </a:p>
        </p:txBody>
      </p:sp>
    </p:spTree>
    <p:extLst>
      <p:ext uri="{BB962C8B-B14F-4D97-AF65-F5344CB8AC3E}">
        <p14:creationId xmlns:p14="http://schemas.microsoft.com/office/powerpoint/2010/main" val="29361401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82</a:t>
            </a:fld>
            <a:endParaRPr lang="es-ES" dirty="0"/>
          </a:p>
        </p:txBody>
      </p:sp>
    </p:spTree>
    <p:extLst>
      <p:ext uri="{BB962C8B-B14F-4D97-AF65-F5344CB8AC3E}">
        <p14:creationId xmlns:p14="http://schemas.microsoft.com/office/powerpoint/2010/main" val="2952175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83</a:t>
            </a:fld>
            <a:endParaRPr lang="es-ES" dirty="0"/>
          </a:p>
        </p:txBody>
      </p:sp>
    </p:spTree>
    <p:extLst>
      <p:ext uri="{BB962C8B-B14F-4D97-AF65-F5344CB8AC3E}">
        <p14:creationId xmlns:p14="http://schemas.microsoft.com/office/powerpoint/2010/main" val="21257227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84</a:t>
            </a:fld>
            <a:endParaRPr lang="es-ES" dirty="0"/>
          </a:p>
        </p:txBody>
      </p:sp>
    </p:spTree>
    <p:extLst>
      <p:ext uri="{BB962C8B-B14F-4D97-AF65-F5344CB8AC3E}">
        <p14:creationId xmlns:p14="http://schemas.microsoft.com/office/powerpoint/2010/main" val="26525814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85</a:t>
            </a:fld>
            <a:endParaRPr lang="es-ES" dirty="0"/>
          </a:p>
        </p:txBody>
      </p:sp>
    </p:spTree>
    <p:extLst>
      <p:ext uri="{BB962C8B-B14F-4D97-AF65-F5344CB8AC3E}">
        <p14:creationId xmlns:p14="http://schemas.microsoft.com/office/powerpoint/2010/main" val="14023558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87</a:t>
            </a:fld>
            <a:endParaRPr lang="es-ES" dirty="0"/>
          </a:p>
        </p:txBody>
      </p:sp>
    </p:spTree>
    <p:extLst>
      <p:ext uri="{BB962C8B-B14F-4D97-AF65-F5344CB8AC3E}">
        <p14:creationId xmlns:p14="http://schemas.microsoft.com/office/powerpoint/2010/main" val="4614559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88</a:t>
            </a:fld>
            <a:endParaRPr lang="es-ES" dirty="0"/>
          </a:p>
        </p:txBody>
      </p:sp>
    </p:spTree>
    <p:extLst>
      <p:ext uri="{BB962C8B-B14F-4D97-AF65-F5344CB8AC3E}">
        <p14:creationId xmlns:p14="http://schemas.microsoft.com/office/powerpoint/2010/main" val="5313683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89</a:t>
            </a:fld>
            <a:endParaRPr lang="es-ES" dirty="0"/>
          </a:p>
        </p:txBody>
      </p:sp>
    </p:spTree>
    <p:extLst>
      <p:ext uri="{BB962C8B-B14F-4D97-AF65-F5344CB8AC3E}">
        <p14:creationId xmlns:p14="http://schemas.microsoft.com/office/powerpoint/2010/main" val="12332646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Granada.-Jardines del Paseo del Salón y de la Bomba.-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90</a:t>
            </a:fld>
            <a:endParaRPr lang="es-ES" dirty="0"/>
          </a:p>
        </p:txBody>
      </p:sp>
    </p:spTree>
    <p:extLst>
      <p:ext uri="{BB962C8B-B14F-4D97-AF65-F5344CB8AC3E}">
        <p14:creationId xmlns:p14="http://schemas.microsoft.com/office/powerpoint/2010/main" val="37262011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92</a:t>
            </a:fld>
            <a:endParaRPr lang="es-ES" dirty="0"/>
          </a:p>
        </p:txBody>
      </p:sp>
    </p:spTree>
    <p:extLst>
      <p:ext uri="{BB962C8B-B14F-4D97-AF65-F5344CB8AC3E}">
        <p14:creationId xmlns:p14="http://schemas.microsoft.com/office/powerpoint/2010/main" val="36046798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Granada.-palacio-de-los-cordova.-ka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93</a:t>
            </a:fld>
            <a:endParaRPr lang="es-ES" dirty="0"/>
          </a:p>
        </p:txBody>
      </p:sp>
    </p:spTree>
    <p:extLst>
      <p:ext uri="{BB962C8B-B14F-4D97-AF65-F5344CB8AC3E}">
        <p14:creationId xmlns:p14="http://schemas.microsoft.com/office/powerpoint/2010/main" val="20711419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94</a:t>
            </a:fld>
            <a:endParaRPr lang="es-ES" dirty="0"/>
          </a:p>
        </p:txBody>
      </p:sp>
    </p:spTree>
    <p:extLst>
      <p:ext uri="{BB962C8B-B14F-4D97-AF65-F5344CB8AC3E}">
        <p14:creationId xmlns:p14="http://schemas.microsoft.com/office/powerpoint/2010/main" val="38683520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95</a:t>
            </a:fld>
            <a:endParaRPr lang="es-ES" dirty="0"/>
          </a:p>
        </p:txBody>
      </p:sp>
    </p:spTree>
    <p:extLst>
      <p:ext uri="{BB962C8B-B14F-4D97-AF65-F5344CB8AC3E}">
        <p14:creationId xmlns:p14="http://schemas.microsoft.com/office/powerpoint/2010/main" val="35868100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96</a:t>
            </a:fld>
            <a:endParaRPr lang="es-ES" dirty="0"/>
          </a:p>
        </p:txBody>
      </p:sp>
    </p:spTree>
    <p:extLst>
      <p:ext uri="{BB962C8B-B14F-4D97-AF65-F5344CB8AC3E}">
        <p14:creationId xmlns:p14="http://schemas.microsoft.com/office/powerpoint/2010/main" val="29640241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97</a:t>
            </a:fld>
            <a:endParaRPr lang="es-ES" dirty="0"/>
          </a:p>
        </p:txBody>
      </p:sp>
    </p:spTree>
    <p:extLst>
      <p:ext uri="{BB962C8B-B14F-4D97-AF65-F5344CB8AC3E}">
        <p14:creationId xmlns:p14="http://schemas.microsoft.com/office/powerpoint/2010/main" val="36327493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98</a:t>
            </a:fld>
            <a:endParaRPr lang="es-ES" dirty="0"/>
          </a:p>
        </p:txBody>
      </p:sp>
    </p:spTree>
    <p:extLst>
      <p:ext uri="{BB962C8B-B14F-4D97-AF65-F5344CB8AC3E}">
        <p14:creationId xmlns:p14="http://schemas.microsoft.com/office/powerpoint/2010/main" val="18753078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p:txBody>
      </p:sp>
      <p:sp>
        <p:nvSpPr>
          <p:cNvPr id="4" name="3 Marcador de número de diapositiva"/>
          <p:cNvSpPr>
            <a:spLocks noGrp="1"/>
          </p:cNvSpPr>
          <p:nvPr>
            <p:ph type="sldNum" sz="quarter" idx="10"/>
          </p:nvPr>
        </p:nvSpPr>
        <p:spPr/>
        <p:txBody>
          <a:bodyPr/>
          <a:lstStyle/>
          <a:p>
            <a:fld id="{7A7F4B15-1B9A-4701-8659-D555625E2D86}" type="slidenum">
              <a:rPr lang="es-ES" smtClean="0"/>
              <a:t>99</a:t>
            </a:fld>
            <a:endParaRPr lang="es-ES" dirty="0"/>
          </a:p>
        </p:txBody>
      </p:sp>
    </p:spTree>
    <p:extLst>
      <p:ext uri="{BB962C8B-B14F-4D97-AF65-F5344CB8AC3E}">
        <p14:creationId xmlns:p14="http://schemas.microsoft.com/office/powerpoint/2010/main" val="29367602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Granada.-palacio-de-los-Cordova</a:t>
            </a:r>
          </a:p>
          <a:p>
            <a:endParaRPr lang="es-ES" dirty="0"/>
          </a:p>
        </p:txBody>
      </p:sp>
      <p:sp>
        <p:nvSpPr>
          <p:cNvPr id="4" name="3 Marcador de número de diapositiva"/>
          <p:cNvSpPr>
            <a:spLocks noGrp="1"/>
          </p:cNvSpPr>
          <p:nvPr>
            <p:ph type="sldNum" sz="quarter" idx="10"/>
          </p:nvPr>
        </p:nvSpPr>
        <p:spPr/>
        <p:txBody>
          <a:bodyPr/>
          <a:lstStyle/>
          <a:p>
            <a:fld id="{7A7F4B15-1B9A-4701-8659-D555625E2D86}" type="slidenum">
              <a:rPr lang="es-ES" smtClean="0"/>
              <a:t>100</a:t>
            </a:fld>
            <a:endParaRPr lang="es-ES" dirty="0"/>
          </a:p>
        </p:txBody>
      </p:sp>
    </p:spTree>
    <p:extLst>
      <p:ext uri="{BB962C8B-B14F-4D97-AF65-F5344CB8AC3E}">
        <p14:creationId xmlns:p14="http://schemas.microsoft.com/office/powerpoint/2010/main" val="3163869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3023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64902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5022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47767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32408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01363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8015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9564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58639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0968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081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893303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91.jpg"/></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246440" cy="4104456"/>
          </a:xfrm>
        </p:spPr>
        <p:txBody>
          <a:bodyPr>
            <a:normAutofit fontScale="90000"/>
          </a:bodyPr>
          <a:lstStyle/>
          <a:p>
            <a:r>
              <a:rPr lang="pt-BR" sz="3600" dirty="0"/>
              <a:t>EUROPA.-LA VUELTA AL MUNDO EN 885 JARDINES.-ESPAÑA.-GRANADA. Carmenes</a:t>
            </a:r>
            <a:r>
              <a:rPr lang="pt-BR" sz="3100" dirty="0"/>
              <a:t> de Granada. Carmen Rodríguez-Acosta. Jardin del </a:t>
            </a:r>
            <a:r>
              <a:rPr lang="pt-BR" sz="3100" dirty="0" err="1"/>
              <a:t>Triunfo.-palacio</a:t>
            </a:r>
            <a:r>
              <a:rPr lang="pt-BR" sz="3100" dirty="0"/>
              <a:t> de </a:t>
            </a:r>
            <a:r>
              <a:rPr lang="pt-BR" sz="3100" dirty="0" err="1"/>
              <a:t>los</a:t>
            </a:r>
            <a:r>
              <a:rPr lang="pt-BR" sz="3100" dirty="0"/>
              <a:t> </a:t>
            </a:r>
            <a:r>
              <a:rPr lang="pt-BR" sz="3100" dirty="0" err="1"/>
              <a:t>cordoba</a:t>
            </a:r>
            <a:r>
              <a:rPr lang="pt-BR" sz="3100" dirty="0"/>
              <a:t>.</a:t>
            </a:r>
            <a:br>
              <a:rPr lang="pt-BR" sz="3100" dirty="0"/>
            </a:br>
            <a:endParaRPr lang="es-ES" sz="31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43474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Carmenes de Granada</a:t>
            </a:r>
          </a:p>
        </p:txBody>
      </p:sp>
      <p:sp>
        <p:nvSpPr>
          <p:cNvPr id="3" name="2 Marcador de contenido"/>
          <p:cNvSpPr>
            <a:spLocks noGrp="1"/>
          </p:cNvSpPr>
          <p:nvPr>
            <p:ph sz="quarter" idx="1"/>
          </p:nvPr>
        </p:nvSpPr>
        <p:spPr/>
        <p:txBody>
          <a:bodyPr>
            <a:normAutofit fontScale="92500"/>
          </a:bodyPr>
          <a:lstStyle/>
          <a:p>
            <a:r>
              <a:rPr lang="es-ES" dirty="0"/>
              <a:t>Actualmente, un carmen es una tipología de vivienda urbana típica de la ciudad de Granada (España), con un espacio verde anexo, jardín y huerta a la vez, que constituye una extensión de la vivienda, según la definición clásica de Seco de Lucena. El carmen es un espacio cerrado al exterior, cercado por tapias de unos dos metros de altura, normalmente blanqueadas, con vegetación frondosa. Es propio de los barrios asentados en las colinas de la ciudad, Albaicín y Realejo y, por tanto, su terreno suele estar dispuesto en paratas escalonadas. No es únicamente jardín, ni únicamente huerto y por lo general, no es finca de lujo, sino pequeña finquita unitaria</a:t>
            </a:r>
          </a:p>
        </p:txBody>
      </p:sp>
    </p:spTree>
    <p:extLst>
      <p:ext uri="{BB962C8B-B14F-4D97-AF65-F5344CB8AC3E}">
        <p14:creationId xmlns:p14="http://schemas.microsoft.com/office/powerpoint/2010/main" val="352758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un comienzo, el «karm» granadino tenía un carácter eminentemente rústico, aunque más como finca de recreo que como explotación agrícola, con vivienda, jardín y huertos, fuentes y albercas y, al menos en sus inicios, plantaciones de vid. Este carácter de quinta de recreo situada extramuros de la ciudad está acreditado por numerosos autores de la época, como Ibn al-Jatib, en el siglo XIV, y el escritor castellano Luis del Mármol, quien destacaba las salidas de la ciudad hacia la vega (...) entre cármenes y huertas de mucha frescura, especialmente por la puerta del Albayzin que llaman Fex el Leuz (Fajalauza). Henríquez de Jorquera, ya en el siglo XVII, aún recogía el carácter rústico de la mayoría de los cármenes</a:t>
            </a:r>
          </a:p>
        </p:txBody>
      </p:sp>
    </p:spTree>
    <p:extLst>
      <p:ext uri="{BB962C8B-B14F-4D97-AF65-F5344CB8AC3E}">
        <p14:creationId xmlns:p14="http://schemas.microsoft.com/office/powerpoint/2010/main" val="197749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carmen comenzó a adquirir un carácter más urbano a partir de comienzos del siglo XVII. Como consecuencia de la sublevación de los moriscos (1568), que fue iniciada desde el corazón del barrio del Albaicín, la población del mismo fue expulsada masivamente y, con ello, se produjo el abandono de viviendas, comercios y otros edificios, con lo que el barrio entró en un acelerado proceso de ruina, agravado por la rapiña de las tropas y las fuertes tormentas de 1580, que lo hizo pasar de los 30.000 habitantes de 1560 a los apenas 5.000 censados en 1620. Fue precisamente en este siglo XVII cuando el Albaicín adquirió la imagen tradicional que ha perdurado hasta hoy, con cármenes, huertas y hábitat poco denso.</a:t>
            </a:r>
          </a:p>
        </p:txBody>
      </p:sp>
    </p:spTree>
    <p:extLst>
      <p:ext uri="{BB962C8B-B14F-4D97-AF65-F5344CB8AC3E}">
        <p14:creationId xmlns:p14="http://schemas.microsoft.com/office/powerpoint/2010/main" val="2204978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Sin embargo, la actual tipología del «carmen granadino» se forjó esencialmente a finales del siglo XVIII y comienzos del XIX, con un carácter fuertemente romántico. La mayor parte de los cármenes que subsisten hoy en día pertenecen a esta época, en su versión actual, pues algunos de ellos se construyeron sobre otras edificaciones anteriores. Con frecuencia, adquirieron entidad arquitectónica o paisajística mucho mayor de lo que era tradicional en los cármenes. Es el caso del Carmen de la Victoria y del de los Chapiteles, en el valle del río Darro, o el del Carmen de los Mártires, el de los Catalanes y el de los Rodríguez Acosta, situados todos ellos en la colina del Mauror. Este último es mucho más tardío, ya de comienzos del siglo XX, y se edificó bajo los parámetros del modernismo y el art deco.</a:t>
            </a:r>
          </a:p>
        </p:txBody>
      </p:sp>
    </p:spTree>
    <p:extLst>
      <p:ext uri="{BB962C8B-B14F-4D97-AF65-F5344CB8AC3E}">
        <p14:creationId xmlns:p14="http://schemas.microsoft.com/office/powerpoint/2010/main" val="1760880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4848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435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24792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916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551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518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629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1591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828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93765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32"/>
          <a:stretch/>
        </p:blipFill>
        <p:spPr>
          <a:xfrm>
            <a:off x="0" y="0"/>
            <a:ext cx="9144000" cy="6858000"/>
          </a:xfrm>
          <a:prstGeom prst="rect">
            <a:avLst/>
          </a:prstGeom>
        </p:spPr>
      </p:pic>
    </p:spTree>
    <p:extLst>
      <p:ext uri="{BB962C8B-B14F-4D97-AF65-F5344CB8AC3E}">
        <p14:creationId xmlns:p14="http://schemas.microsoft.com/office/powerpoint/2010/main" val="3226242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41" y="3398565"/>
            <a:ext cx="9144000" cy="344685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6936" y="0"/>
            <a:ext cx="4762500" cy="3398565"/>
          </a:xfrm>
          <a:prstGeom prst="rect">
            <a:avLst/>
          </a:prstGeom>
        </p:spPr>
      </p:pic>
    </p:spTree>
    <p:extLst>
      <p:ext uri="{BB962C8B-B14F-4D97-AF65-F5344CB8AC3E}">
        <p14:creationId xmlns:p14="http://schemas.microsoft.com/office/powerpoint/2010/main" val="1638236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7538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721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7999"/>
          </a:xfrm>
          <a:prstGeom prst="rect">
            <a:avLst/>
          </a:prstGeom>
        </p:spPr>
      </p:pic>
    </p:spTree>
    <p:extLst>
      <p:ext uri="{BB962C8B-B14F-4D97-AF65-F5344CB8AC3E}">
        <p14:creationId xmlns:p14="http://schemas.microsoft.com/office/powerpoint/2010/main" val="1682979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932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436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0"/>
            <a:ext cx="9115425" cy="6858000"/>
          </a:xfrm>
          <a:prstGeom prst="rect">
            <a:avLst/>
          </a:prstGeom>
        </p:spPr>
      </p:pic>
    </p:spTree>
    <p:extLst>
      <p:ext uri="{BB962C8B-B14F-4D97-AF65-F5344CB8AC3E}">
        <p14:creationId xmlns:p14="http://schemas.microsoft.com/office/powerpoint/2010/main" val="1149646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61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7756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1011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764704"/>
            <a:ext cx="2743200" cy="15422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339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133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257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57175"/>
            <a:ext cx="9121140" cy="7029400"/>
          </a:xfrm>
          <a:prstGeom prst="rect">
            <a:avLst/>
          </a:prstGeom>
        </p:spPr>
      </p:pic>
    </p:spTree>
    <p:extLst>
      <p:ext uri="{BB962C8B-B14F-4D97-AF65-F5344CB8AC3E}">
        <p14:creationId xmlns:p14="http://schemas.microsoft.com/office/powerpoint/2010/main" val="79660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912768"/>
          </a:xfrm>
          <a:prstGeom prst="rect">
            <a:avLst/>
          </a:prstGeom>
        </p:spPr>
      </p:pic>
    </p:spTree>
    <p:extLst>
      <p:ext uri="{BB962C8B-B14F-4D97-AF65-F5344CB8AC3E}">
        <p14:creationId xmlns:p14="http://schemas.microsoft.com/office/powerpoint/2010/main" val="1112237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Granada.-Carmen-Rodríguez-Acosta.</a:t>
            </a:r>
          </a:p>
        </p:txBody>
      </p:sp>
      <p:sp>
        <p:nvSpPr>
          <p:cNvPr id="4" name="3 Marcador de contenido"/>
          <p:cNvSpPr>
            <a:spLocks noGrp="1"/>
          </p:cNvSpPr>
          <p:nvPr>
            <p:ph sz="quarter" idx="1"/>
          </p:nvPr>
        </p:nvSpPr>
        <p:spPr/>
        <p:txBody>
          <a:bodyPr>
            <a:normAutofit/>
          </a:bodyPr>
          <a:lstStyle/>
          <a:p>
            <a:r>
              <a:rPr lang="es-ES" dirty="0"/>
              <a:t>Sobre la colina del Mauror —o de los Aguadores—, en la ciudad de Granada se erige el «Carmen Blanco» (como es conocido popularmente), sede de la Fundación Rodríguez-Acosta, que desde su creación en 1941 por legado testamentario del pintor José María Rodríguez-Acosta, desarrolla su actividad basada en la difusión de la cultura en su más amplio concepto.</a:t>
            </a:r>
          </a:p>
          <a:p>
            <a:r>
              <a:rPr lang="es-ES" dirty="0"/>
              <a:t>Tanto el Carmen como los jardines fueron declarados Monumento Histórico Nacional en 1982, pasando posteriormente a ser Bien de Interés Cultural1</a:t>
            </a:r>
          </a:p>
        </p:txBody>
      </p:sp>
    </p:spTree>
    <p:extLst>
      <p:ext uri="{BB962C8B-B14F-4D97-AF65-F5344CB8AC3E}">
        <p14:creationId xmlns:p14="http://schemas.microsoft.com/office/powerpoint/2010/main" val="210374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Carmen que se erige en las cercanías de las Torres Bermejas, próximo a La Alhambra, fue diseñado para albergar el estudio del pintor granadino José María Rodríguez-Acosta, siendo el verdadero artífice del proyecto arquitectónico, aunque recibió el soporte técnico de los arquitectos Ramón Santa Cruz y de Modesto Cendoya en el proyecto inicial de 1916 y del arquitecto Teodoro Anasagasti y Algán en 1921 y de un segundo proyecto de la mano del arquitecto granadino José Felipe Jiménez Lacal a partir de 1924.</a:t>
            </a:r>
          </a:p>
        </p:txBody>
      </p:sp>
    </p:spTree>
    <p:extLst>
      <p:ext uri="{BB962C8B-B14F-4D97-AF65-F5344CB8AC3E}">
        <p14:creationId xmlns:p14="http://schemas.microsoft.com/office/powerpoint/2010/main" val="256436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787208" cy="6069288"/>
          </a:xfrm>
        </p:spPr>
        <p:txBody>
          <a:bodyPr>
            <a:normAutofit fontScale="92500" lnSpcReduction="10000"/>
          </a:bodyPr>
          <a:lstStyle/>
          <a:p>
            <a:r>
              <a:rPr lang="es-ES" dirty="0"/>
              <a:t>El Patronato</a:t>
            </a:r>
          </a:p>
          <a:p>
            <a:r>
              <a:rPr lang="es-ES" dirty="0"/>
              <a:t>Los miembros del Patronato, en palabras de su fundador han de ser</a:t>
            </a:r>
          </a:p>
          <a:p>
            <a:r>
              <a:rPr lang="es-ES" dirty="0"/>
              <a:t>"Hombres de espíritu abierto, de noble corazón, que aunque tengan sus normas particulares sean capaces de analizar sin rencor ni hostilidad las distintas sugestiones con alegría, con la fecunda alegría de querer ensanchar los conocimientos de este milagro que es la vida y que tenemos el gozoso deber de hacer cada vez más noble, más bella y más dichosa".</a:t>
            </a:r>
          </a:p>
          <a:p>
            <a:r>
              <a:rPr lang="es-ES" dirty="0"/>
              <a:t>José María Rodríguez-Acosta.3</a:t>
            </a:r>
          </a:p>
          <a:p>
            <a:r>
              <a:rPr lang="es-ES" dirty="0"/>
              <a:t>Deben figurar entre sus miembros, profesores de Universidad y demás centros de enseñanza o investigación, así como otras personas particulares de condiciones apropiadas a los fines de la fundación. Formaron parte de su primer Patronato miembros tan ilustres como Ortega y Gasset, Manuel de Falla o Fernando de los Ríos.</a:t>
            </a:r>
          </a:p>
        </p:txBody>
      </p:sp>
    </p:spTree>
    <p:extLst>
      <p:ext uri="{BB962C8B-B14F-4D97-AF65-F5344CB8AC3E}">
        <p14:creationId xmlns:p14="http://schemas.microsoft.com/office/powerpoint/2010/main" val="1113675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72343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650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07053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304"/>
            <a:ext cx="5238750" cy="37402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859" y="0"/>
            <a:ext cx="45720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3" y="3774554"/>
            <a:ext cx="4463355" cy="3105150"/>
          </a:xfrm>
          <a:prstGeom prst="rect">
            <a:avLst/>
          </a:prstGeom>
        </p:spPr>
      </p:pic>
    </p:spTree>
    <p:extLst>
      <p:ext uri="{BB962C8B-B14F-4D97-AF65-F5344CB8AC3E}">
        <p14:creationId xmlns:p14="http://schemas.microsoft.com/office/powerpoint/2010/main" val="3020893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3615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3123" y="0"/>
            <a:ext cx="4572000" cy="6837982"/>
          </a:xfrm>
          <a:prstGeom prst="rect">
            <a:avLst/>
          </a:prstGeom>
        </p:spPr>
      </p:pic>
    </p:spTree>
    <p:extLst>
      <p:ext uri="{BB962C8B-B14F-4D97-AF65-F5344CB8AC3E}">
        <p14:creationId xmlns:p14="http://schemas.microsoft.com/office/powerpoint/2010/main" val="2498980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 y="0"/>
            <a:ext cx="9144000" cy="4464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64000"/>
            <a:ext cx="5238750" cy="2204789"/>
          </a:xfrm>
          <a:prstGeom prst="rect">
            <a:avLst/>
          </a:prstGeom>
        </p:spPr>
      </p:pic>
    </p:spTree>
    <p:extLst>
      <p:ext uri="{BB962C8B-B14F-4D97-AF65-F5344CB8AC3E}">
        <p14:creationId xmlns:p14="http://schemas.microsoft.com/office/powerpoint/2010/main" val="641673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79504" cy="6858000"/>
          </a:xfrm>
          <a:prstGeom prst="rect">
            <a:avLst/>
          </a:prstGeom>
        </p:spPr>
      </p:pic>
    </p:spTree>
    <p:extLst>
      <p:ext uri="{BB962C8B-B14F-4D97-AF65-F5344CB8AC3E}">
        <p14:creationId xmlns:p14="http://schemas.microsoft.com/office/powerpoint/2010/main" val="3630497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180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8160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0"/>
            <a:ext cx="9105900" cy="6858000"/>
          </a:xfrm>
          <a:prstGeom prst="rect">
            <a:avLst/>
          </a:prstGeom>
        </p:spPr>
      </p:pic>
    </p:spTree>
    <p:extLst>
      <p:ext uri="{BB962C8B-B14F-4D97-AF65-F5344CB8AC3E}">
        <p14:creationId xmlns:p14="http://schemas.microsoft.com/office/powerpoint/2010/main" val="2008853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032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4699" r="2321"/>
          <a:stretch/>
        </p:blipFill>
        <p:spPr>
          <a:xfrm>
            <a:off x="0" y="0"/>
            <a:ext cx="9144000" cy="6858000"/>
          </a:xfrm>
          <a:prstGeom prst="rect">
            <a:avLst/>
          </a:prstGeom>
        </p:spPr>
      </p:pic>
    </p:spTree>
    <p:extLst>
      <p:ext uri="{BB962C8B-B14F-4D97-AF65-F5344CB8AC3E}">
        <p14:creationId xmlns:p14="http://schemas.microsoft.com/office/powerpoint/2010/main" val="4022734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78"/>
          <a:stretch/>
        </p:blipFill>
        <p:spPr>
          <a:xfrm>
            <a:off x="0" y="0"/>
            <a:ext cx="9144000" cy="6858000"/>
          </a:xfrm>
          <a:prstGeom prst="rect">
            <a:avLst/>
          </a:prstGeom>
        </p:spPr>
      </p:pic>
    </p:spTree>
    <p:extLst>
      <p:ext uri="{BB962C8B-B14F-4D97-AF65-F5344CB8AC3E}">
        <p14:creationId xmlns:p14="http://schemas.microsoft.com/office/powerpoint/2010/main" val="1939126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8455"/>
          <a:stretch/>
        </p:blipFill>
        <p:spPr>
          <a:xfrm>
            <a:off x="28574" y="0"/>
            <a:ext cx="9244013" cy="6858000"/>
          </a:xfrm>
          <a:prstGeom prst="rect">
            <a:avLst/>
          </a:prstGeom>
        </p:spPr>
      </p:pic>
    </p:spTree>
    <p:extLst>
      <p:ext uri="{BB962C8B-B14F-4D97-AF65-F5344CB8AC3E}">
        <p14:creationId xmlns:p14="http://schemas.microsoft.com/office/powerpoint/2010/main" val="2815175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649"/>
          <a:stretch/>
        </p:blipFill>
        <p:spPr>
          <a:xfrm>
            <a:off x="0" y="0"/>
            <a:ext cx="9144000" cy="6858000"/>
          </a:xfrm>
          <a:prstGeom prst="rect">
            <a:avLst/>
          </a:prstGeom>
        </p:spPr>
      </p:pic>
    </p:spTree>
    <p:extLst>
      <p:ext uri="{BB962C8B-B14F-4D97-AF65-F5344CB8AC3E}">
        <p14:creationId xmlns:p14="http://schemas.microsoft.com/office/powerpoint/2010/main" val="2433037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00"/>
          <a:stretch/>
        </p:blipFill>
        <p:spPr>
          <a:xfrm>
            <a:off x="47625" y="0"/>
            <a:ext cx="9048750" cy="6957391"/>
          </a:xfrm>
          <a:prstGeom prst="rect">
            <a:avLst/>
          </a:prstGeom>
        </p:spPr>
      </p:pic>
    </p:spTree>
    <p:extLst>
      <p:ext uri="{BB962C8B-B14F-4D97-AF65-F5344CB8AC3E}">
        <p14:creationId xmlns:p14="http://schemas.microsoft.com/office/powerpoint/2010/main" val="2715811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713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153896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9" y="-10865"/>
            <a:ext cx="456914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2282" y="0"/>
            <a:ext cx="4569143" cy="6858000"/>
          </a:xfrm>
          <a:prstGeom prst="rect">
            <a:avLst/>
          </a:prstGeom>
        </p:spPr>
      </p:pic>
    </p:spTree>
    <p:extLst>
      <p:ext uri="{BB962C8B-B14F-4D97-AF65-F5344CB8AC3E}">
        <p14:creationId xmlns:p14="http://schemas.microsoft.com/office/powerpoint/2010/main" val="37418332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Granada.-Jardin del Triunfo.</a:t>
            </a:r>
          </a:p>
        </p:txBody>
      </p:sp>
      <p:sp>
        <p:nvSpPr>
          <p:cNvPr id="5" name="4 Marcador de contenido"/>
          <p:cNvSpPr>
            <a:spLocks noGrp="1"/>
          </p:cNvSpPr>
          <p:nvPr>
            <p:ph sz="quarter" idx="1"/>
          </p:nvPr>
        </p:nvSpPr>
        <p:spPr/>
        <p:txBody>
          <a:bodyPr>
            <a:normAutofit/>
          </a:bodyPr>
          <a:lstStyle/>
          <a:p>
            <a:r>
              <a:rPr lang="es-ES" dirty="0"/>
              <a:t>Antes había una basílica visigótica aquí pero fue destruida y reemplazada por un cementerio musulmán. Después de la Conquista Cristiana, se construyeron las iglesias y las casas señoriales alrededor, junto con el Hospital Real.</a:t>
            </a:r>
          </a:p>
          <a:p>
            <a:r>
              <a:rPr lang="es-ES" dirty="0"/>
              <a:t> Cuando las Tropas de Napoleón invadieron Granada a principios del siglo XIX, fue un lugar donde se realizaron las ejecuciones.</a:t>
            </a:r>
          </a:p>
          <a:p>
            <a:r>
              <a:rPr lang="es-ES" dirty="0"/>
              <a:t>Mariana Pineda, la heroína que luchó para la libertad, fue ejecutada aquí en 1831. </a:t>
            </a:r>
          </a:p>
        </p:txBody>
      </p:sp>
    </p:spTree>
    <p:extLst>
      <p:ext uri="{BB962C8B-B14F-4D97-AF65-F5344CB8AC3E}">
        <p14:creationId xmlns:p14="http://schemas.microsoft.com/office/powerpoint/2010/main" val="1297336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varios años de abandono, fue solamente en el año 1950 que se construyeron los jardines y se trasladó el Monumento a la Concepción Inmaculada de Triunfo, que antes estaba en la Puerta de Elvira, hasta aquí.</a:t>
            </a:r>
          </a:p>
          <a:p>
            <a:r>
              <a:rPr lang="es-ES" dirty="0"/>
              <a:t>Jardines del Triunfo: Estos se encuentran donde existió la vieja plaza de toros, se levantan estos jardines, inaugurados en 1960. Formados por anchos paseos en cuesta, están coronados por el monumento al Triunfo de la Virgen y una fuente de 75 metros de largo con juegos de luz y agua. En los jardines bajos existe, a la derecha, un monumento dedicado a San Juan de Dios, mientras que a la izquierda hay una fuente baja circular con surtidor.</a:t>
            </a:r>
          </a:p>
        </p:txBody>
      </p:sp>
    </p:spTree>
    <p:extLst>
      <p:ext uri="{BB962C8B-B14F-4D97-AF65-F5344CB8AC3E}">
        <p14:creationId xmlns:p14="http://schemas.microsoft.com/office/powerpoint/2010/main" val="931929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152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06413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211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56855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0"/>
            <a:ext cx="9144000" cy="7029400"/>
          </a:xfrm>
          <a:prstGeom prst="rect">
            <a:avLst/>
          </a:prstGeom>
        </p:spPr>
      </p:pic>
    </p:spTree>
    <p:extLst>
      <p:ext uri="{BB962C8B-B14F-4D97-AF65-F5344CB8AC3E}">
        <p14:creationId xmlns:p14="http://schemas.microsoft.com/office/powerpoint/2010/main" val="34769332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530608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89"/>
          <a:stretch/>
        </p:blipFill>
        <p:spPr>
          <a:xfrm>
            <a:off x="0" y="116632"/>
            <a:ext cx="9144000" cy="6741368"/>
          </a:xfrm>
          <a:prstGeom prst="rect">
            <a:avLst/>
          </a:prstGeom>
        </p:spPr>
      </p:pic>
    </p:spTree>
    <p:extLst>
      <p:ext uri="{BB962C8B-B14F-4D97-AF65-F5344CB8AC3E}">
        <p14:creationId xmlns:p14="http://schemas.microsoft.com/office/powerpoint/2010/main" val="19972658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723910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306797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04" y="0"/>
            <a:ext cx="9315003" cy="6858000"/>
          </a:xfrm>
          <a:prstGeom prst="rect">
            <a:avLst/>
          </a:prstGeom>
        </p:spPr>
      </p:pic>
    </p:spTree>
    <p:extLst>
      <p:ext uri="{BB962C8B-B14F-4D97-AF65-F5344CB8AC3E}">
        <p14:creationId xmlns:p14="http://schemas.microsoft.com/office/powerpoint/2010/main" val="7230944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9770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67136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33"/>
          <a:stretch/>
        </p:blipFill>
        <p:spPr>
          <a:xfrm>
            <a:off x="0" y="0"/>
            <a:ext cx="9144000" cy="6858000"/>
          </a:xfrm>
          <a:prstGeom prst="rect">
            <a:avLst/>
          </a:prstGeom>
        </p:spPr>
      </p:pic>
    </p:spTree>
    <p:extLst>
      <p:ext uri="{BB962C8B-B14F-4D97-AF65-F5344CB8AC3E}">
        <p14:creationId xmlns:p14="http://schemas.microsoft.com/office/powerpoint/2010/main" val="921778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3524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19108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234775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718437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Granada.-Jardines del Paseo del Salón y de la Bomba.-</a:t>
            </a:r>
          </a:p>
        </p:txBody>
      </p:sp>
      <p:sp>
        <p:nvSpPr>
          <p:cNvPr id="3" name="2 Marcador de contenido"/>
          <p:cNvSpPr>
            <a:spLocks noGrp="1"/>
          </p:cNvSpPr>
          <p:nvPr>
            <p:ph sz="quarter" idx="1"/>
          </p:nvPr>
        </p:nvSpPr>
        <p:spPr/>
        <p:txBody>
          <a:bodyPr>
            <a:normAutofit lnSpcReduction="10000"/>
          </a:bodyPr>
          <a:lstStyle/>
          <a:p>
            <a:r>
              <a:rPr lang="es-ES" dirty="0"/>
              <a:t>Jardines del Paseo del Salón y de la Bomba: están ubicados a lo largo del Paseo del salón y de la Bomba, al final de la Carrera de la Virgen, en la margen derecha del río. La superficie ajardinada tiene un total de 8.085 m², con forma longitudinal y paralela al cauce del río Genil, con una distribución en parterres con setos, en su mayoría, de boj o aligustre. A lo largo de los jardines hay un total de once glorietas con diferentes estilos arquitectónicos. En una de ellas está el monumento al duque de San Pedro de Galatino; en otra la fuente de la Bomba; otra con un monumento a Francisco de Paula Valladar y así sucesivamente. </a:t>
            </a:r>
          </a:p>
        </p:txBody>
      </p:sp>
    </p:spTree>
    <p:extLst>
      <p:ext uri="{BB962C8B-B14F-4D97-AF65-F5344CB8AC3E}">
        <p14:creationId xmlns:p14="http://schemas.microsoft.com/office/powerpoint/2010/main" val="33117008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620688"/>
            <a:ext cx="7467600" cy="5328592"/>
          </a:xfrm>
        </p:spPr>
        <p:txBody>
          <a:bodyPr/>
          <a:lstStyle/>
          <a:p>
            <a:r>
              <a:rPr lang="es-ES" dirty="0"/>
              <a:t>El conjunto formado por estos jardines, los puentes sobre el río y la Carrera y la Plaza del Campillo, han sido declarados BIC, con categoría de Jardín Histórico, en 2007.</a:t>
            </a:r>
          </a:p>
          <a:p>
            <a:endParaRPr lang="es-ES" dirty="0"/>
          </a:p>
        </p:txBody>
      </p:sp>
    </p:spTree>
    <p:extLst>
      <p:ext uri="{BB962C8B-B14F-4D97-AF65-F5344CB8AC3E}">
        <p14:creationId xmlns:p14="http://schemas.microsoft.com/office/powerpoint/2010/main" val="23356284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20260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3"/>
          <a:stretch/>
        </p:blipFill>
        <p:spPr>
          <a:xfrm>
            <a:off x="0" y="0"/>
            <a:ext cx="9144000" cy="6858000"/>
          </a:xfrm>
          <a:prstGeom prst="rect">
            <a:avLst/>
          </a:prstGeom>
        </p:spPr>
      </p:pic>
    </p:spTree>
    <p:extLst>
      <p:ext uri="{BB962C8B-B14F-4D97-AF65-F5344CB8AC3E}">
        <p14:creationId xmlns:p14="http://schemas.microsoft.com/office/powerpoint/2010/main" val="37227535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09705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396536" cy="7128792"/>
          </a:xfrm>
          <a:prstGeom prst="rect">
            <a:avLst/>
          </a:prstGeom>
        </p:spPr>
      </p:pic>
    </p:spTree>
    <p:extLst>
      <p:ext uri="{BB962C8B-B14F-4D97-AF65-F5344CB8AC3E}">
        <p14:creationId xmlns:p14="http://schemas.microsoft.com/office/powerpoint/2010/main" val="18456770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60040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60238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49"/>
          <a:stretch/>
        </p:blipFill>
        <p:spPr>
          <a:xfrm>
            <a:off x="0" y="-243408"/>
            <a:ext cx="9144000" cy="7344816"/>
          </a:xfrm>
          <a:prstGeom prst="rect">
            <a:avLst/>
          </a:prstGeom>
        </p:spPr>
      </p:pic>
    </p:spTree>
    <p:extLst>
      <p:ext uri="{BB962C8B-B14F-4D97-AF65-F5344CB8AC3E}">
        <p14:creationId xmlns:p14="http://schemas.microsoft.com/office/powerpoint/2010/main" val="25137226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3808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3583392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386820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0969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721639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21791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84652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952372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Granada.-palacio de los córdoba.</a:t>
            </a:r>
          </a:p>
        </p:txBody>
      </p:sp>
      <p:sp>
        <p:nvSpPr>
          <p:cNvPr id="3" name="2 Marcador de contenido"/>
          <p:cNvSpPr>
            <a:spLocks noGrp="1"/>
          </p:cNvSpPr>
          <p:nvPr>
            <p:ph sz="quarter" idx="1"/>
          </p:nvPr>
        </p:nvSpPr>
        <p:spPr/>
        <p:txBody>
          <a:bodyPr/>
          <a:lstStyle/>
          <a:p>
            <a:r>
              <a:rPr lang="es-ES" dirty="0"/>
              <a:t>Jardines Palacio de los Córdoba: en el palacete que hay en estos jardines se alberga el Archivo Municipal Histórico. Por una puerta se accede a un patio, con una galería en su parte norte y una fuente en el centro. Unos arcos de ladrillo delimitan una segunda placita con una fuente baja y marcan el entorno del paso de cipreses que conduce a la puerta principal. A su derecha se sitúa una huerta granadina y a la izquierda dos paseos paralelos: el paseo romántico y la bóveda de laurel.</a:t>
            </a:r>
          </a:p>
        </p:txBody>
      </p:sp>
    </p:spTree>
    <p:extLst>
      <p:ext uri="{BB962C8B-B14F-4D97-AF65-F5344CB8AC3E}">
        <p14:creationId xmlns:p14="http://schemas.microsoft.com/office/powerpoint/2010/main" val="3613705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3553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897" y="116632"/>
            <a:ext cx="4429125" cy="316835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3" y="3404989"/>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1500" y="-3423"/>
            <a:ext cx="4762500" cy="357187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4023" y="3404989"/>
            <a:ext cx="4539977" cy="3429000"/>
          </a:xfrm>
          <a:prstGeom prst="rect">
            <a:avLst/>
          </a:prstGeom>
        </p:spPr>
      </p:pic>
    </p:spTree>
    <p:extLst>
      <p:ext uri="{BB962C8B-B14F-4D97-AF65-F5344CB8AC3E}">
        <p14:creationId xmlns:p14="http://schemas.microsoft.com/office/powerpoint/2010/main" val="31069781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24528" cy="6858000"/>
          </a:xfrm>
          <a:prstGeom prst="rect">
            <a:avLst/>
          </a:prstGeom>
        </p:spPr>
      </p:pic>
    </p:spTree>
    <p:extLst>
      <p:ext uri="{BB962C8B-B14F-4D97-AF65-F5344CB8AC3E}">
        <p14:creationId xmlns:p14="http://schemas.microsoft.com/office/powerpoint/2010/main" val="14089831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81" t="8320" r="1718" b="4385"/>
          <a:stretch/>
        </p:blipFill>
        <p:spPr>
          <a:xfrm>
            <a:off x="0" y="0"/>
            <a:ext cx="9144000" cy="6857999"/>
          </a:xfrm>
          <a:prstGeom prst="rect">
            <a:avLst/>
          </a:prstGeom>
        </p:spPr>
      </p:pic>
    </p:spTree>
    <p:extLst>
      <p:ext uri="{BB962C8B-B14F-4D97-AF65-F5344CB8AC3E}">
        <p14:creationId xmlns:p14="http://schemas.microsoft.com/office/powerpoint/2010/main" val="16951244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84909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684458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1470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7" t="2881" r="2187" b="4491"/>
          <a:stretch/>
        </p:blipFill>
        <p:spPr>
          <a:xfrm>
            <a:off x="0" y="0"/>
            <a:ext cx="9144000" cy="6857999"/>
          </a:xfrm>
          <a:prstGeom prst="rect">
            <a:avLst/>
          </a:prstGeom>
        </p:spPr>
      </p:pic>
    </p:spTree>
    <p:extLst>
      <p:ext uri="{BB962C8B-B14F-4D97-AF65-F5344CB8AC3E}">
        <p14:creationId xmlns:p14="http://schemas.microsoft.com/office/powerpoint/2010/main" val="8243324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4" t="3800" r="1875" b="2193"/>
          <a:stretch/>
        </p:blipFill>
        <p:spPr>
          <a:xfrm>
            <a:off x="0" y="0"/>
            <a:ext cx="8972549" cy="6857999"/>
          </a:xfrm>
          <a:prstGeom prst="rect">
            <a:avLst/>
          </a:prstGeom>
        </p:spPr>
      </p:pic>
    </p:spTree>
    <p:extLst>
      <p:ext uri="{BB962C8B-B14F-4D97-AF65-F5344CB8AC3E}">
        <p14:creationId xmlns:p14="http://schemas.microsoft.com/office/powerpoint/2010/main" val="1732607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133</TotalTime>
  <Words>2053</Words>
  <Application>Microsoft Office PowerPoint</Application>
  <PresentationFormat>Presentación en pantalla (4:3)</PresentationFormat>
  <Paragraphs>197</Paragraphs>
  <Slides>100</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100</vt:i4>
      </vt:variant>
    </vt:vector>
  </HeadingPairs>
  <TitlesOfParts>
    <vt:vector size="105" baseType="lpstr">
      <vt:lpstr>Calibri</vt:lpstr>
      <vt:lpstr>Century Schoolbook</vt:lpstr>
      <vt:lpstr>Wingdings</vt:lpstr>
      <vt:lpstr>Wingdings 2</vt:lpstr>
      <vt:lpstr>1_Default Theme</vt:lpstr>
      <vt:lpstr>EUROPA.-LA VUELTA AL MUNDO EN 885 JARDINES.-ESPAÑA.-GRANADA. Carmenes de Granada. Carmen Rodríguez-Acosta. Jardin del Triunfo.-palacio de los cordoba. </vt:lpstr>
      <vt:lpstr>Carmenes de Granada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Granada.-Carmen-Rodríguez-Acosta.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Granada.-Jardin del Triunfo.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Granada.-Jardines del Paseo del Salón y de la Bomba.-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Granada.-palacio de los 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13</cp:revision>
  <dcterms:created xsi:type="dcterms:W3CDTF">2015-11-12T07:41:57Z</dcterms:created>
  <dcterms:modified xsi:type="dcterms:W3CDTF">2018-03-11T08:27:47Z</dcterms:modified>
</cp:coreProperties>
</file>