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794EED-93CC-449D-8A9C-6EAB01D48D34}"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6A7B8C-0ACA-4C95-984E-78E9667879D6}" type="slidenum">
              <a:rPr lang="es-ES" smtClean="0"/>
              <a:t>‹Nº›</a:t>
            </a:fld>
            <a:endParaRPr lang="es-ES" dirty="0"/>
          </a:p>
        </p:txBody>
      </p:sp>
    </p:spTree>
    <p:extLst>
      <p:ext uri="{BB962C8B-B14F-4D97-AF65-F5344CB8AC3E}">
        <p14:creationId xmlns:p14="http://schemas.microsoft.com/office/powerpoint/2010/main" val="2190120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470056B-0785-4761-B425-5C56AAD7D648}" type="slidenum">
              <a:rPr lang="es-ES" smtClean="0">
                <a:solidFill>
                  <a:prstClr val="black"/>
                </a:solidFill>
                <a:latin typeface="Times New Roman" pitchFamily="18" charset="0"/>
              </a:rPr>
              <a:pPr>
                <a:defRPr/>
              </a:pPr>
              <a:t>6</a:t>
            </a:fld>
            <a:endParaRPr lang="es-ES" dirty="0">
              <a:solidFill>
                <a:prstClr val="black"/>
              </a:solidFill>
              <a:latin typeface="Times New Roman" pitchFamily="18" charset="0"/>
            </a:endParaRPr>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El capricho</a:t>
            </a:r>
          </a:p>
        </p:txBody>
      </p:sp>
      <p:sp>
        <p:nvSpPr>
          <p:cNvPr id="103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2B92AE-BAA6-42CF-965F-E5C38ED24307}"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a:t>
            </a:r>
          </a:p>
        </p:txBody>
      </p:sp>
      <p:sp>
        <p:nvSpPr>
          <p:cNvPr id="104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CC6DF8-9CE3-4B1E-B814-7FB8BC148706}"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a:t>
            </a:r>
          </a:p>
        </p:txBody>
      </p:sp>
      <p:sp>
        <p:nvSpPr>
          <p:cNvPr id="105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3F2572-2B2B-4CDF-AF7B-460D38963A53}"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E22D721-238D-45A8-87F7-FA2AE38084D5}" type="slidenum">
              <a:rPr lang="es-ES" smtClean="0">
                <a:solidFill>
                  <a:prstClr val="black"/>
                </a:solidFill>
                <a:latin typeface="Times New Roman" pitchFamily="18" charset="0"/>
              </a:rPr>
              <a:pPr>
                <a:defRPr/>
              </a:pPr>
              <a:t>10</a:t>
            </a:fld>
            <a:endParaRPr lang="es-ES" dirty="0">
              <a:solidFill>
                <a:prstClr val="black"/>
              </a:solidFill>
              <a:latin typeface="Times New Roman" pitchFamily="18" charset="0"/>
            </a:endParaRPr>
          </a:p>
        </p:txBody>
      </p:sp>
      <p:sp>
        <p:nvSpPr>
          <p:cNvPr id="107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Capricho.-Entrada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E702CF-B653-470D-A7D1-28D429AE79C1}" type="slidenum">
              <a:rPr lang="es-ES_tradnl" smtClean="0">
                <a:solidFill>
                  <a:prstClr val="black"/>
                </a:solidFill>
                <a:latin typeface="Calibri" pitchFamily="34" charset="0"/>
              </a:rPr>
              <a:pPr>
                <a:defRPr/>
              </a:pPr>
              <a:t>11</a:t>
            </a:fld>
            <a:endParaRPr lang="es-ES_tradnl" dirty="0">
              <a:solidFill>
                <a:prstClr val="black"/>
              </a:solidFill>
              <a:latin typeface="Calibri" pitchFamily="34" charset="0"/>
            </a:endParaRPr>
          </a:p>
        </p:txBody>
      </p:sp>
      <p:sp>
        <p:nvSpPr>
          <p:cNvPr id="108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Alameda de Osuna.-Casa Palacio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AAB529-6CC3-44FF-AF43-3ADE8B6AFC21}" type="slidenum">
              <a:rPr lang="es-ES" smtClean="0">
                <a:solidFill>
                  <a:prstClr val="black"/>
                </a:solidFill>
                <a:latin typeface="Times New Roman" pitchFamily="18" charset="0"/>
              </a:rPr>
              <a:pPr>
                <a:defRPr/>
              </a:pPr>
              <a:t>12</a:t>
            </a:fld>
            <a:endParaRPr lang="es-ES" dirty="0">
              <a:solidFill>
                <a:prstClr val="black"/>
              </a:solidFill>
              <a:latin typeface="Times New Roman" pitchFamily="18" charset="0"/>
            </a:endParaRPr>
          </a:p>
        </p:txBody>
      </p:sp>
      <p:sp>
        <p:nvSpPr>
          <p:cNvPr id="1095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Capricho.-Palacio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7F613A3-88B9-4D68-97B5-0C4659332ADE}" type="slidenum">
              <a:rPr lang="es-ES" smtClean="0">
                <a:solidFill>
                  <a:prstClr val="black"/>
                </a:solidFill>
                <a:latin typeface="Times New Roman" pitchFamily="18" charset="0"/>
              </a:rPr>
              <a:pPr>
                <a:defRPr/>
              </a:pPr>
              <a:t>13</a:t>
            </a:fld>
            <a:endParaRPr lang="es-ES" dirty="0">
              <a:solidFill>
                <a:prstClr val="black"/>
              </a:solidFill>
              <a:latin typeface="Times New Roman" pitchFamily="18" charset="0"/>
            </a:endParaRPr>
          </a:p>
        </p:txBody>
      </p:sp>
      <p:sp>
        <p:nvSpPr>
          <p:cNvPr id="110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4BE950-C028-4759-AB85-6A51CC821C95}" type="slidenum">
              <a:rPr lang="es-ES" smtClean="0">
                <a:solidFill>
                  <a:prstClr val="black"/>
                </a:solidFill>
                <a:latin typeface="Times New Roman" pitchFamily="18" charset="0"/>
              </a:rPr>
              <a:pPr>
                <a:defRPr/>
              </a:pPr>
              <a:t>14</a:t>
            </a:fld>
            <a:endParaRPr lang="es-ES" dirty="0">
              <a:solidFill>
                <a:prstClr val="black"/>
              </a:solidFill>
              <a:latin typeface="Times New Roman" pitchFamily="18" charset="0"/>
            </a:endParaRPr>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Capricho.-Abejero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91384D-2710-44CF-BBB0-F6E418E7CCC4}" type="slidenum">
              <a:rPr lang="es-ES" smtClean="0">
                <a:solidFill>
                  <a:prstClr val="black"/>
                </a:solidFill>
                <a:latin typeface="Times New Roman" pitchFamily="18" charset="0"/>
              </a:rPr>
              <a:pPr>
                <a:defRPr/>
              </a:pPr>
              <a:t>15</a:t>
            </a:fld>
            <a:endParaRPr lang="es-ES" dirty="0">
              <a:solidFill>
                <a:prstClr val="black"/>
              </a:solidFill>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FFA4F8-5EE8-44C3-89CA-C54380C663B4}" type="slidenum">
              <a:rPr lang="es-ES" smtClean="0">
                <a:solidFill>
                  <a:prstClr val="black"/>
                </a:solidFill>
                <a:latin typeface="Times New Roman" pitchFamily="18" charset="0"/>
              </a:rPr>
              <a:pPr>
                <a:defRPr/>
              </a:pPr>
              <a:t>16</a:t>
            </a:fld>
            <a:endParaRPr lang="es-ES" dirty="0">
              <a:solidFill>
                <a:prstClr val="black"/>
              </a:solidFill>
              <a:latin typeface="Times New Roman" pitchFamily="18" charset="0"/>
            </a:endParaRPr>
          </a:p>
        </p:txBody>
      </p:sp>
      <p:sp>
        <p:nvSpPr>
          <p:cNvPr id="1136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58F219-19D1-4722-81EA-D4EF80E612CA}" type="slidenum">
              <a:rPr lang="es-ES" smtClean="0">
                <a:solidFill>
                  <a:prstClr val="black"/>
                </a:solidFill>
                <a:latin typeface="Times New Roman" pitchFamily="18" charset="0"/>
              </a:rPr>
              <a:pPr>
                <a:defRPr/>
              </a:pPr>
              <a:t>17</a:t>
            </a:fld>
            <a:endParaRPr lang="es-ES" dirty="0">
              <a:solidFill>
                <a:prstClr val="black"/>
              </a:solidFill>
              <a:latin typeface="Times New Roman" pitchFamily="18" charset="0"/>
            </a:endParaRPr>
          </a:p>
        </p:txBody>
      </p:sp>
      <p:sp>
        <p:nvSpPr>
          <p:cNvPr id="114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Capricho.-Casa de la Vieja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Casa del Labrador</a:t>
            </a:r>
          </a:p>
        </p:txBody>
      </p:sp>
      <p:sp>
        <p:nvSpPr>
          <p:cNvPr id="114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7C6A2D-8A3A-4883-9924-CF312A749EA1}" type="slidenum">
              <a:rPr lang="es-ES" smtClean="0">
                <a:solidFill>
                  <a:prstClr val="black"/>
                </a:solidFill>
                <a:latin typeface="Times New Roman" pitchFamily="18" charset="0"/>
              </a:rPr>
              <a:pPr>
                <a:defRPr/>
              </a:pPr>
              <a:t>18</a:t>
            </a:fld>
            <a:endParaRPr lang="es-ES" dirty="0">
              <a:solidFill>
                <a:prstClr val="black"/>
              </a:solidFill>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ACA3BE-6492-492C-9F95-ED466CB38491}" type="slidenum">
              <a:rPr lang="es-ES" smtClean="0">
                <a:solidFill>
                  <a:prstClr val="black"/>
                </a:solidFill>
                <a:latin typeface="Times New Roman" pitchFamily="18" charset="0"/>
              </a:rPr>
              <a:pPr>
                <a:defRPr/>
              </a:pPr>
              <a:t>19</a:t>
            </a:fld>
            <a:endParaRPr lang="es-ES" dirty="0">
              <a:solidFill>
                <a:prstClr val="black"/>
              </a:solidFill>
              <a:latin typeface="Times New Roman" pitchFamily="18" charset="0"/>
            </a:endParaRPr>
          </a:p>
        </p:txBody>
      </p:sp>
      <p:sp>
        <p:nvSpPr>
          <p:cNvPr id="116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Capricho.-Casa de la Vieja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1F57D3-0775-4F96-AEC3-6E7834289F73}" type="slidenum">
              <a:rPr lang="es-ES" smtClean="0">
                <a:solidFill>
                  <a:prstClr val="black"/>
                </a:solidFill>
                <a:latin typeface="Times New Roman" pitchFamily="18" charset="0"/>
              </a:rPr>
              <a:pPr>
                <a:defRPr/>
              </a:pPr>
              <a:t>20</a:t>
            </a:fld>
            <a:endParaRPr lang="es-ES" dirty="0">
              <a:solidFill>
                <a:prstClr val="black"/>
              </a:solidFill>
              <a:latin typeface="Times New Roman" pitchFamily="18" charset="0"/>
            </a:endParaRPr>
          </a:p>
        </p:txBody>
      </p:sp>
      <p:sp>
        <p:nvSpPr>
          <p:cNvPr id="1177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Capricho.-Chimenea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173790-B544-4348-A4BF-0D255E5D55A3}" type="slidenum">
              <a:rPr lang="es-ES" smtClean="0">
                <a:solidFill>
                  <a:prstClr val="black"/>
                </a:solidFill>
                <a:latin typeface="Times New Roman" pitchFamily="18" charset="0"/>
              </a:rPr>
              <a:pPr>
                <a:defRPr/>
              </a:pPr>
              <a:t>21</a:t>
            </a:fld>
            <a:endParaRPr lang="es-ES" dirty="0">
              <a:solidFill>
                <a:prstClr val="black"/>
              </a:solidFill>
              <a:latin typeface="Times New Roman" pitchFamily="18" charset="0"/>
            </a:endParaRPr>
          </a:p>
        </p:txBody>
      </p:sp>
      <p:sp>
        <p:nvSpPr>
          <p:cNvPr id="1187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Capricho.-Duelo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D0E63F4-CA1C-488D-A996-4F26E709BD44}" type="slidenum">
              <a:rPr lang="es-ES" smtClean="0">
                <a:solidFill>
                  <a:prstClr val="black"/>
                </a:solidFill>
                <a:latin typeface="Times New Roman" pitchFamily="18" charset="0"/>
              </a:rPr>
              <a:pPr>
                <a:defRPr/>
              </a:pPr>
              <a:t>22</a:t>
            </a:fld>
            <a:endParaRPr lang="es-ES" dirty="0">
              <a:solidFill>
                <a:prstClr val="black"/>
              </a:solidFill>
              <a:latin typeface="Times New Roman" pitchFamily="18" charset="0"/>
            </a:endParaRPr>
          </a:p>
        </p:txBody>
      </p:sp>
      <p:sp>
        <p:nvSpPr>
          <p:cNvPr id="1198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Capricho.-Ermita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4ACAB2-D9C9-424C-AB62-650264CF53F9}" type="slidenum">
              <a:rPr lang="es-ES" smtClean="0">
                <a:solidFill>
                  <a:prstClr val="black"/>
                </a:solidFill>
                <a:latin typeface="Times New Roman" pitchFamily="18" charset="0"/>
              </a:rPr>
              <a:pPr>
                <a:defRPr/>
              </a:pPr>
              <a:t>23</a:t>
            </a:fld>
            <a:endParaRPr lang="es-ES" dirty="0">
              <a:solidFill>
                <a:prstClr val="black"/>
              </a:solidFill>
              <a:latin typeface="Times New Roman" pitchFamily="18" charset="0"/>
            </a:endParaRPr>
          </a:p>
        </p:txBody>
      </p:sp>
      <p:sp>
        <p:nvSpPr>
          <p:cNvPr id="1208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4D0767-CDE3-418B-AAF4-5DDEF58304A6}" type="slidenum">
              <a:rPr lang="es-ES" smtClean="0">
                <a:solidFill>
                  <a:prstClr val="black"/>
                </a:solidFill>
                <a:latin typeface="Times New Roman" pitchFamily="18" charset="0"/>
              </a:rPr>
              <a:pPr>
                <a:defRPr/>
              </a:pPr>
              <a:t>24</a:t>
            </a:fld>
            <a:endParaRPr lang="es-ES" dirty="0">
              <a:solidFill>
                <a:prstClr val="black"/>
              </a:solidFill>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CBB986-B199-4D10-A41F-58F160F69D91}" type="slidenum">
              <a:rPr lang="es-ES" smtClean="0">
                <a:solidFill>
                  <a:prstClr val="black"/>
                </a:solidFill>
                <a:latin typeface="Times New Roman" pitchFamily="18" charset="0"/>
              </a:rPr>
              <a:pPr>
                <a:defRPr/>
              </a:pPr>
              <a:t>26</a:t>
            </a:fld>
            <a:endParaRPr lang="es-ES" dirty="0">
              <a:solidFill>
                <a:prstClr val="black"/>
              </a:solidFill>
              <a:latin typeface="Times New Roman" pitchFamily="18" charset="0"/>
            </a:endParaRPr>
          </a:p>
        </p:txBody>
      </p:sp>
      <p:sp>
        <p:nvSpPr>
          <p:cNvPr id="1228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Capricho.-Rejas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Capricho.-Rejas</a:t>
            </a:r>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6EAA666-9086-4D43-B11A-16F4358D8A72}"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Capricho.-Rejas</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BA0096-3649-4253-B27E-3E265830C656}"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4F0EF79-171D-4DF7-818C-1668BA5D66CA}" type="slidenum">
              <a:rPr lang="es-ES" smtClean="0">
                <a:solidFill>
                  <a:prstClr val="black"/>
                </a:solidFill>
                <a:latin typeface="Times New Roman" pitchFamily="18" charset="0"/>
              </a:rPr>
              <a:pPr>
                <a:defRPr/>
              </a:pPr>
              <a:t>29</a:t>
            </a:fld>
            <a:endParaRPr lang="es-ES" dirty="0">
              <a:solidFill>
                <a:prstClr val="black"/>
              </a:solidFill>
              <a:latin typeface="Times New Roman" pitchFamily="18" charset="0"/>
            </a:endParaRPr>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Capricho.-Plaza de los Embajadores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A679BE-5F42-4C08-BF7E-CEB610AF1627}" type="slidenum">
              <a:rPr lang="es-ES" smtClean="0">
                <a:solidFill>
                  <a:prstClr val="black"/>
                </a:solidFill>
                <a:latin typeface="Times New Roman" pitchFamily="18" charset="0"/>
              </a:rPr>
              <a:pPr>
                <a:defRPr/>
              </a:pPr>
              <a:t>30</a:t>
            </a:fld>
            <a:endParaRPr lang="es-ES" dirty="0">
              <a:solidFill>
                <a:prstClr val="black"/>
              </a:solidFill>
              <a:latin typeface="Times New Roman" pitchFamily="18" charset="0"/>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Capricho.-Plaza de los Emperadores.-Esfinges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2F8BFA-9E99-4209-89AC-15BE049F2961}" type="slidenum">
              <a:rPr lang="es-ES" smtClean="0">
                <a:solidFill>
                  <a:prstClr val="black"/>
                </a:solidFill>
                <a:latin typeface="Times New Roman" pitchFamily="18" charset="0"/>
              </a:rPr>
              <a:pPr>
                <a:defRPr/>
              </a:pPr>
              <a:t>31</a:t>
            </a:fld>
            <a:endParaRPr lang="es-ES" dirty="0">
              <a:solidFill>
                <a:prstClr val="black"/>
              </a:solidFill>
              <a:latin typeface="Times New Roman" pitchFamily="18" charset="0"/>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Capricho.-Plaza de los Embajadores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33A762-0A6D-400B-B1E8-C3321EB14DA1}" type="slidenum">
              <a:rPr lang="es-ES" smtClean="0">
                <a:solidFill>
                  <a:prstClr val="black"/>
                </a:solidFill>
                <a:latin typeface="Times New Roman" pitchFamily="18" charset="0"/>
              </a:rPr>
              <a:pPr>
                <a:defRPr/>
              </a:pPr>
              <a:t>32</a:t>
            </a:fld>
            <a:endParaRPr lang="es-ES" dirty="0">
              <a:solidFill>
                <a:prstClr val="black"/>
              </a:solidFill>
              <a:latin typeface="Times New Roman" pitchFamily="18" charset="0"/>
            </a:endParaRPr>
          </a:p>
        </p:txBody>
      </p:sp>
      <p:sp>
        <p:nvSpPr>
          <p:cNvPr id="1290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Capricho.-Plaza de los Embajadores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E51D41B-C180-4CB3-9B65-767AFDF35457}" type="slidenum">
              <a:rPr lang="es-ES" smtClean="0">
                <a:solidFill>
                  <a:prstClr val="black"/>
                </a:solidFill>
                <a:latin typeface="Times New Roman" pitchFamily="18" charset="0"/>
              </a:rPr>
              <a:pPr>
                <a:defRPr/>
              </a:pPr>
              <a:t>33</a:t>
            </a:fld>
            <a:endParaRPr lang="es-ES" dirty="0">
              <a:solidFill>
                <a:prstClr val="black"/>
              </a:solidFill>
              <a:latin typeface="Times New Roman" pitchFamily="18" charset="0"/>
            </a:endParaRPr>
          </a:p>
        </p:txBody>
      </p:sp>
      <p:sp>
        <p:nvSpPr>
          <p:cNvPr id="130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Capricho.-Plaza de los Emperadores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C4CAAA-3A5A-46AC-9323-C2F6F2D39FB8}" type="slidenum">
              <a:rPr lang="es-ES" smtClean="0">
                <a:solidFill>
                  <a:prstClr val="black"/>
                </a:solidFill>
                <a:latin typeface="Times New Roman" pitchFamily="18" charset="0"/>
              </a:rPr>
              <a:pPr>
                <a:defRPr/>
              </a:pPr>
              <a:t>34</a:t>
            </a:fld>
            <a:endParaRPr lang="es-ES" dirty="0">
              <a:solidFill>
                <a:prstClr val="black"/>
              </a:solidFill>
              <a:latin typeface="Times New Roman" pitchFamily="18" charset="0"/>
            </a:endParaRPr>
          </a:p>
        </p:txBody>
      </p:sp>
      <p:sp>
        <p:nvSpPr>
          <p:cNvPr id="131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Capricho.-Fuente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99C81B-9A37-4318-9ED3-569B9E167D8A}" type="slidenum">
              <a:rPr lang="es-ES" smtClean="0">
                <a:solidFill>
                  <a:prstClr val="black"/>
                </a:solidFill>
                <a:latin typeface="Times New Roman" pitchFamily="18" charset="0"/>
              </a:rPr>
              <a:pPr>
                <a:defRPr/>
              </a:pPr>
              <a:t>35</a:t>
            </a:fld>
            <a:endParaRPr lang="es-ES" dirty="0">
              <a:solidFill>
                <a:prstClr val="black"/>
              </a:solidFill>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0FCDBCB-3377-441E-A450-BE8DC9004134}"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
        <p:nvSpPr>
          <p:cNvPr id="1331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Madrid.-Parque El Capricho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B279F0-2FA3-477E-A2DE-DCCF019810E5}"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Madrid.-Parque El Capricho.-Estanque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80540F-41EA-4739-A90F-3ADD70EA5B64}" type="slidenum">
              <a:rPr lang="es-ES" smtClean="0">
                <a:solidFill>
                  <a:prstClr val="black"/>
                </a:solidFill>
                <a:latin typeface="Times New Roman" pitchFamily="18" charset="0"/>
              </a:rPr>
              <a:pPr>
                <a:defRPr/>
              </a:pPr>
              <a:t>38</a:t>
            </a:fld>
            <a:endParaRPr lang="es-ES" dirty="0">
              <a:solidFill>
                <a:prstClr val="black"/>
              </a:solidFill>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9894D0-C6AF-452D-9E4E-E081484310F2}" type="slidenum">
              <a:rPr lang="es-ES" smtClean="0">
                <a:solidFill>
                  <a:prstClr val="black"/>
                </a:solidFill>
                <a:latin typeface="Times New Roman" pitchFamily="18" charset="0"/>
              </a:rPr>
              <a:pPr>
                <a:defRPr/>
              </a:pPr>
              <a:t>39</a:t>
            </a:fld>
            <a:endParaRPr lang="es-ES"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Capricho.-Laberinto</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E7468D-F8C1-4013-AF1B-2CF9A3B5FD0A}" type="slidenum">
              <a:rPr lang="es-ES" smtClean="0">
                <a:solidFill>
                  <a:prstClr val="black"/>
                </a:solidFill>
                <a:latin typeface="Times New Roman" pitchFamily="18" charset="0"/>
              </a:rPr>
              <a:pPr>
                <a:defRPr/>
              </a:pPr>
              <a:t>42</a:t>
            </a:fld>
            <a:endParaRPr lang="es-ES" dirty="0">
              <a:solidFill>
                <a:prstClr val="black"/>
              </a:solidFill>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5B12CC-49A9-4B53-A95D-17EE91A6BCF8}" type="slidenum">
              <a:rPr lang="es-ES" smtClean="0">
                <a:solidFill>
                  <a:prstClr val="black"/>
                </a:solidFill>
                <a:latin typeface="Times New Roman" pitchFamily="18" charset="0"/>
              </a:rPr>
              <a:pPr>
                <a:defRPr/>
              </a:pPr>
              <a:t>43</a:t>
            </a:fld>
            <a:endParaRPr lang="es-ES" dirty="0">
              <a:solidFill>
                <a:prstClr val="black"/>
              </a:solidFill>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66218A-6A25-4366-8A68-8F4CE88E74D9}" type="slidenum">
              <a:rPr lang="es-ES" smtClean="0">
                <a:solidFill>
                  <a:prstClr val="black"/>
                </a:solidFill>
                <a:latin typeface="Times New Roman" pitchFamily="18" charset="0"/>
              </a:rPr>
              <a:pPr>
                <a:defRPr/>
              </a:pPr>
              <a:t>44</a:t>
            </a:fld>
            <a:endParaRPr lang="es-ES" dirty="0">
              <a:solidFill>
                <a:prstClr val="black"/>
              </a:solidFill>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DD5266-A166-42A9-8B26-E6FA302CE2BD}" type="slidenum">
              <a:rPr lang="es-ES" smtClean="0">
                <a:solidFill>
                  <a:prstClr val="black"/>
                </a:solidFill>
                <a:latin typeface="Times New Roman" pitchFamily="18" charset="0"/>
              </a:rPr>
              <a:pPr>
                <a:defRPr/>
              </a:pPr>
              <a:t>45</a:t>
            </a:fld>
            <a:endParaRPr lang="es-ES" dirty="0">
              <a:solidFill>
                <a:prstClr val="black"/>
              </a:solidFill>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E7FDB0C-D483-4801-BC82-EAC7E1FA5771}" type="slidenum">
              <a:rPr lang="es-ES_tradnl" smtClean="0">
                <a:solidFill>
                  <a:prstClr val="black"/>
                </a:solidFill>
                <a:latin typeface="Calibri" pitchFamily="34" charset="0"/>
              </a:rPr>
              <a:pPr>
                <a:defRPr/>
              </a:pPr>
              <a:t>46</a:t>
            </a:fld>
            <a:endParaRPr lang="es-ES_tradnl" dirty="0">
              <a:solidFill>
                <a:prstClr val="black"/>
              </a:solidFill>
              <a:latin typeface="Calibri" pitchFamily="34" charset="0"/>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Alameda de Osuna.-El Capricho</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9027E0-B94F-48C0-8427-06980C554F44}" type="slidenum">
              <a:rPr lang="es-ES_tradnl" smtClean="0">
                <a:solidFill>
                  <a:prstClr val="black"/>
                </a:solidFill>
                <a:latin typeface="Calibri" pitchFamily="34" charset="0"/>
              </a:rPr>
              <a:pPr>
                <a:defRPr/>
              </a:pPr>
              <a:t>47</a:t>
            </a:fld>
            <a:endParaRPr lang="es-ES_tradnl" dirty="0">
              <a:solidFill>
                <a:prstClr val="black"/>
              </a:solidFill>
              <a:latin typeface="Calibri" pitchFamily="34" charset="0"/>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Alameda de Osuna.-Casa de la Bruja</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FCE1EF-4591-4825-BB83-22F6E3043AFD}" type="slidenum">
              <a:rPr lang="es-ES_tradnl" smtClean="0">
                <a:solidFill>
                  <a:prstClr val="black"/>
                </a:solidFill>
                <a:latin typeface="Calibri" pitchFamily="34" charset="0"/>
              </a:rPr>
              <a:pPr>
                <a:defRPr/>
              </a:pPr>
              <a:t>48</a:t>
            </a:fld>
            <a:endParaRPr lang="es-ES_tradnl" dirty="0">
              <a:solidFill>
                <a:prstClr val="black"/>
              </a:solidFill>
              <a:latin typeface="Calibri" pitchFamily="34" charset="0"/>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Alameda de Osuna</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CE26AE-65F4-49FD-9EBD-B41E97BB5724}" type="slidenum">
              <a:rPr lang="es-ES_tradnl" smtClean="0">
                <a:solidFill>
                  <a:prstClr val="black"/>
                </a:solidFill>
                <a:latin typeface="Calibri" pitchFamily="34" charset="0"/>
              </a:rPr>
              <a:pPr>
                <a:defRPr/>
              </a:pPr>
              <a:t>49</a:t>
            </a:fld>
            <a:endParaRPr lang="es-ES_tradnl" dirty="0">
              <a:solidFill>
                <a:prstClr val="black"/>
              </a:solidFill>
              <a:latin typeface="Calibri" pitchFamily="34" charset="0"/>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Alameda de Osuna.-El Capricho.-Lago</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29F47B-21F6-4502-91FF-9A3CEC659323}" type="slidenum">
              <a:rPr lang="es-ES_tradnl" smtClean="0">
                <a:solidFill>
                  <a:prstClr val="black"/>
                </a:solidFill>
                <a:latin typeface="Calibri" pitchFamily="34" charset="0"/>
              </a:rPr>
              <a:pPr>
                <a:defRPr/>
              </a:pPr>
              <a:t>50</a:t>
            </a:fld>
            <a:endParaRPr lang="es-ES_tradnl" dirty="0">
              <a:solidFill>
                <a:prstClr val="black"/>
              </a:solidFill>
              <a:latin typeface="Calibri" pitchFamily="34" charset="0"/>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Alameda de Osuna.-La Ria</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38BF50-F68E-4570-85FE-22C662FC5E90}" type="slidenum">
              <a:rPr lang="es-ES" smtClean="0">
                <a:solidFill>
                  <a:prstClr val="black"/>
                </a:solidFill>
                <a:latin typeface="Times New Roman" pitchFamily="18" charset="0"/>
              </a:rPr>
              <a:pPr>
                <a:defRPr/>
              </a:pPr>
              <a:t>51</a:t>
            </a:fld>
            <a:endParaRPr lang="es-ES" dirty="0">
              <a:solidFill>
                <a:prstClr val="black"/>
              </a:solidFill>
              <a:latin typeface="Times New Roman" pitchFamily="18"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Capricho.-Chimenea</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191C9E4-CF59-4935-8FE4-05137AAAC69D}" type="slidenum">
              <a:rPr lang="es-ES" smtClean="0">
                <a:solidFill>
                  <a:prstClr val="black"/>
                </a:solidFill>
                <a:latin typeface="Times New Roman" pitchFamily="18" charset="0"/>
              </a:rPr>
              <a:pPr>
                <a:defRPr/>
              </a:pPr>
              <a:t>52</a:t>
            </a:fld>
            <a:endParaRPr lang="es-ES" dirty="0">
              <a:solidFill>
                <a:prstClr val="black"/>
              </a:solidFill>
              <a:latin typeface="Times New Roman" pitchFamily="18" charset="0"/>
            </a:endParaRPr>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Capricho.-Duelo</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E554CDF-1497-49A9-804B-B42C070B0FDB}" type="slidenum">
              <a:rPr lang="es-ES" smtClean="0">
                <a:solidFill>
                  <a:prstClr val="black"/>
                </a:solidFill>
                <a:latin typeface="Times New Roman" pitchFamily="18" charset="0"/>
              </a:rPr>
              <a:pPr>
                <a:defRPr/>
              </a:pPr>
              <a:t>53</a:t>
            </a:fld>
            <a:endParaRPr lang="es-ES" dirty="0">
              <a:solidFill>
                <a:prstClr val="black"/>
              </a:solidFill>
              <a:latin typeface="Times New Roman" pitchFamily="18" charset="0"/>
            </a:endParaRPr>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Capricho.-Plaza de los Emperadores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1BA5BB-B0D1-4105-ACEE-E34E8ADF4703}" type="slidenum">
              <a:rPr lang="es-ES" smtClean="0">
                <a:solidFill>
                  <a:prstClr val="black"/>
                </a:solidFill>
                <a:latin typeface="Times New Roman" pitchFamily="18" charset="0"/>
              </a:rPr>
              <a:pPr>
                <a:defRPr/>
              </a:pPr>
              <a:t>54</a:t>
            </a:fld>
            <a:endParaRPr lang="es-ES" dirty="0">
              <a:solidFill>
                <a:prstClr val="black"/>
              </a:solidFill>
              <a:latin typeface="Times New Roman" pitchFamily="18" charset="0"/>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Capricho.-Fuente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30B465-35BF-4BC1-8FAE-7903C4EC94E0}"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 del Artillero</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85DF22-CA9E-4B6B-838D-1313ECF271D3}"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DE07370-2FEA-4AB6-977F-AA6D7A03993C}" type="slidenum">
              <a:rPr lang="es-ES" smtClean="0">
                <a:solidFill>
                  <a:prstClr val="black"/>
                </a:solidFill>
                <a:latin typeface="Times New Roman" pitchFamily="18" charset="0"/>
              </a:rPr>
              <a:pPr>
                <a:defRPr/>
              </a:pPr>
              <a:t>57</a:t>
            </a:fld>
            <a:endParaRPr lang="es-ES" dirty="0">
              <a:solidFill>
                <a:prstClr val="black"/>
              </a:solidFill>
              <a:latin typeface="Times New Roman" pitchFamily="18" charset="0"/>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Capricho.-Laberinto</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Capricho.-Laberinto</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6A18D8-8FDB-4068-98E1-447A48E8235D}"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Capricho.-Laberinto</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0A9657-11D1-4DEA-8CEF-770D381201E2}"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Capricho.-Laberinto</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CBA18F-3968-4295-83D1-A7C59CD55CB3}"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Capricho.-Saturno</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28858DA-D00A-4BF4-B675-1E1B224A81BD}"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 Ria</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D06862-C507-4B27-B426-BF46BE5B43CF}"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Capricho.-El Abejero</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1F3C5DE-321E-4982-840E-CA197425390D}"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 Ria</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A120E2-E36C-4129-A9FF-6EB0180AF6EF}"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 Ria</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06355D-BD7C-43BA-BF27-E2FA293EE45D}"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Capricho.-Begonias</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B45FBF-84D5-43F0-B6AE-82D2B6C539B7}"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Capricho.-Begonias</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4AE09D-D510-42A3-999D-9343A969F832}"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Capricho.-Pensamientos</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2FF4EF-D7CB-4B74-9D7F-193CB44E3C8A}"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23D73A-8CC2-4F25-8A19-805397F48DF6}"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Capricho.-Defensas</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1C9E4F-5624-4E4F-95EF-FA9EE5A9A117}"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B82A9F-BC3E-4DCB-A349-2ACFC55CE176}"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Capricho.-Puente</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544A81-00F4-4036-8435-E4251B90C1B2}"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 Ria</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563D504-8A7F-424C-8938-64AA8E6A3B72}"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 Ria</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247287-CE04-4A15-AE33-9BC663076D65}"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Capricho.-Ria</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990DB95-CBD7-4A1D-963C-C6B9C2DBA296}"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Capricho.-Lago</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E13B64D-DB12-4333-9578-A067EF1D338B}"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Capricho.-Embarcadero</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AC76CB1-1810-451C-B215-B4F050128FAD}"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Capricho.-La Ria</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637191-7FA6-4BA8-A2CE-4AEE060DBBA5}"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Capricho.-Cascadas</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24253B-E42A-4129-A926-AA57BC2AE020}"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Ca`pricho.-Duelos</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52A9E9-06ED-4F86-8E27-2E9DC01F1568}"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Capricho.-Ermita</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CED1DD-2FE3-4F16-A96F-C2BC7C887C21}"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Capricho.-Casa del Labrador</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623B5C-1022-4063-8EA2-457B6E039924}"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Casino</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7702C5-0482-468B-95B4-764A2BF7F2C3}"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Capricho.-Casino</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B56174-94B3-4C4A-B00B-440B508486C9}"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Capricho.-Salon de Baile y Casino</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5D5B66-CBBF-43BA-BBD4-D0E0EFD6F40F}"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Capricho.-Casino de Baile</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2829D8-7EBA-4795-A3EB-580A0D59F1E6}"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Capricho.-Fuente del Jabali</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94D20A-9ACA-4ACD-B853-DE052605D27B}"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5689AC-7F9D-42A7-BF4D-6B352EAC7386}" type="slidenum">
              <a:rPr lang="es-ES" smtClean="0">
                <a:solidFill>
                  <a:prstClr val="black"/>
                </a:solidFill>
                <a:latin typeface="Times New Roman" pitchFamily="18" charset="0"/>
              </a:rPr>
              <a:pPr>
                <a:defRPr/>
              </a:pPr>
              <a:t>89</a:t>
            </a:fld>
            <a:endParaRPr lang="es-ES"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latin typeface="Times New Roman" pitchFamily="18" charset="0"/>
              </a:rPr>
              <a:t>El Capricho.-Fuente del Jabalí</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Capricho.-Manantial</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2AE71B-3FA9-48CD-B49E-2D7E17765AE1}"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Capricho.-Plaza de los Emperadores</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408F097-3DE4-4C96-A520-7DC165983893}"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capricho.-El Fortin</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4862AA-0DAF-493D-944F-1252C4FCA113}"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Capricho.-Templo de Baco</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3F9BE0-99CC-47D8-B48A-04A037821FE3}"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capricho.-Estatuas</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FCE2AB-DD92-484C-864D-72A5B3F738A7}"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51984" cy="2376264"/>
          </a:xfrm>
        </p:spPr>
        <p:txBody>
          <a:bodyPr>
            <a:noAutofit/>
          </a:bodyPr>
          <a:lstStyle/>
          <a:p>
            <a:r>
              <a:rPr lang="es-ES" sz="3200" dirty="0"/>
              <a:t>EUROPA.-LA VUELTA AL MUNDO EN 885 JARDINES.-ESPAÑA.-MADRID.-ALAMEDA DE OSUNA.-EL CAPRICHO.-A</a:t>
            </a:r>
          </a:p>
        </p:txBody>
      </p:sp>
      <p:sp>
        <p:nvSpPr>
          <p:cNvPr id="3" name="2 Subtítulo"/>
          <p:cNvSpPr>
            <a:spLocks noGrp="1"/>
          </p:cNvSpPr>
          <p:nvPr>
            <p:ph type="subTitle" idx="1"/>
          </p:nvPr>
        </p:nvSpPr>
        <p:spPr>
          <a:xfrm>
            <a:off x="2771800" y="5003322"/>
            <a:ext cx="4824536"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Jardín El Capricho</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Parque de El Capricho</a:t>
            </a:r>
            <a:r>
              <a:rPr lang="es-ES" dirty="0"/>
              <a:t> es un parque y zona verde situado en el barrio de la Alameda de Osuna, en el distrito de Barajas, al noreste de la ciudad de Madrid, (España). </a:t>
            </a:r>
          </a:p>
          <a:p>
            <a:pPr marL="274320" indent="-274320" eaLnBrk="1" fontAlgn="auto" hangingPunct="1">
              <a:spcBef>
                <a:spcPts val="580"/>
              </a:spcBef>
              <a:spcAft>
                <a:spcPts val="0"/>
              </a:spcAft>
              <a:buFont typeface="Wingdings 2"/>
              <a:buChar char=""/>
              <a:defRPr/>
            </a:pPr>
            <a:r>
              <a:rPr lang="es-ES" dirty="0"/>
              <a:t>Fue mandado construir por la duquesa de Osuna entre 1787 y 1839. Cuenta con una superficie de 14 hectáreas.</a:t>
            </a:r>
          </a:p>
          <a:p>
            <a:pPr marL="274320" indent="-274320" eaLnBrk="1" fontAlgn="auto" hangingPunct="1">
              <a:spcBef>
                <a:spcPts val="580"/>
              </a:spcBef>
              <a:spcAft>
                <a:spcPts val="0"/>
              </a:spcAft>
              <a:buFont typeface="Wingdings 2"/>
              <a:buChar char=""/>
              <a:defRPr/>
            </a:pPr>
            <a:r>
              <a:rPr lang="es-ES" dirty="0"/>
              <a:t>Está considerado uno de los parques más bellos de la ciudad. </a:t>
            </a:r>
          </a:p>
          <a:p>
            <a:pPr marL="274320" indent="-274320" eaLnBrk="1" fontAlgn="auto" hangingPunct="1">
              <a:spcBef>
                <a:spcPts val="580"/>
              </a:spcBef>
              <a:spcAft>
                <a:spcPts val="0"/>
              </a:spcAft>
              <a:buFont typeface="Wingdings 2"/>
              <a:buChar char=""/>
              <a:defRPr/>
            </a:pPr>
            <a:r>
              <a:rPr lang="es-ES" dirty="0"/>
              <a:t>De sus rincones destacan la plaza de El Capricho, el Palacio, el estanque, la plaza de los Emperadores, o la fuente de los Delfines y de las Ranas.</a:t>
            </a:r>
          </a:p>
        </p:txBody>
      </p:sp>
    </p:spTree>
    <p:extLst>
      <p:ext uri="{BB962C8B-B14F-4D97-AF65-F5344CB8AC3E}">
        <p14:creationId xmlns:p14="http://schemas.microsoft.com/office/powerpoint/2010/main" val="294612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041976" cy="5470525"/>
          </a:xfrm>
        </p:spPr>
        <p:txBody>
          <a:bodyPr>
            <a:normAutofit lnSpcReduction="10000"/>
          </a:bodyPr>
          <a:lstStyle/>
          <a:p>
            <a:pPr eaLnBrk="1" hangingPunct="1"/>
            <a:r>
              <a:rPr lang="es-ES" altLang="es-ES" sz="2400" dirty="0"/>
              <a:t>Se le atribuyen referencias inglesas, francesas, e italianas, de la época en que fue construido, las cuales son reflejo de las influencias artísticas de los diseñadores del parque.</a:t>
            </a:r>
          </a:p>
          <a:p>
            <a:pPr eaLnBrk="1" hangingPunct="1"/>
            <a:r>
              <a:rPr lang="es-ES" altLang="es-ES" sz="2400" dirty="0"/>
              <a:t> Constituye el único jardín del Romanticismo existente en Madrid. Muestras de ello son el laberinto de arbustos, los edificios, como el palacete, la pequeña ermita, o el hermoso salón de baile, además de los riachuelos que lo recorren y estanques, donde se pueden encontrar cisnes y patos.</a:t>
            </a:r>
          </a:p>
          <a:p>
            <a:pPr eaLnBrk="1" hangingPunct="1"/>
            <a:r>
              <a:rPr lang="es-ES" altLang="es-ES" sz="2400" dirty="0"/>
              <a:t>María Josefa Pimentes, Duquesa de Osuna compró en 1783 un terreno en las afueras de Madrid para construir una finca de recreo.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83418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041976" cy="5543550"/>
          </a:xfrm>
        </p:spPr>
        <p:txBody>
          <a:bodyPr/>
          <a:lstStyle/>
          <a:p>
            <a:pPr eaLnBrk="1" hangingPunct="1"/>
            <a:r>
              <a:rPr lang="es-ES" altLang="es-ES" dirty="0"/>
              <a:t>Un año después, el arquitecto de la corte, Pablo Boutelou, expuso un proyecto inicial para el jardín. </a:t>
            </a:r>
          </a:p>
          <a:p>
            <a:pPr eaLnBrk="1" hangingPunct="1"/>
            <a:r>
              <a:rPr lang="es-ES" altLang="es-ES" dirty="0"/>
              <a:t>Empezó a construirse en 1787, terminándose finalmente 52 años más tarde, en 1839. La duquesa falleció sin ver completamente concluido el recinto, en 1834.</a:t>
            </a:r>
          </a:p>
          <a:p>
            <a:pPr eaLnBrk="1" hangingPunct="1"/>
            <a:r>
              <a:rPr lang="es-ES" altLang="es-ES" dirty="0"/>
              <a:t>Encargó el diseño de los jardines al arquitecto Jean-Baptiste Mulot, proveniente de la corte francesa.</a:t>
            </a:r>
          </a:p>
          <a:p>
            <a:pPr eaLnBrk="1" hangingPunct="1"/>
            <a:r>
              <a:rPr lang="es-ES" altLang="es-ES" dirty="0"/>
              <a:t>Durante la República fue declarado Jardín Histórico, aunque sin muchas consecuencias.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05954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113984" cy="5614987"/>
          </a:xfrm>
        </p:spPr>
        <p:txBody>
          <a:bodyPr/>
          <a:lstStyle/>
          <a:p>
            <a:pPr eaLnBrk="1" hangingPunct="1"/>
            <a:r>
              <a:rPr lang="es-ES" altLang="es-ES" sz="2400" dirty="0"/>
              <a:t>Durante la Guerra Civil, se construyeron en el Jardín varios refugios antiaéreos subterráneos, en los que se encontraba el Estado Mayor del Ejército del Centro, mandado por el general Miaja, la </a:t>
            </a:r>
            <a:r>
              <a:rPr lang="es-ES" altLang="es-ES" sz="2400" i="1" dirty="0"/>
              <a:t>posición Jaca</a:t>
            </a:r>
            <a:r>
              <a:rPr lang="es-ES" altLang="es-ES" sz="2400" dirty="0"/>
              <a:t>.</a:t>
            </a:r>
          </a:p>
          <a:p>
            <a:pPr eaLnBrk="1" hangingPunct="1"/>
            <a:r>
              <a:rPr lang="es-ES" altLang="es-ES" sz="2400" dirty="0"/>
              <a:t> En los alrededores del palacio emergen restos de respiraderos de los refugios.</a:t>
            </a:r>
          </a:p>
          <a:p>
            <a:pPr eaLnBrk="1" hangingPunct="1"/>
            <a:r>
              <a:rPr lang="es-ES" altLang="es-ES" sz="2400" dirty="0"/>
              <a:t>En 1943, fue declarado Jardín Artístico.</a:t>
            </a:r>
          </a:p>
          <a:p>
            <a:pPr eaLnBrk="1" hangingPunct="1"/>
            <a:r>
              <a:rPr lang="es-ES" altLang="es-ES" sz="2400" dirty="0"/>
              <a:t>Tras décadas de relativo abandono, en 1974 fue comprado por el Ayuntamiento de Madrid, y en 1985 fue declarada Bien de Interés Cultural. </a:t>
            </a:r>
          </a:p>
          <a:p>
            <a:pPr eaLnBrk="1" hangingPunct="1"/>
            <a:r>
              <a:rPr lang="es-ES" altLang="es-ES" sz="2400" dirty="0"/>
              <a:t>Un año más tarde comenzó una reforma que, en cierta medida, continúa actualmente. </a:t>
            </a:r>
          </a:p>
          <a:p>
            <a:pPr eaLnBrk="1" hangingPunct="1"/>
            <a:endParaRPr lang="es-ES" altLang="es-ES" dirty="0"/>
          </a:p>
        </p:txBody>
      </p:sp>
    </p:spTree>
    <p:extLst>
      <p:ext uri="{BB962C8B-B14F-4D97-AF65-F5344CB8AC3E}">
        <p14:creationId xmlns:p14="http://schemas.microsoft.com/office/powerpoint/2010/main" val="2849525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OSE ELIAS\Escritorio\SPAIN\Jardin_El_Capricho_Info_sig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54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ardin_El_Caprich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8" y="642938"/>
            <a:ext cx="9001125"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060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El CAPRICHO entrada famil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43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El CAPRICHO Goya oscur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743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Escritorio\SPAIN\Jardin_El_Capricho_Entrance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310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Parque El Capric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944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SPAIN\Jardin_El_Capricho_Palacio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793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Documents and Settings\JOSE ELIAS\Escritorio\SPAIN\Jardin_El_Capricho_Abejero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256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C:\Documents and Settings\JOSE ELIAS\Escritorio\SPAIN\Jardin_El_Capricho_Abejero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072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Escritorio\SPAIN\Jardin_El_Capricho_Bench_at_Plaza_de_los_Emperado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092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JOSE ELIAS\Escritorio\SPAIN\Jardin_El_Capricho_Bridge_north_of_Ermi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406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Escritorio\SPAIN\Jardin_El_Capricho_Casa_de_la_Vie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174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l Capricho.-Casa del Labrad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335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Escritorio\SPAIN\Jardin_El_Capricho_Casa_de_la_Vieja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799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SPAIN\Jardin_El_Capricho_Chimene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358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Escritorio\SPAIN\Jardin_El_Capricho_Duelo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221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SPAIN\Jardin_El_Capricho_Ermit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236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SPAIN\MADRID_PARQUE_DEL_CAPRICHO_LAGUNA_3-12-2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52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El Capricho.-Madri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228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que El Capricho.-Ria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144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JOSE ELIAS\Escritorio\SPAIN\Jardin_El_Capricho_Reja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366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adrid.-Jardin_El_Capricho_Reja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871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adrid.-Jardin_El_Capricho_Reja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326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JOSE ELIAS\Escritorio\SPAIN\Jardin_El_Capricho_Sfinxs_at_Plaza_de_los_Emperadore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142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JOSE MARIA\Desktop\Nueva carpeta\Jardin_El_Capricho_Sfinxs_at_Plaza_de_los_Emperado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618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027" descr="C:\Documents and Settings\JOSE MARIA\Desktop\Nueva carpeta\Jardin_El_Capricho_Sfinxs_at_Plaza_de_los_Emperadores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305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MARIA\Desktop\Nueva carpeta\Jardin_El_Capricho_Sfinxs_at_Plaza_de_los_Emperador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309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JOSE ELIAS\Escritorio\SPAIN\Jardin_El_Capricho_Sfinxs_at_Plaza_de_los_Emperadores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476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JOSE ELIAS\Escritorio\SPAIN\Jardin_El_Capricho_Water_fontain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190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El Caopricho.-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678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JOSE MARIA\Desktop\Nueva carpeta\MADRID_PARQUE_DEL_CAPRICHO_DESDE_AVENIDA_DE_LOGR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0170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MARIA\Desktop\Nueva carpeta\MADRID_PARQUE_DEL_CAPRICHO_LAGUNA_3-12-2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104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El Caprich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38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Escritorio\SPAIN\Jardin_El_Capricho_Laberinto_El_Capricho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770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El Capricho.-a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291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El Capricho.-a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043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El Capricho.-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175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El Capricho.-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444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El Capricho.-a1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156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El Capricho.-a14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81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Parque El Capric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0"/>
            <a:ext cx="10260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1948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Parque El Capric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233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Parque El Capric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7967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Parque El Capric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526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arque El Caprich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1947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MARIA\Desktop\Nueva carpeta\Jardin_El_Capricho_Chimene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176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MARIA\Desktop\Nueva carpeta\Jardin_El_Capricho_Duelo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591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026" descr="C:\Documents and Settings\JOSE MARIA\Desktop\Nueva carpeta\Jardin_El_Capricho_Sfinxs_at_Plaza_de_los_Emperadore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4342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JOSE MARIA\Desktop\Nueva carpeta\Jardin_El_Capricho_Water_fontain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6742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El  Caprich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48551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El Capricho.-Casa del Artill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141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MARIA\Desktop\Nueva carpeta\Jardin_El_Capricho_Laberinto_El_Capricho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2262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El Capricho.-Laber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680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Jardines El Caprich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1626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El Capricho.-Laber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427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El CAPRICHO Saturno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0881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El Capriho.-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462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El_Capricho_Abejero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33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adrid.-El Caprich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9282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Jardines El Caprich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4039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Jardines El Caprich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7445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ardines El Caprich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5389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adrid.-El Capricho.-Prado de Fl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2593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Jardines El Capricho.-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902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Jardines El Caprich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4452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El Capricho.-Defens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8959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El Capricho.-Puente de Hier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4178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El_Capricho-Iron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5386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El Capricho.-La 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6750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El Capricho.-Madri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0912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El Capricho.-La 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1612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El Capricho.-L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51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Jardines El Capricho.-Embarcad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9442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drid.-El Caprich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3665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que El Capricho.-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860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adrid.-Jardin_El_Capricho_Duel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5113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adrid.-Jardin_El_Capricho_Ermita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8050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que El Capricho.-Casa de Labrad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5426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El Capricho.-casino-bai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1001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El Capricho.-Sala de Mus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4867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adrid .-El Capricho.-Salon de Baile y Cas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6801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El Capricho.-Casino de Bai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2501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adrid.-Jardin el Capricho.-Fuente del Jaba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3611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Documents and Settings\JOSE MARIA\Desktop\Nueva carpeta\Jardin_El_Capricho_Jabal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0663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El Capricho.-Mananti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3018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drid.-El Capricho_Bench_at_Plaza_de_los_Emperad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6858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El Capricho.-Fort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4695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El Capricho.-Templo de B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0269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El Capric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3473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889</Words>
  <Application>Microsoft Office PowerPoint</Application>
  <PresentationFormat>Presentación en pantalla (4:3)</PresentationFormat>
  <Paragraphs>192</Paragraphs>
  <Slides>94</Slides>
  <Notes>85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94</vt:i4>
      </vt:variant>
    </vt:vector>
  </HeadingPairs>
  <TitlesOfParts>
    <vt:vector size="100" baseType="lpstr">
      <vt:lpstr>Calibri</vt:lpstr>
      <vt:lpstr>Century Schoolbook</vt:lpstr>
      <vt:lpstr>Times New Roman</vt:lpstr>
      <vt:lpstr>Wingdings</vt:lpstr>
      <vt:lpstr>Wingdings 2</vt:lpstr>
      <vt:lpstr>Default Theme</vt:lpstr>
      <vt:lpstr>EUROPA.-LA VUELTA AL MUNDO EN 885 JARDINES.-ESPAÑA.-MADRID.-ALAMEDA DE OSUNA.-EL CAPRICHO.-A</vt:lpstr>
      <vt:lpstr>Jardín El Capricho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2018-03-11T05:05:23Z</dcterms:modified>
</cp:coreProperties>
</file>