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6C81F1-B7C3-4DBD-96FE-85F385896A3E}"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C4BF7E-7A76-4828-9164-BD53953B1DDD}" type="slidenum">
              <a:rPr lang="es-ES" smtClean="0"/>
              <a:t>‹Nº›</a:t>
            </a:fld>
            <a:endParaRPr lang="es-ES" dirty="0"/>
          </a:p>
        </p:txBody>
      </p:sp>
    </p:spTree>
    <p:extLst>
      <p:ext uri="{BB962C8B-B14F-4D97-AF65-F5344CB8AC3E}">
        <p14:creationId xmlns:p14="http://schemas.microsoft.com/office/powerpoint/2010/main" val="2881751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 Real Jardín Botánico de Madrid </a:t>
            </a:r>
          </a:p>
        </p:txBody>
      </p:sp>
      <p:sp>
        <p:nvSpPr>
          <p:cNvPr id="1198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FD9C133-0CF1-4140-9EA1-39FC57F4E6F0}" type="slidenum">
              <a:rPr lang="es-ES">
                <a:solidFill>
                  <a:prstClr val="black"/>
                </a:solidFill>
              </a:rPr>
              <a:pPr eaLnBrk="1" hangingPunct="1"/>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208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ADE6AA3-4402-476D-8ECD-E00E72080EF1}" type="slidenum">
              <a:rPr lang="es-ES">
                <a:solidFill>
                  <a:prstClr val="black"/>
                </a:solidFill>
              </a:rPr>
              <a:pPr eaLnBrk="1" hangingPunct="1"/>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18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DBD1456-A7E2-4837-9A2B-E7AF78C47989}" type="slidenum">
              <a:rPr lang="es-ES">
                <a:solidFill>
                  <a:prstClr val="black"/>
                </a:solidFill>
              </a:rPr>
              <a:pPr eaLnBrk="1" hangingPunct="1"/>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228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31A9384-142E-4C50-821F-AF88CC3388F0}" type="slidenum">
              <a:rPr lang="es-ES">
                <a:solidFill>
                  <a:prstClr val="black"/>
                </a:solidFill>
              </a:rPr>
              <a:pPr eaLnBrk="1" hangingPunct="1"/>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239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121D7A-F1B4-4243-9058-9AD0C375D939}" type="slidenum">
              <a:rPr lang="es-ES">
                <a:solidFill>
                  <a:prstClr val="black"/>
                </a:solidFill>
              </a:rPr>
              <a:pPr eaLnBrk="1" hangingPunct="1"/>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49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1439930-F063-4237-A2CC-64F6D1F77801}" type="slidenum">
              <a:rPr lang="es-ES">
                <a:solidFill>
                  <a:prstClr val="black"/>
                </a:solidFill>
              </a:rPr>
              <a:pPr eaLnBrk="1" hangingPunct="1"/>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59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69D2BD-D82F-48FB-A2AE-B3B0FFA01930}" type="slidenum">
              <a:rPr lang="es-ES">
                <a:solidFill>
                  <a:prstClr val="black"/>
                </a:solidFill>
              </a:rPr>
              <a:pPr eaLnBrk="1" hangingPunct="1"/>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Plano del Jardin y Carlos III</a:t>
            </a:r>
          </a:p>
        </p:txBody>
      </p:sp>
      <p:sp>
        <p:nvSpPr>
          <p:cNvPr id="1269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E3B144A-C9D0-451C-82A6-20197C2B9156}" type="slidenum">
              <a:rPr lang="es-ES">
                <a:solidFill>
                  <a:prstClr val="black"/>
                </a:solidFill>
              </a:rPr>
              <a:pPr eaLnBrk="1" hangingPunct="1"/>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8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45CB583-5EF6-42C8-ACEB-AD9D451CA0CF}" type="slidenum">
              <a:rPr lang="es-ES">
                <a:solidFill>
                  <a:prstClr val="black"/>
                </a:solidFill>
              </a:rPr>
              <a:pPr eaLnBrk="1" hangingPunct="1"/>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EC00ACB-0D0C-4AC1-B845-912E6D1B1F81}" type="slidenum">
              <a:rPr lang="es-ES">
                <a:solidFill>
                  <a:prstClr val="black"/>
                </a:solidFill>
              </a:rPr>
              <a:pPr eaLnBrk="1" hangingPunct="1"/>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Cavanillas</a:t>
            </a:r>
          </a:p>
        </p:txBody>
      </p:sp>
      <p:sp>
        <p:nvSpPr>
          <p:cNvPr id="130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6FCD0A-6154-4742-85C2-634312EFE98D}" type="slidenum">
              <a:rPr lang="es-ES">
                <a:solidFill>
                  <a:prstClr val="black"/>
                </a:solidFill>
              </a:rPr>
              <a:pPr eaLnBrk="1" hangingPunct="1"/>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F1A70F8-3ACA-4DDC-B4B9-FEDF4973755A}" type="slidenum">
              <a:rPr lang="es-ES">
                <a:solidFill>
                  <a:prstClr val="black"/>
                </a:solidFill>
              </a:rPr>
              <a:pPr eaLnBrk="1" hangingPunct="1"/>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321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5F7D021-DD17-4209-8976-E672916DCBBC}" type="slidenum">
              <a:rPr lang="es-ES">
                <a:solidFill>
                  <a:prstClr val="black"/>
                </a:solidFill>
              </a:rPr>
              <a:pPr eaLnBrk="1" hangingPunct="1"/>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9879EFB-1B45-4F7E-86EB-83267DFBBC43}" type="slidenum">
              <a:rPr lang="es-ES">
                <a:solidFill>
                  <a:prstClr val="black"/>
                </a:solidFill>
              </a:rPr>
              <a:pPr eaLnBrk="1" hangingPunct="1"/>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4814246-DB2D-48E3-9ED5-DCEA4FF4C043}" type="slidenum">
              <a:rPr lang="es-ES">
                <a:solidFill>
                  <a:prstClr val="black"/>
                </a:solidFill>
              </a:rPr>
              <a:pPr eaLnBrk="1" hangingPunct="1"/>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351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7C01FFE-E009-4D3A-B763-2F79A9D257C1}" type="slidenum">
              <a:rPr lang="es-ES">
                <a:solidFill>
                  <a:prstClr val="black"/>
                </a:solidFill>
              </a:rPr>
              <a:pPr eaLnBrk="1" hangingPunct="1"/>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361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3D9D47B-3A5E-48B2-8796-DDCAD0154A17}" type="slidenum">
              <a:rPr lang="es-ES">
                <a:solidFill>
                  <a:prstClr val="black"/>
                </a:solidFill>
              </a:rPr>
              <a:pPr eaLnBrk="1" hangingPunct="1"/>
              <a:t>23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372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AF6F6B3-D495-4F50-BB91-97E288B492B8}" type="slidenum">
              <a:rPr lang="es-ES">
                <a:solidFill>
                  <a:prstClr val="black"/>
                </a:solidFill>
              </a:rPr>
              <a:pPr eaLnBrk="1" hangingPunct="1"/>
              <a:t>24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382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AF5D3F5-0C04-481F-9A36-5626BC03D28E}" type="slidenum">
              <a:rPr lang="es-ES">
                <a:solidFill>
                  <a:prstClr val="black"/>
                </a:solidFill>
              </a:rPr>
              <a:pPr eaLnBrk="1" hangingPunct="1"/>
              <a:t>25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B61CF78-A89C-442D-9F5F-D0E4EDD7CD9A}" type="slidenum">
              <a:rPr lang="es-ES">
                <a:solidFill>
                  <a:prstClr val="black"/>
                </a:solidFill>
              </a:rPr>
              <a:pPr eaLnBrk="1" hangingPunct="1"/>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02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D347C0F-3D43-49D3-8DCA-072F42079DF9}" type="slidenum">
              <a:rPr lang="es-ES">
                <a:solidFill>
                  <a:prstClr val="black"/>
                </a:solidFill>
              </a:rPr>
              <a:pPr eaLnBrk="1" hangingPunct="1"/>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5BA2FA1-5869-4211-8A8B-FDB6B592EBD8}" type="slidenum">
              <a:rPr lang="es-ES">
                <a:solidFill>
                  <a:prstClr val="black"/>
                </a:solidFill>
              </a:rPr>
              <a:pPr eaLnBrk="1" hangingPunct="1"/>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21327C1-FAE2-4329-8A3E-52D8827523DC}" type="slidenum">
              <a:rPr lang="es-ES">
                <a:solidFill>
                  <a:prstClr val="black"/>
                </a:solidFill>
              </a:rPr>
              <a:pPr eaLnBrk="1" hangingPunct="1"/>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33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7B0B761-244B-4BD5-ABDA-E987D61C17F1}" type="slidenum">
              <a:rPr lang="es-ES">
                <a:solidFill>
                  <a:prstClr val="black"/>
                </a:solidFill>
              </a:rPr>
              <a:pPr eaLnBrk="1" hangingPunct="1"/>
              <a:t>30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B77DC9F-B10C-4B88-9E75-0EC1305CDA3C}" type="slidenum">
              <a:rPr lang="es-ES">
                <a:solidFill>
                  <a:prstClr val="black"/>
                </a:solidFill>
              </a:rPr>
              <a:pPr eaLnBrk="1" hangingPunct="1"/>
              <a:t>31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5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40B04AA-43DF-4BF0-94A8-CDA7F879D8E3}" type="slidenum">
              <a:rPr lang="es-ES">
                <a:solidFill>
                  <a:prstClr val="black"/>
                </a:solidFill>
              </a:rPr>
              <a:pPr eaLnBrk="1" hangingPunct="1"/>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46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54AA7B-DC78-48DA-BBCC-71D6E55D784D}" type="slidenum">
              <a:rPr lang="es-ES">
                <a:solidFill>
                  <a:prstClr val="black"/>
                </a:solidFill>
              </a:rPr>
              <a:pPr eaLnBrk="1" hangingPunct="1"/>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474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68C724-6C89-43F6-9477-DC9DA48C92F1}" type="slidenum">
              <a:rPr lang="es-ES">
                <a:solidFill>
                  <a:prstClr val="black"/>
                </a:solidFill>
              </a:rPr>
              <a:pPr eaLnBrk="1" hangingPunct="1"/>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48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6FB7F7F-DEAD-4A91-88B7-FD9F24132731}" type="slidenum">
              <a:rPr lang="es-ES">
                <a:solidFill>
                  <a:prstClr val="black"/>
                </a:solidFill>
              </a:rPr>
              <a:pPr eaLnBrk="1" hangingPunct="1"/>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C4DC990-6AC0-45EF-A2E4-7E1971A5B5DA}" type="slidenum">
              <a:rPr lang="es-ES">
                <a:solidFill>
                  <a:prstClr val="black"/>
                </a:solidFill>
              </a:rPr>
              <a:pPr eaLnBrk="1" hangingPunct="1"/>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505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2C9064C-2F61-40E3-867A-1397E321FBAE}" type="slidenum">
              <a:rPr lang="es-ES">
                <a:solidFill>
                  <a:prstClr val="black"/>
                </a:solidFill>
              </a:rPr>
              <a:pPr eaLnBrk="1" hangingPunct="1"/>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51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E6E344A-5E11-4CBC-9213-AFD0604F34BD}" type="slidenum">
              <a:rPr lang="es-ES">
                <a:solidFill>
                  <a:prstClr val="black"/>
                </a:solidFill>
              </a:rPr>
              <a:pPr eaLnBrk="1" hangingPunct="1"/>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8C26BA9-29C8-4483-B3B5-C23BE14F1AE6}" type="slidenum">
              <a:rPr lang="es-ES">
                <a:solidFill>
                  <a:prstClr val="black"/>
                </a:solidFill>
              </a:rPr>
              <a:pPr eaLnBrk="1" hangingPunct="1"/>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3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CD7FCA5-DB0E-4553-A885-82CB7FA95AB3}" type="slidenum">
              <a:rPr lang="es-ES">
                <a:solidFill>
                  <a:prstClr val="black"/>
                </a:solidFill>
              </a:rPr>
              <a:pPr eaLnBrk="1" hangingPunct="1"/>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BE1D0B4-CA90-40E8-B14D-4CF754EB6E7D}" type="slidenum">
              <a:rPr lang="es-ES">
                <a:solidFill>
                  <a:prstClr val="black"/>
                </a:solidFill>
              </a:rPr>
              <a:pPr eaLnBrk="1" hangingPunct="1"/>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3A34BFF-BAA9-4427-BB7C-ED7D5C715E3C}" type="slidenum">
              <a:rPr lang="es-ES">
                <a:solidFill>
                  <a:prstClr val="black"/>
                </a:solidFill>
              </a:rPr>
              <a:pPr eaLnBrk="1" hangingPunct="1"/>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4F8E44F-E051-441E-A959-511AEAE22EE0}" type="slidenum">
              <a:rPr lang="es-ES">
                <a:solidFill>
                  <a:prstClr val="black"/>
                </a:solidFill>
              </a:rPr>
              <a:pPr eaLnBrk="1" hangingPunct="1"/>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DB696B6-1D6E-4101-9320-7D188FFFFBB4}" type="slidenum">
              <a:rPr lang="es-ES">
                <a:solidFill>
                  <a:prstClr val="black"/>
                </a:solidFill>
              </a:rPr>
              <a:pPr eaLnBrk="1" hangingPunct="1"/>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E2E1FEB-E3DD-4F03-9B60-F740B75FC54B}" type="slidenum">
              <a:rPr lang="es-ES">
                <a:solidFill>
                  <a:prstClr val="black"/>
                </a:solidFill>
              </a:rPr>
              <a:pPr eaLnBrk="1" hangingPunct="1"/>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EE1947-0CEB-4DA2-9ECF-D69C3B6C166D}" type="slidenum">
              <a:rPr lang="es-ES">
                <a:solidFill>
                  <a:prstClr val="black"/>
                </a:solidFill>
              </a:rPr>
              <a:pPr eaLnBrk="1" hangingPunct="1"/>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Bencomia caudata</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8115F8B-7E15-447A-A077-9E7CDB90DB47}" type="slidenum">
              <a:rPr lang="es-ES">
                <a:solidFill>
                  <a:prstClr val="black"/>
                </a:solidFill>
              </a:rPr>
              <a:pPr eaLnBrk="1" hangingPunct="1"/>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743EA68-51FD-437A-9D19-80957A3D7E54}" type="slidenum">
              <a:rPr lang="es-ES">
                <a:solidFill>
                  <a:prstClr val="black"/>
                </a:solidFill>
              </a:rPr>
              <a:pPr eaLnBrk="1" hangingPunct="1"/>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147F85-3FC4-4028-A7D4-4915C520FB23}" type="slidenum">
              <a:rPr lang="es-ES">
                <a:solidFill>
                  <a:prstClr val="black"/>
                </a:solidFill>
              </a:rPr>
              <a:pPr eaLnBrk="1" hangingPunct="1"/>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638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28E650D-67E0-4C00-BD06-F76E6834ED68}" type="slidenum">
              <a:rPr lang="es-ES">
                <a:solidFill>
                  <a:prstClr val="black"/>
                </a:solidFill>
              </a:rPr>
              <a:pPr eaLnBrk="1" hangingPunct="1"/>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648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46F10E4-D32A-41BE-8572-B46D4A9964F8}" type="slidenum">
              <a:rPr lang="es-ES">
                <a:solidFill>
                  <a:prstClr val="black"/>
                </a:solidFill>
              </a:rPr>
              <a:pPr eaLnBrk="1" hangingPunct="1"/>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Colección  de bonsais del expresidente Felipe Gonzalez</a:t>
            </a:r>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46331B6-87CC-42A4-AE27-CB5D842AEBB3}" type="slidenum">
              <a:rPr lang="es-ES">
                <a:solidFill>
                  <a:prstClr val="black"/>
                </a:solidFill>
              </a:rPr>
              <a:pPr eaLnBrk="1" hangingPunct="1"/>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669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FA13FA4-D03A-4421-A92D-4B54BA2CB485}" type="slidenum">
              <a:rPr lang="es-ES">
                <a:solidFill>
                  <a:prstClr val="black"/>
                </a:solidFill>
              </a:rPr>
              <a:pPr eaLnBrk="1" hangingPunct="1"/>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679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FBF5B12-3BFA-4D44-B036-9CBB1D5E80F6}" type="slidenum">
              <a:rPr lang="es-ES">
                <a:solidFill>
                  <a:prstClr val="black"/>
                </a:solidFill>
              </a:rPr>
              <a:pPr eaLnBrk="1" hangingPunct="1"/>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Entrada</a:t>
            </a:r>
          </a:p>
        </p:txBody>
      </p:sp>
      <p:sp>
        <p:nvSpPr>
          <p:cNvPr id="1689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191B51-1D4C-4A10-99EF-DCB72EA96398}" type="slidenum">
              <a:rPr lang="es-ES">
                <a:solidFill>
                  <a:prstClr val="black"/>
                </a:solidFill>
              </a:rPr>
              <a:pPr eaLnBrk="1" hangingPunct="1"/>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699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F56755E-DDE5-433A-B046-4064DBA94F25}" type="slidenum">
              <a:rPr lang="es-ES">
                <a:solidFill>
                  <a:prstClr val="black"/>
                </a:solidFill>
              </a:rPr>
              <a:pPr eaLnBrk="1" hangingPunct="1"/>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10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98F01FC-768A-40C1-BEEC-2D07EBA8B5A4}" type="slidenum">
              <a:rPr lang="es-ES">
                <a:solidFill>
                  <a:prstClr val="black"/>
                </a:solidFill>
              </a:rPr>
              <a:pPr eaLnBrk="1" hangingPunct="1"/>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720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B19DE07-A78F-4EC8-B6FF-84ABFA74A965}" type="slidenum">
              <a:rPr lang="es-ES">
                <a:solidFill>
                  <a:prstClr val="black"/>
                </a:solidFill>
              </a:rPr>
              <a:pPr eaLnBrk="1" hangingPunct="1"/>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3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383C7AA-C207-45D6-8639-B7EE7D6CAA4C}" type="slidenum">
              <a:rPr lang="es-ES">
                <a:solidFill>
                  <a:prstClr val="black"/>
                </a:solidFill>
              </a:rPr>
              <a:pPr eaLnBrk="1" hangingPunct="1"/>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40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FA46266-6FD5-434D-A5B6-5C56BE77EB1F}" type="slidenum">
              <a:rPr lang="es-ES">
                <a:solidFill>
                  <a:prstClr val="black"/>
                </a:solidFill>
              </a:rPr>
              <a:pPr eaLnBrk="1" hangingPunct="1"/>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5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F93ECE-0054-4F36-AC7C-AD77F445EF1F}" type="slidenum">
              <a:rPr lang="es-ES">
                <a:solidFill>
                  <a:prstClr val="black"/>
                </a:solidFill>
              </a:rPr>
              <a:pPr eaLnBrk="1" hangingPunct="1"/>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76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EBBD8ED-D56F-4978-AB8C-7BE87733C51E}" type="slidenum">
              <a:rPr lang="es-ES">
                <a:solidFill>
                  <a:prstClr val="black"/>
                </a:solidFill>
              </a:rPr>
              <a:pPr eaLnBrk="1" hangingPunct="1"/>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7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E6CCEC9-0802-4CBB-A094-68C28060DC35}" type="slidenum">
              <a:rPr lang="es-ES">
                <a:solidFill>
                  <a:prstClr val="black"/>
                </a:solidFill>
              </a:rPr>
              <a:pPr eaLnBrk="1" hangingPunct="1"/>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8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C4174B9-FA27-42E9-979F-EBD16D64A61E}" type="slidenum">
              <a:rPr lang="es-ES">
                <a:solidFill>
                  <a:prstClr val="black"/>
                </a:solidFill>
              </a:rPr>
              <a:pPr eaLnBrk="1" hangingPunct="1"/>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155C8BC-0C38-4216-8E92-4B616CAA2414}" type="slidenum">
              <a:rPr lang="es-ES">
                <a:solidFill>
                  <a:prstClr val="black"/>
                </a:solidFill>
              </a:rPr>
              <a:pPr eaLnBrk="1" hangingPunct="1"/>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7C4D0B3-9EA9-4D2C-9427-ED5C458AE10A}" type="slidenum">
              <a:rPr lang="es-ES">
                <a:solidFill>
                  <a:prstClr val="black"/>
                </a:solidFill>
              </a:rPr>
              <a:pPr eaLnBrk="1" hangingPunct="1"/>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1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033E2FD-8D7A-4292-A7C5-75E3806B5FE2}" type="slidenum">
              <a:rPr lang="es-ES">
                <a:solidFill>
                  <a:prstClr val="black"/>
                </a:solidFill>
              </a:rPr>
              <a:pPr eaLnBrk="1" hangingPunct="1"/>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2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5C07892-1394-497F-8151-A364B142FFC0}" type="slidenum">
              <a:rPr lang="es-ES">
                <a:solidFill>
                  <a:prstClr val="black"/>
                </a:solidFill>
              </a:rPr>
              <a:pPr eaLnBrk="1" hangingPunct="1"/>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33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DCF9204-E409-4985-924B-F30802015F12}" type="slidenum">
              <a:rPr lang="es-ES">
                <a:solidFill>
                  <a:prstClr val="black"/>
                </a:solidFill>
              </a:rPr>
              <a:pPr eaLnBrk="1" hangingPunct="1"/>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43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40AB774-65D7-412A-9884-D31D4DA8F561}" type="slidenum">
              <a:rPr lang="es-ES">
                <a:solidFill>
                  <a:prstClr val="black"/>
                </a:solidFill>
              </a:rPr>
              <a:pPr eaLnBrk="1" hangingPunct="1"/>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85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8CBA64C-DAB4-4794-91DB-6FB5159935F4}" type="slidenum">
              <a:rPr lang="es-ES">
                <a:solidFill>
                  <a:prstClr val="black"/>
                </a:solidFill>
              </a:rPr>
              <a:pPr eaLnBrk="1" hangingPunct="1"/>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63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BD18098-6EDC-4D3D-850F-67CD5A82A741}" type="slidenum">
              <a:rPr lang="es-ES">
                <a:solidFill>
                  <a:prstClr val="black"/>
                </a:solidFill>
              </a:rPr>
              <a:pPr eaLnBrk="1" hangingPunct="1"/>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 los Delfines</a:t>
            </a:r>
          </a:p>
        </p:txBody>
      </p:sp>
      <p:sp>
        <p:nvSpPr>
          <p:cNvPr id="187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3450518-1E7A-4E13-96D1-C62104A5A4C9}" type="slidenum">
              <a:rPr lang="es-ES">
                <a:solidFill>
                  <a:prstClr val="black"/>
                </a:solidFill>
              </a:rPr>
              <a:pPr eaLnBrk="1" hangingPunct="1"/>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8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C0476BD-D769-4EAF-B6E8-C4417E0B6D12}" type="slidenum">
              <a:rPr lang="es-ES">
                <a:solidFill>
                  <a:prstClr val="black"/>
                </a:solidFill>
              </a:rPr>
              <a:pPr eaLnBrk="1" hangingPunct="1"/>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89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4168835-8B8B-43C7-8D3C-F65E9C185248}" type="slidenum">
              <a:rPr lang="es-ES">
                <a:solidFill>
                  <a:prstClr val="black"/>
                </a:solidFill>
              </a:rPr>
              <a:pPr eaLnBrk="1" hangingPunct="1"/>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90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1C6768D-3076-4D2F-B5A3-5CD0CB7D84BD}" type="slidenum">
              <a:rPr lang="es-ES">
                <a:solidFill>
                  <a:prstClr val="black"/>
                </a:solidFill>
              </a:rPr>
              <a:pPr eaLnBrk="1" hangingPunct="1"/>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914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1F16E6A-B746-4FEC-AAC1-253F52DD7611}" type="slidenum">
              <a:rPr lang="es-ES">
                <a:solidFill>
                  <a:prstClr val="black"/>
                </a:solidFill>
              </a:rPr>
              <a:pPr eaLnBrk="1" hangingPunct="1"/>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Real</a:t>
            </a:r>
          </a:p>
        </p:txBody>
      </p:sp>
      <p:sp>
        <p:nvSpPr>
          <p:cNvPr id="192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84B0BD-6FE0-4B6E-9FAF-EB3E7C848254}" type="slidenum">
              <a:rPr lang="es-ES">
                <a:solidFill>
                  <a:prstClr val="black"/>
                </a:solidFill>
              </a:rPr>
              <a:pPr eaLnBrk="1" hangingPunct="1"/>
              <a:t>89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3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7AA20BF-4D56-476F-8B08-6A0D0E226BA3}" type="slidenum">
              <a:rPr lang="es-ES">
                <a:solidFill>
                  <a:prstClr val="black"/>
                </a:solidFill>
              </a:rPr>
              <a:pPr eaLnBrk="1" hangingPunct="1"/>
              <a:t>90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45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48A15C-512E-4EE8-87A4-4F2017995DF2}" type="slidenum">
              <a:rPr lang="es-ES">
                <a:solidFill>
                  <a:prstClr val="black"/>
                </a:solidFill>
              </a:rPr>
              <a:pPr eaLnBrk="1" hangingPunct="1"/>
              <a:t>91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5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8BB24A9-67A9-4D22-8194-D7932403B2A5}" type="slidenum">
              <a:rPr lang="es-ES">
                <a:solidFill>
                  <a:prstClr val="black"/>
                </a:solidFill>
              </a:rPr>
              <a:pPr eaLnBrk="1" hangingPunct="1"/>
              <a:t>92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4BF6138-A4CF-4317-915F-731A91B6ACC4}" type="slidenum">
              <a:rPr lang="es-ES">
                <a:solidFill>
                  <a:prstClr val="black"/>
                </a:solidFill>
              </a:rPr>
              <a:pPr eaLnBrk="1" hangingPunct="1"/>
              <a:t>93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4A345C-7E7B-43AD-A3B9-E0BD0C032387}" type="slidenum">
              <a:rPr lang="es-ES">
                <a:solidFill>
                  <a:prstClr val="black"/>
                </a:solidFill>
              </a:rPr>
              <a:pPr eaLnBrk="1" hangingPunct="1"/>
              <a:t>94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C04E6B-A093-4231-AD87-984ABB97AE8D}" type="slidenum">
              <a:rPr lang="es-ES">
                <a:solidFill>
                  <a:prstClr val="black"/>
                </a:solidFill>
              </a:rPr>
              <a:pPr eaLnBrk="1" hangingPunct="1"/>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A3404D8-0742-40DE-8956-77329390B803}" type="slidenum">
              <a:rPr lang="es-ES">
                <a:solidFill>
                  <a:prstClr val="black"/>
                </a:solidFill>
              </a:rPr>
              <a:pPr eaLnBrk="1" hangingPunct="1"/>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B864481-9125-4485-B512-166893C23920}" type="slidenum">
              <a:rPr lang="es-ES">
                <a:solidFill>
                  <a:prstClr val="black"/>
                </a:solidFill>
              </a:rPr>
              <a:pPr eaLnBrk="1" hangingPunct="1"/>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4E40BD-D235-4540-8AC3-3B5F239F437F}" type="slidenum">
              <a:rPr lang="es-ES">
                <a:solidFill>
                  <a:prstClr val="black"/>
                </a:solidFill>
              </a:rPr>
              <a:pPr eaLnBrk="1" hangingPunct="1"/>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8FB9F89-5EA6-4C63-B8E6-68C9BED37748}" type="slidenum">
              <a:rPr lang="es-ES">
                <a:solidFill>
                  <a:prstClr val="black"/>
                </a:solidFill>
              </a:rPr>
              <a:pPr eaLnBrk="1" hangingPunct="1"/>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781925F-8529-4988-AE0C-407125806D3D}" type="slidenum">
              <a:rPr lang="es-ES">
                <a:solidFill>
                  <a:prstClr val="black"/>
                </a:solidFill>
              </a:rPr>
              <a:pPr eaLnBrk="1" hangingPunct="1"/>
              <a:t>100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e las Conchas</a:t>
            </a:r>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11EBC09-5D6C-41A6-A9FC-BD55C03817AC}" type="slidenum">
              <a:rPr lang="es-ES">
                <a:solidFill>
                  <a:prstClr val="black"/>
                </a:solidFill>
              </a:rPr>
              <a:pPr eaLnBrk="1" hangingPunct="1"/>
              <a:t>101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5E63E6B-4C8E-412E-A676-48F6A7797E9A}" type="slidenum">
              <a:rPr lang="es-ES">
                <a:solidFill>
                  <a:prstClr val="black"/>
                </a:solidFill>
              </a:rPr>
              <a:pPr eaLnBrk="1" hangingPunct="1"/>
              <a:t>102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e Isabel II</a:t>
            </a:r>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4C13C6C-8D04-41F8-AC46-56A13D44198B}" type="slidenum">
              <a:rPr lang="es-ES">
                <a:solidFill>
                  <a:prstClr val="black"/>
                </a:solidFill>
              </a:rPr>
              <a:pPr eaLnBrk="1" hangingPunct="1"/>
              <a:t>103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 los Tritones</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2F83812-494A-464E-BF70-72A5081F3A07}" type="slidenum">
              <a:rPr lang="es-ES">
                <a:solidFill>
                  <a:prstClr val="black"/>
                </a:solidFill>
              </a:rPr>
              <a:pPr eaLnBrk="1" hangingPunct="1"/>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Chalet de Corcho</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B010A41-052D-4264-B1C3-47874099442F}" type="slidenum">
              <a:rPr lang="es-ES">
                <a:solidFill>
                  <a:prstClr val="black"/>
                </a:solidFill>
              </a:rPr>
              <a:pPr eaLnBrk="1" hangingPunct="1"/>
              <a:t>105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Casa de corcho</a:t>
            </a:r>
          </a:p>
        </p:txBody>
      </p:sp>
      <p:sp>
        <p:nvSpPr>
          <p:cNvPr id="209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110454A-EEC9-4076-A430-372FE1067FCD}" type="slidenum">
              <a:rPr lang="es-ES">
                <a:solidFill>
                  <a:prstClr val="black"/>
                </a:solidFill>
              </a:rPr>
              <a:pPr eaLnBrk="1" hangingPunct="1"/>
              <a:t>106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Moro.-Chalet del Moro Chalet de la Reina</a:t>
            </a:r>
          </a:p>
        </p:txBody>
      </p:sp>
      <p:sp>
        <p:nvSpPr>
          <p:cNvPr id="210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2E49EF3-4AED-46B1-AACA-381D2D05464B}" type="slidenum">
              <a:rPr lang="es-ES">
                <a:solidFill>
                  <a:prstClr val="black"/>
                </a:solidFill>
              </a:rPr>
              <a:pPr eaLnBrk="1" hangingPunct="1"/>
              <a:t>107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del Campo del Moro</a:t>
            </a:r>
          </a:p>
        </p:txBody>
      </p:sp>
      <p:sp>
        <p:nvSpPr>
          <p:cNvPr id="211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928D12A-B71B-46EE-B20C-016EB6A5C5F3}" type="slidenum">
              <a:rPr lang="es-ES">
                <a:solidFill>
                  <a:prstClr val="black"/>
                </a:solidFill>
              </a:rPr>
              <a:pPr eaLnBrk="1" hangingPunct="1"/>
              <a:t>108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12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F7D5F29-979E-46C3-8363-82D2FD0304C0}" type="slidenum">
              <a:rPr lang="es-ES">
                <a:solidFill>
                  <a:prstClr val="black"/>
                </a:solidFill>
              </a:rPr>
              <a:pPr eaLnBrk="1" hangingPunct="1"/>
              <a:t>109</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Moro.-Parterre</a:t>
            </a:r>
          </a:p>
        </p:txBody>
      </p:sp>
      <p:sp>
        <p:nvSpPr>
          <p:cNvPr id="214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C8C9C32-10DC-463F-B4B8-AE39F5E594D9}" type="slidenum">
              <a:rPr lang="es-ES">
                <a:solidFill>
                  <a:prstClr val="black"/>
                </a:solidFill>
              </a:rPr>
              <a:pPr eaLnBrk="1" hangingPunct="1"/>
              <a:t>110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upload.wikimedia.org/wikipedia/commons/6/64/RealJardinBotanico_Madrid.pn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hyperlink" Target="http://upload.wikimedia.org/wikipedia/commons/1/14/JardinBotanicoMadrid4.JPG" TargetMode="Externa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hyperlink" Target="http://upload.wikimedia.org/wikipedia/commons/5/57/JardinBotanicoMadrid5.JP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upload.wikimedia.org/wikipedia/commons/6/61/BonsaiRJB.gif"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upload.wikimedia.org/wikipedia/commons/e/e3/Jardines_Quinta_del_Pardo.jpg"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hyperlink" Target="http://upload.wikimedia.org/wikipedia/commons/9/9e/Fuente_de_las_Conchas_(Campo_del_Moro,_Madrid)_01.jpg" TargetMode="External"/><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http://upload.wikimedia.org/wikipedia/commons/8/85/Conchas_Fountain_Madrid.jpg" TargetMode="External"/><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hyperlink" Target="http://upload.wikimedia.org/wikipedia/commons/c/c0/Maria_Luisa_de_Parma_Campo_del_Moro.jpg" TargetMode="External"/><Relationship Id="rId4" Type="http://schemas.openxmlformats.org/officeDocument/2006/relationships/image" Target="../media/image93.jpeg"/></Relationships>
</file>

<file path=ppt/slides/_rels/slide104.xml.rels><?xml version="1.0" encoding="UTF-8" standalone="yes"?>
<Relationships xmlns="http://schemas.openxmlformats.org/package/2006/relationships"><Relationship Id="rId3" Type="http://schemas.openxmlformats.org/officeDocument/2006/relationships/hyperlink" Target="http://upload.wikimedia.org/wikipedia/commons/9/91/Fuente_de_los_Tritones_Madrid.jpg" TargetMode="External"/><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05.xml.rels><?xml version="1.0" encoding="UTF-8" standalone="yes"?>
<Relationships xmlns="http://schemas.openxmlformats.org/package/2006/relationships"><Relationship Id="rId3" Type="http://schemas.openxmlformats.org/officeDocument/2006/relationships/hyperlink" Target="http://upload.wikimedia.org/wikipedia/commons/4/4d/Chalet_del_Corcho_Campo_del_Moro.jpg" TargetMode="External"/><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1512168"/>
          </a:xfrm>
        </p:spPr>
        <p:txBody>
          <a:bodyPr/>
          <a:lstStyle/>
          <a:p>
            <a:r>
              <a:rPr lang="es-ES" dirty="0"/>
              <a:t>EUROPA.-LA VUELTA AL MUNDO EN 885 JARDINES.-ESPAÑA.-MADRID.-I</a:t>
            </a:r>
          </a:p>
        </p:txBody>
      </p:sp>
      <p:sp>
        <p:nvSpPr>
          <p:cNvPr id="3" name="2 Subtítulo"/>
          <p:cNvSpPr>
            <a:spLocks noGrp="1"/>
          </p:cNvSpPr>
          <p:nvPr>
            <p:ph type="subTitle" idx="1"/>
          </p:nvPr>
        </p:nvSpPr>
        <p:spPr>
          <a:xfrm>
            <a:off x="2843808" y="4725144"/>
            <a:ext cx="446449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Jardin Botánico</a:t>
            </a:r>
          </a:p>
        </p:txBody>
      </p:sp>
      <p:sp>
        <p:nvSpPr>
          <p:cNvPr id="7171" name="2 Marcador de contenido"/>
          <p:cNvSpPr>
            <a:spLocks noGrp="1"/>
          </p:cNvSpPr>
          <p:nvPr>
            <p:ph sz="quarter" idx="1"/>
          </p:nvPr>
        </p:nvSpPr>
        <p:spPr>
          <a:xfrm>
            <a:off x="914400" y="1447800"/>
            <a:ext cx="7113984" cy="4933950"/>
          </a:xfrm>
        </p:spPr>
        <p:txBody>
          <a:bodyPr>
            <a:normAutofit lnSpcReduction="10000"/>
          </a:bodyPr>
          <a:lstStyle/>
          <a:p>
            <a:pPr eaLnBrk="1" hangingPunct="1"/>
            <a:r>
              <a:rPr lang="es-ES" sz="2400" dirty="0"/>
              <a:t>El </a:t>
            </a:r>
            <a:r>
              <a:rPr lang="es-ES" sz="2400" b="1" dirty="0"/>
              <a:t>Real Jardín Botánico de Madrid</a:t>
            </a:r>
            <a:r>
              <a:rPr lang="es-ES" sz="2400" dirty="0"/>
              <a:t> es un centro de investigación del Consejo Superior de Investigaciones Científicas. </a:t>
            </a:r>
          </a:p>
          <a:p>
            <a:pPr eaLnBrk="1" hangingPunct="1"/>
            <a:r>
              <a:rPr lang="es-ES" sz="2400" dirty="0"/>
              <a:t>Fundado por R.O de 17 de octubre de 1755 por el rey Fernando VI en el Soto de Migas Calientes, Carlos III ordenó el traslado a su situación actual en 1781, al Paseo del Prado, junto al Museo de Ciencias Naturales que se estaba construyendo (actualmente Museo del Prado), en Madrid, España. </a:t>
            </a:r>
          </a:p>
          <a:p>
            <a:pPr eaLnBrk="1" hangingPunct="1"/>
            <a:r>
              <a:rPr lang="es-ES" sz="2400" dirty="0"/>
              <a:t>Este jardín botánico alberga en tres terrazas escalonadas, plantas de América y del Pacífico, además de plantas europeas</a:t>
            </a:r>
            <a:r>
              <a:rPr lang="es-ES" dirty="0"/>
              <a:t>.</a:t>
            </a:r>
          </a:p>
        </p:txBody>
      </p:sp>
    </p:spTree>
    <p:extLst>
      <p:ext uri="{BB962C8B-B14F-4D97-AF65-F5344CB8AC3E}">
        <p14:creationId xmlns:p14="http://schemas.microsoft.com/office/powerpoint/2010/main" val="1283767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08050"/>
            <a:ext cx="7041976" cy="5329238"/>
          </a:xfrm>
        </p:spPr>
        <p:txBody>
          <a:bodyPr>
            <a:normAutofit lnSpcReduction="10000"/>
          </a:bodyPr>
          <a:lstStyle/>
          <a:p>
            <a:r>
              <a:rPr lang="es-ES" sz="2400" dirty="0"/>
              <a:t>En 1939, el Real Jardín Botánico pasa a depender del Consejo Superior de Investigaciones Científicas. </a:t>
            </a:r>
          </a:p>
          <a:p>
            <a:r>
              <a:rPr lang="es-ES" sz="2400" dirty="0"/>
              <a:t>En 1942 es declarado </a:t>
            </a:r>
            <a:r>
              <a:rPr lang="es-ES" sz="2400" i="1" dirty="0"/>
              <a:t>Jardín Artístico</a:t>
            </a:r>
            <a:r>
              <a:rPr lang="es-ES" sz="2400" dirty="0"/>
              <a:t>. Sin embargo, siguen décadas de penuria y abandono hasta que es cerrado en 1974 para abordar profundas obras de restauración, que acabaron devolviéndole su estilo original.</a:t>
            </a:r>
          </a:p>
          <a:p>
            <a:r>
              <a:rPr lang="es-ES" sz="2400" dirty="0"/>
              <a:t> Las obras se llevaron a cabo entre 1980 y 1981, encargándose el arquitecto Antonio Fernández Alba de la remodelación del pabellón, y el arquitecto Guillermo Sánchez Gil junto al paisajista Leandro Silva de devolver a los jardines su trazado original en niveles aterrazados.</a:t>
            </a:r>
          </a:p>
          <a:p>
            <a:endParaRPr lang="es-ES" sz="2400" dirty="0"/>
          </a:p>
        </p:txBody>
      </p:sp>
    </p:spTree>
    <p:extLst>
      <p:ext uri="{BB962C8B-B14F-4D97-AF65-F5344CB8AC3E}">
        <p14:creationId xmlns:p14="http://schemas.microsoft.com/office/powerpoint/2010/main" val="2086817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836613"/>
            <a:ext cx="7185992" cy="5183187"/>
          </a:xfrm>
        </p:spPr>
        <p:txBody>
          <a:bodyPr/>
          <a:lstStyle/>
          <a:p>
            <a:r>
              <a:rPr lang="es-ES" sz="2400" dirty="0"/>
              <a:t>Aproximadamente contiene 5.000 diferentes especies de árboles y plantas de todo el mundo. </a:t>
            </a:r>
          </a:p>
          <a:p>
            <a:r>
              <a:rPr lang="es-ES" sz="2400" dirty="0"/>
              <a:t>En febrero de 2005, el Real Jardín Botánico amplió su espacio expositivo en 1 ha.</a:t>
            </a:r>
          </a:p>
          <a:p>
            <a:r>
              <a:rPr lang="es-ES" sz="2400" dirty="0"/>
              <a:t>Herbario</a:t>
            </a:r>
          </a:p>
          <a:p>
            <a:r>
              <a:rPr lang="es-ES" sz="2400" dirty="0"/>
              <a:t>Se trata del herbario más importante de España, al reunir cerca de un millón de pliegos, algunos del siglo XVIII.</a:t>
            </a:r>
          </a:p>
          <a:p>
            <a:r>
              <a:rPr lang="es-ES" sz="2400" dirty="0"/>
              <a:t> Está formado por: el herbario de Fanerogamia, el herbario de Criptogamia y las colecciones históricas.</a:t>
            </a:r>
          </a:p>
          <a:p>
            <a:endParaRPr lang="es-ES" dirty="0"/>
          </a:p>
        </p:txBody>
      </p:sp>
    </p:spTree>
    <p:extLst>
      <p:ext uri="{BB962C8B-B14F-4D97-AF65-F5344CB8AC3E}">
        <p14:creationId xmlns:p14="http://schemas.microsoft.com/office/powerpoint/2010/main" val="1746771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041976" cy="5614987"/>
          </a:xfrm>
        </p:spPr>
        <p:txBody>
          <a:bodyPr>
            <a:normAutofit fontScale="92500"/>
          </a:bodyPr>
          <a:lstStyle/>
          <a:p>
            <a:r>
              <a:rPr lang="es-ES" sz="2400" dirty="0"/>
              <a:t>Éstas últimas reúnen las plantas recolectadas en las expediciones científicas realizadas durante los siglos XVIII y XIX e incluyen los herbarios americanos de Ruiz y Pavón, Mutis, Sessé y Mociño, Neé, Boldo e Isern y los herbarios filipinos de Blanco y Llanos y el de Vidal.</a:t>
            </a:r>
          </a:p>
          <a:p>
            <a:r>
              <a:rPr lang="es-ES" sz="2400" dirty="0"/>
              <a:t> Su código de identificación internacional es MA.</a:t>
            </a:r>
          </a:p>
          <a:p>
            <a:r>
              <a:rPr lang="es-ES" sz="2400" dirty="0"/>
              <a:t>Biblioteca y archivo</a:t>
            </a:r>
          </a:p>
          <a:p>
            <a:r>
              <a:rPr lang="es-ES" sz="2400" dirty="0"/>
              <a:t>La biblioteca del Real Jardín Botánico se formó al mismo tiempo que el jardín se acrecentaba.</a:t>
            </a:r>
          </a:p>
          <a:p>
            <a:r>
              <a:rPr lang="es-ES" sz="2400" dirty="0"/>
              <a:t> En 1781 tenía unas 151 obras de las cuales 83 eran de Botánica, 19 de Historia Natural y 49 de Química; en 1787 se acercan al millar, después de ser agregados los libros de José Quer; </a:t>
            </a:r>
          </a:p>
          <a:p>
            <a:endParaRPr lang="es-ES" dirty="0"/>
          </a:p>
        </p:txBody>
      </p:sp>
    </p:spTree>
    <p:extLst>
      <p:ext uri="{BB962C8B-B14F-4D97-AF65-F5344CB8AC3E}">
        <p14:creationId xmlns:p14="http://schemas.microsoft.com/office/powerpoint/2010/main" val="1180503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765175"/>
            <a:ext cx="6969968" cy="5759450"/>
          </a:xfrm>
        </p:spPr>
        <p:txBody>
          <a:bodyPr/>
          <a:lstStyle/>
          <a:p>
            <a:r>
              <a:rPr lang="es-ES" sz="2400" dirty="0"/>
              <a:t>En 1801 son ya unas 1500, después de la adquisición de los de Antonio José Cavanilles; más tarde se les sumarían algunos de Simón de Rojas Clemente, los de Mariano Lagasca, etc.</a:t>
            </a:r>
          </a:p>
          <a:p>
            <a:r>
              <a:rPr lang="es-ES" sz="2400" dirty="0"/>
              <a:t>En lo que respecta al archivo, guarda desde 1775 la abundante documentación generada por el propio Jardín, más la que se ha ido agregando, por depósito o donación, de las distintas expediciones botánicas de los siglos XVIII y XIX.</a:t>
            </a:r>
          </a:p>
          <a:p>
            <a:pPr>
              <a:buFont typeface="Wingdings 2" pitchFamily="18" charset="2"/>
              <a:buNone/>
            </a:pPr>
            <a:r>
              <a:rPr lang="es-ES" dirty="0"/>
              <a:t> </a:t>
            </a:r>
          </a:p>
        </p:txBody>
      </p:sp>
    </p:spTree>
    <p:extLst>
      <p:ext uri="{BB962C8B-B14F-4D97-AF65-F5344CB8AC3E}">
        <p14:creationId xmlns:p14="http://schemas.microsoft.com/office/powerpoint/2010/main" val="1183390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Madrid.-jardinbotanico2.-Vista Aer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677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Madrid.-jardnbotni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892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Madrid.-Jardin Botanic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981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madrid_2_0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7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_botanic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467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Madrid.-jardnbotnico10.-Linne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903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Madrid.-Jardin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324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rchivo:RealJardinBotanico Madrid.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4" descr="Archivo:JardinBotanicoMadrid4.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1001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Madrid.-jardnbotnico.-Carlos II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2 Imagen" descr="Madrid.-jardnbotnico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97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2 Imagen" descr="Madrid.-jardnbotnic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3 Imagen" descr="Madrid.-jardnbotnico11.-Linne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896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descr="Cavanilles_R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2" descr="Archivo:JardinBotanicoMadrid5.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130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upload.wikimedia.org/wikipedia/commons/7/7f/Royal_Botanical_Garden,_Madrid_-_view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663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3 Imagen" descr="Madrid.-Bota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588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adrid.-Bota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800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3786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_botanico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8754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Madrid.-jardnbotnic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466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03_05_2007%20-%2005_Jardin%20Botanico%20-%20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299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Madrid.-jardnbotni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831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adrid.-jardnbotnic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635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Madrid.-jardnbotnico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2774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03_05_2007%20-%2005_Jardin%20Botanico%20-%20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947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adrid.-jardnbotnico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91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adrid_2_0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476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adrid_2_0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145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adrid_2_08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749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adrid_Jardin_Botanico_R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420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adrid_2_0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916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madrid_2_0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703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Madrid.-jardnbotnico6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2 Imagen" descr="Madrid.-jardnbotnico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390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Madrid.-jardnbotnico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97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GLIC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791700" cy="752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476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_botanico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351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_botanico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4281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adrid Botanico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866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pain-18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1967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adrid Botanic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359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_botanic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770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TULIP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50950"/>
            <a:ext cx="9144000" cy="810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454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Tulipas-cultivadas-en-parterres-florecidas-a-comienzos-de-primavera-con-Cercis-siliquastrum-de-fondo-florecido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25"/>
            <a:ext cx="9771063" cy="745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619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untitl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445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adrid Botanic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692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encomia_caudata_-_Royal_Botanical_Garden,_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85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otanical-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3395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adrid.-jardnbotnico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0837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adrid_2_0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5378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adrid-Royal-Botanical-Garden-Cacti-Green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4844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chivo:BonsaiRJB.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2 Imagen" descr="Madrid.-jardnbotnico7.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8666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p:txBody>
          <a:bodyPr/>
          <a:lstStyle/>
          <a:p>
            <a:r>
              <a:rPr lang="es-ES" dirty="0"/>
              <a:t>Quinta del Duque de Arco</a:t>
            </a:r>
          </a:p>
        </p:txBody>
      </p:sp>
      <p:sp>
        <p:nvSpPr>
          <p:cNvPr id="60419" name="4 Marcador de contenido"/>
          <p:cNvSpPr>
            <a:spLocks noGrp="1"/>
          </p:cNvSpPr>
          <p:nvPr>
            <p:ph sz="quarter" idx="1"/>
          </p:nvPr>
        </p:nvSpPr>
        <p:spPr>
          <a:xfrm>
            <a:off x="914400" y="1447800"/>
            <a:ext cx="6969968" cy="5410200"/>
          </a:xfrm>
        </p:spPr>
        <p:txBody>
          <a:bodyPr>
            <a:normAutofit fontScale="92500"/>
          </a:bodyPr>
          <a:lstStyle/>
          <a:p>
            <a:r>
              <a:rPr lang="es-ES" sz="2400" dirty="0"/>
              <a:t>La </a:t>
            </a:r>
            <a:r>
              <a:rPr lang="es-ES" sz="2400" b="1" dirty="0"/>
              <a:t>Real Posesión de la Quinta del Duque del Arco</a:t>
            </a:r>
            <a:r>
              <a:rPr lang="es-ES" sz="2400" dirty="0"/>
              <a:t> (conocida también como </a:t>
            </a:r>
            <a:r>
              <a:rPr lang="es-ES" sz="2400" b="1" dirty="0"/>
              <a:t>Quinta de El Pardo</a:t>
            </a:r>
            <a:r>
              <a:rPr lang="es-ES" sz="2400" dirty="0"/>
              <a:t>) es un ejemplo de las casas de campo que algunos aristócratas de los siglos XVII y XVIII utilizaban para retirarse a las afueras de Madrid.</a:t>
            </a:r>
          </a:p>
          <a:p>
            <a:r>
              <a:rPr lang="es-ES" sz="2400" dirty="0"/>
              <a:t>Se encuentra en el Monte de El Pardo, a pocos kilómetros del pueblo del mismo nombre, dentro del término municipal de Madrid (España).</a:t>
            </a:r>
          </a:p>
          <a:p>
            <a:r>
              <a:rPr lang="es-ES" sz="2400" dirty="0"/>
              <a:t>El Palacio de la Quinta tuvo su origen en la Quinta de Valrodrigo, una casa de labor que compró el Duque del Arco, don Alonso Manrique de Lara (íntimo cortesano, Montero Mayor de Felipe V y Alcaide de El Pardo) en 1717.</a:t>
            </a:r>
          </a:p>
          <a:p>
            <a:endParaRPr lang="es-ES" dirty="0"/>
          </a:p>
        </p:txBody>
      </p:sp>
    </p:spTree>
    <p:extLst>
      <p:ext uri="{BB962C8B-B14F-4D97-AF65-F5344CB8AC3E}">
        <p14:creationId xmlns:p14="http://schemas.microsoft.com/office/powerpoint/2010/main" val="37423697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914400" y="404812"/>
            <a:ext cx="7185992" cy="6336555"/>
          </a:xfrm>
        </p:spPr>
        <p:txBody>
          <a:bodyPr>
            <a:normAutofit lnSpcReduction="10000"/>
          </a:bodyPr>
          <a:lstStyle/>
          <a:p>
            <a:r>
              <a:rPr lang="es-ES" sz="2400" dirty="0"/>
              <a:t>Construyó una casa cuyas trazas recordaban al Palacio de la Zarzuela, del arquitecto Gómez de Mora. A la muerte del Duque en 1745, la Duquesa donó la propiedad a los reyes Felipe V e Isabel de Farnesio, quienes la incorporaron al Real Sitio de El Pardo. Fue declarado Monumento Nacional en 1935.</a:t>
            </a:r>
          </a:p>
          <a:p>
            <a:r>
              <a:rPr lang="es-ES" sz="2400" dirty="0"/>
              <a:t>El golpe de estado de Francisco Franco sorprendía el 17 de julio de 1936 al presidente del Estado, Manuel Azaña, en la Quinta del Pardo, donde residía. </a:t>
            </a:r>
          </a:p>
          <a:p>
            <a:r>
              <a:rPr lang="es-ES" sz="2400" dirty="0"/>
              <a:t>Por motivos de seguridad se trasladó al Palacio de Oriente tras la noticia.</a:t>
            </a:r>
            <a:endParaRPr lang="es-ES" sz="2400" baseline="30000" dirty="0"/>
          </a:p>
          <a:p>
            <a:r>
              <a:rPr lang="es-ES" sz="2400" dirty="0"/>
              <a:t>Más tarde, durante la Guerra Civil española, en el palacio estuvo alojada la </a:t>
            </a:r>
            <a:r>
              <a:rPr lang="es-ES" sz="2400" i="1" dirty="0"/>
              <a:t>Quinta División</a:t>
            </a:r>
            <a:r>
              <a:rPr lang="es-ES" sz="2400" dirty="0"/>
              <a:t> del Ejército de la República (mandada por el comandante Palacios). </a:t>
            </a:r>
          </a:p>
        </p:txBody>
      </p:sp>
    </p:spTree>
    <p:extLst>
      <p:ext uri="{BB962C8B-B14F-4D97-AF65-F5344CB8AC3E}">
        <p14:creationId xmlns:p14="http://schemas.microsoft.com/office/powerpoint/2010/main" val="1253810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914400" y="765175"/>
            <a:ext cx="7185992" cy="5254625"/>
          </a:xfrm>
        </p:spPr>
        <p:txBody>
          <a:bodyPr>
            <a:normAutofit lnSpcReduction="10000"/>
          </a:bodyPr>
          <a:lstStyle/>
          <a:p>
            <a:r>
              <a:rPr lang="es-ES" sz="2400" dirty="0"/>
              <a:t>Por lo cual fue objetivo frecuente de los obuses de las tropas Nacionales de la Casa de Campo.</a:t>
            </a:r>
          </a:p>
          <a:p>
            <a:r>
              <a:rPr lang="es-ES" sz="2400" dirty="0"/>
              <a:t>En el año 1974 se celebraban en la Quinta las audiencias del entonces príncipe don Juan Carlos.</a:t>
            </a:r>
          </a:p>
          <a:p>
            <a:r>
              <a:rPr lang="es-ES" sz="2400" dirty="0"/>
              <a:t>Desde 1994 y gracias a los esfuerzos del Servicio de Jardines, Parques y Montes del Patrimonio Nacional, en colaboración con la Escuela Taller de Jardinería y Medio Ambiente de El Pardo, se está tratando de recuperar este auténtico tesoro de entorno natural.</a:t>
            </a:r>
          </a:p>
          <a:p>
            <a:r>
              <a:rPr lang="es-ES" sz="2400" dirty="0"/>
              <a:t>Actualmente, en ella está alojado el Colegio Público de Educación Especial La Quinta de la Comunidad de Madrid.</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4022183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914400" y="404813"/>
            <a:ext cx="7772400" cy="5614987"/>
          </a:xfrm>
        </p:spPr>
        <p:txBody>
          <a:bodyPr/>
          <a:lstStyle/>
          <a:p>
            <a:r>
              <a:rPr lang="es-ES" sz="2400" dirty="0"/>
              <a:t>Los jardines, que son lo más importante en la Quinta, fueron diseñados por el francés Glaude Truchet hacia 1726, y responden al mismo gusto formal que el de La Granja de San Ildefonso. </a:t>
            </a:r>
          </a:p>
          <a:p>
            <a:r>
              <a:rPr lang="es-ES" sz="2400" dirty="0"/>
              <a:t>Los jardines de más de 10.000 m2 se componen de cuatro grandes terrazas con rasgos españoles e italianos, esculturas y estanque. </a:t>
            </a:r>
          </a:p>
          <a:p>
            <a:r>
              <a:rPr lang="es-ES" sz="2400" dirty="0"/>
              <a:t>Grandes coníferas llaman poderosamente la atención.</a:t>
            </a:r>
          </a:p>
        </p:txBody>
      </p:sp>
    </p:spTree>
    <p:extLst>
      <p:ext uri="{BB962C8B-B14F-4D97-AF65-F5344CB8AC3E}">
        <p14:creationId xmlns:p14="http://schemas.microsoft.com/office/powerpoint/2010/main" val="3396359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adrid.-Quinta del Duque de Arco.-Vista aere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7074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QuintaPardo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6997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QuintaPardo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0951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QuintaPardo_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8846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QuintaPardo_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2466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artedemadrid.files.wordpress.com/2010/02/dsc00046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7836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4.bp.blogspot.com/-VuPhR3eHaso/TbfrEKRu4nI/AAAAAAAAA5M/nOs3_vlCleE/s1600/IMG_83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9500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Madrid.-.Quinta del Duque de Arco.-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6515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2.bp.blogspot.com/-mefPyrEyrUA/TYnBIaJh2nI/AAAAAAAAFnI/1LIuV8qb0b4/s1600/P42600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839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bp3.blogger.com/_fAoKZhu2X9A/SHpJZ6eYFLI/AAAAAAAABT4/j3O3Pn3juJo/s640/QuintaPardo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582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QuintaPardo_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3707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adrid.-Quinta del Duque de Arc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4658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2.bp.blogspot.com/-fnw8MOgndTI/Tbfv3XuHdzI/AAAAAAAAA5g/OmhPYK9Eqd8/s1600/IMG_83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7779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4.bp.blogspot.com/_19bGOr8Uxgs/TQAaswvRapI/AAAAAAAAAUQ/zN0EGAcSmI8/s1600/DSC058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728325" cy="804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9403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adrid.-Quinta del Duque de Arco.-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0077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artedemadrid.files.wordpress.com/2010/02/dsc00042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5272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QuintaPardo_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6690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File:Jardines Quinta del Pard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3370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farm4.static.flickr.com/3623/3411502307_b29d49114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452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1.bp.blogspot.com/-Um-Q9yYCLm8/TYnBT7LqpzI/AAAAAAAAFnQ/pi4n4PeTmMQ/s1600/Quinta%2Bdel%2BDuque%2Bdel%2BAr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3924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QuintaPardo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9746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QuintaPardo_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7286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QuintaPardo_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4" descr="[QuintaPardo_0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4158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www.ceeh.es/media/fotos/CEEH-CARLOS-II-21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0727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adrid.-Quinta del Duque de Arco.-x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2 Imagen" descr="Madrid.-Quinta del Duque de Arco.-x7.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2129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p:txBody>
          <a:bodyPr/>
          <a:lstStyle/>
          <a:p>
            <a:r>
              <a:rPr lang="es-ES" dirty="0"/>
              <a:t>Jardines del Campo del Moro</a:t>
            </a:r>
          </a:p>
        </p:txBody>
      </p:sp>
      <p:sp>
        <p:nvSpPr>
          <p:cNvPr id="90115" name="4 Marcador de contenido"/>
          <p:cNvSpPr>
            <a:spLocks noGrp="1"/>
          </p:cNvSpPr>
          <p:nvPr>
            <p:ph sz="quarter" idx="1"/>
          </p:nvPr>
        </p:nvSpPr>
        <p:spPr>
          <a:xfrm>
            <a:off x="914400" y="1447800"/>
            <a:ext cx="7113984" cy="5005388"/>
          </a:xfrm>
        </p:spPr>
        <p:txBody>
          <a:bodyPr>
            <a:normAutofit lnSpcReduction="10000"/>
          </a:bodyPr>
          <a:lstStyle/>
          <a:p>
            <a:r>
              <a:rPr lang="es-ES" sz="2400" dirty="0"/>
              <a:t>El </a:t>
            </a:r>
            <a:r>
              <a:rPr lang="es-ES" sz="2400" b="1" dirty="0"/>
              <a:t>Campo del Moro</a:t>
            </a:r>
            <a:r>
              <a:rPr lang="es-ES" sz="2400" dirty="0"/>
              <a:t> es un jardín situado en la ciudad española de Madrid. </a:t>
            </a:r>
          </a:p>
          <a:p>
            <a:r>
              <a:rPr lang="es-ES" sz="2400" dirty="0"/>
              <a:t>Declarado de interés histórico-artístico en 1931, ocupa una superficie de unas veinte hectáreas, que se extienden, de este a oeste, desde la fachada occidental del Palacio Real hasta el Paseo de la Virgen del Puerto. De norte a sur sus límites quedan configurados por la Cuesta de San Vicente (lado septentrional) y la Cuesta de la Vega y el Parque de Atenas (lado meridional).</a:t>
            </a:r>
          </a:p>
          <a:p>
            <a:r>
              <a:rPr lang="es-ES" sz="2400" dirty="0"/>
              <a:t>Los jardines salvan un pronunciado desnivel, provocado por el barranco existente entre el palacio y las riberas del río Manzanares</a:t>
            </a:r>
            <a:r>
              <a:rPr lang="es-ES" dirty="0"/>
              <a:t>.</a:t>
            </a:r>
          </a:p>
          <a:p>
            <a:endParaRPr lang="es-ES" dirty="0"/>
          </a:p>
        </p:txBody>
      </p:sp>
    </p:spTree>
    <p:extLst>
      <p:ext uri="{BB962C8B-B14F-4D97-AF65-F5344CB8AC3E}">
        <p14:creationId xmlns:p14="http://schemas.microsoft.com/office/powerpoint/2010/main" val="20859106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71600" y="476672"/>
            <a:ext cx="6897960" cy="5543550"/>
          </a:xfrm>
        </p:spPr>
        <p:txBody>
          <a:bodyPr>
            <a:normAutofit lnSpcReduction="10000"/>
          </a:bodyPr>
          <a:lstStyle/>
          <a:p>
            <a:r>
              <a:rPr lang="es-ES" sz="2400" dirty="0"/>
              <a:t>Fueron trazados en 1844 por el arquitecto Narciso Pascual y Colomer, quien ideó un conjunto formalista, si bien las obras de ajardinamiento no pudieron llevarse a cabo hasta finales del siglo XIX.</a:t>
            </a:r>
          </a:p>
          <a:p>
            <a:r>
              <a:rPr lang="es-ES" sz="2400" dirty="0"/>
              <a:t> Éstas corrieron a cargo de Ramón Oliva, que alteró el concepto original mediante un planteamiento romántico.</a:t>
            </a:r>
          </a:p>
          <a:p>
            <a:r>
              <a:rPr lang="es-ES" sz="2400" dirty="0"/>
              <a:t>Es uno de los tres recintos ajardinados que adornan el entorno del Palacio Real, pero, a diferencia de los otros dos (los Jardines de Sabatini y la Plaza de Oriente), su gestión no corresponde al Ayuntamiento de Madrid, sino a Patrimonio Nacional, organismo del que dependen las posesiones que estuvieron en manos de la Corona Española.</a:t>
            </a:r>
          </a:p>
          <a:p>
            <a:endParaRPr lang="es-ES" sz="2400" dirty="0"/>
          </a:p>
        </p:txBody>
      </p:sp>
    </p:spTree>
    <p:extLst>
      <p:ext uri="{BB962C8B-B14F-4D97-AF65-F5344CB8AC3E}">
        <p14:creationId xmlns:p14="http://schemas.microsoft.com/office/powerpoint/2010/main" val="8151636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620713"/>
            <a:ext cx="7041976" cy="6237287"/>
          </a:xfrm>
        </p:spPr>
        <p:txBody>
          <a:bodyPr>
            <a:normAutofit lnSpcReduction="10000"/>
          </a:bodyPr>
          <a:lstStyle/>
          <a:p>
            <a:r>
              <a:rPr lang="es-ES" sz="2400" dirty="0"/>
              <a:t>Los  paseos son obra de Ramón Oliva.</a:t>
            </a:r>
          </a:p>
          <a:p>
            <a:r>
              <a:rPr lang="es-ES" sz="2400" dirty="0"/>
              <a:t> Responden a un modelo romántico, muy alejado de los esquemas formalistas, en cuadrícula, de Pascual y Colomer. Presentan trazados irregulares, con abundancia de tramos curvados. También hay numerosos caminos semiocultos, rutas alternativas y atajos, en la línea de los gustos paisajísticos del romanticismo. Es el caso de los caminos de las Cuatro Llaves y de las Cadenas.</a:t>
            </a:r>
          </a:p>
          <a:p>
            <a:r>
              <a:rPr lang="es-ES" sz="2400" dirty="0"/>
              <a:t>Tan sólo cabe establecer la excepción del Paseo de Damas, heredero del diseño hipodámico de Pascual y Colomer. Arranca en las proximidades de la Cuesta de San Vicente y termina en la Plaza de la Reina María Cristina de Habsburgo, situada en el extremo meridional del recinto.</a:t>
            </a:r>
          </a:p>
          <a:p>
            <a:pPr>
              <a:buFont typeface="Wingdings 2" pitchFamily="18" charset="2"/>
              <a:buNone/>
            </a:pPr>
            <a:endParaRPr lang="es-ES" sz="2400" dirty="0"/>
          </a:p>
        </p:txBody>
      </p:sp>
    </p:spTree>
    <p:extLst>
      <p:ext uri="{BB962C8B-B14F-4D97-AF65-F5344CB8AC3E}">
        <p14:creationId xmlns:p14="http://schemas.microsoft.com/office/powerpoint/2010/main" val="37519638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549275"/>
            <a:ext cx="7113984" cy="5832475"/>
          </a:xfrm>
        </p:spPr>
        <p:txBody>
          <a:bodyPr>
            <a:normAutofit lnSpcReduction="10000"/>
          </a:bodyPr>
          <a:lstStyle/>
          <a:p>
            <a:r>
              <a:rPr lang="es-ES" sz="2400" dirty="0"/>
              <a:t>Sigue una dirección norte-sur y se cruza con las Praderas de las Vistas del Sol. En el punto de confluencia se enclava la ya citada Fuente de las Conchas.</a:t>
            </a:r>
          </a:p>
          <a:p>
            <a:r>
              <a:rPr lang="es-ES" sz="2400" dirty="0"/>
              <a:t>El Paseo de los Plátanos, llamado así por la especie vegetal que domina su recorrido, ejemplifica el modelo romántico expuesto anteriormente. Su origen está próximo a la entrada del Paseo de la Virgen del Puerto, desde donde toma dirección sudeste, configurando una amplia curva y pasando a los pies de la Catedral de la Almudena. </a:t>
            </a:r>
          </a:p>
          <a:p>
            <a:r>
              <a:rPr lang="es-ES" sz="2400" dirty="0"/>
              <a:t>Entronca con el Paseo de Damas, a través del Bosque de la Copa, que debe su denominación a un árbol de considerables dimensiones, que destaca entre los demás.</a:t>
            </a:r>
          </a:p>
          <a:p>
            <a:endParaRPr lang="es-ES" dirty="0"/>
          </a:p>
        </p:txBody>
      </p:sp>
    </p:spTree>
    <p:extLst>
      <p:ext uri="{BB962C8B-B14F-4D97-AF65-F5344CB8AC3E}">
        <p14:creationId xmlns:p14="http://schemas.microsoft.com/office/powerpoint/2010/main" val="41369831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476250"/>
            <a:ext cx="7113984" cy="5905500"/>
          </a:xfrm>
        </p:spPr>
        <p:txBody>
          <a:bodyPr>
            <a:normAutofit fontScale="92500"/>
          </a:bodyPr>
          <a:lstStyle/>
          <a:p>
            <a:r>
              <a:rPr lang="es-ES" sz="2400" dirty="0"/>
              <a:t>Son numerosos los motivos ornamentales, entre los que figuran diferentes jarrones artísticos, parterres, estanques, rocallas, pequeñas fuentes (como la de la Almendrita), aviarios y esculturas (caso de las estatuas de Isabel II y Francisco de Asís de Borbón). Muchos de estos elementos se sitúan en enclaves recónditos, siguiendo las pautas paisajísticas románticas.</a:t>
            </a:r>
          </a:p>
          <a:p>
            <a:r>
              <a:rPr lang="es-ES" sz="2400" dirty="0"/>
              <a:t>Entre los edificios, destacan la Estufa Grande o de las Camelias, el Chalé del Corcho y el Chalecito de la Reina, estos dos últimos realizados en madera por Repullés a finales del siglo XIX. De la segunda mitad del siglo XX data el Museo de Carruajes, dispuesto en módulos hexagonales, con los que su arquitecto, Ramón Andrada, previó posibles ampliaciones</a:t>
            </a:r>
            <a:r>
              <a:rPr lang="es-ES" dirty="0"/>
              <a:t>.</a:t>
            </a:r>
          </a:p>
          <a:p>
            <a:endParaRPr lang="es-ES" dirty="0"/>
          </a:p>
        </p:txBody>
      </p:sp>
    </p:spTree>
    <p:extLst>
      <p:ext uri="{BB962C8B-B14F-4D97-AF65-F5344CB8AC3E}">
        <p14:creationId xmlns:p14="http://schemas.microsoft.com/office/powerpoint/2010/main" val="5531595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620713"/>
            <a:ext cx="6969968" cy="5399087"/>
          </a:xfrm>
        </p:spPr>
        <p:txBody>
          <a:bodyPr/>
          <a:lstStyle/>
          <a:p>
            <a:r>
              <a:rPr lang="es-ES" sz="2400" b="1" dirty="0"/>
              <a:t>Especies vegetales y animales</a:t>
            </a:r>
          </a:p>
          <a:p>
            <a:r>
              <a:rPr lang="es-ES" sz="2400" dirty="0"/>
              <a:t>Los jardines están poblados por 70 especies de árboles.</a:t>
            </a:r>
          </a:p>
          <a:p>
            <a:r>
              <a:rPr lang="es-ES" sz="2400" dirty="0"/>
              <a:t> Algunos ejemplares tienen más de 150 años, caso de un pino carrasco que sobrepasa los 30 metros de altura. </a:t>
            </a:r>
          </a:p>
          <a:p>
            <a:r>
              <a:rPr lang="es-ES" sz="2400" dirty="0"/>
              <a:t>También destacan por su antigüedad y dimensiones un pino, una sequoia y dos tejos.</a:t>
            </a:r>
          </a:p>
          <a:p>
            <a:r>
              <a:rPr lang="es-ES" sz="2400" dirty="0"/>
              <a:t>En el Campo del Moro habitan numerosas aves, integradas por especies características de los parques, como el pavo real, el faisán, la tórtola y la paloma.</a:t>
            </a:r>
          </a:p>
        </p:txBody>
      </p:sp>
    </p:spTree>
    <p:extLst>
      <p:ext uri="{BB962C8B-B14F-4D97-AF65-F5344CB8AC3E}">
        <p14:creationId xmlns:p14="http://schemas.microsoft.com/office/powerpoint/2010/main" val="33069153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lh3.ggpht.com/-8GhG47LLdTo/R5gKjOB6MnI/AAAAAAAAA4M/8bHAVWs64nc/DSC004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72670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lh5.ggpht.com/-KnmhLq-9A8c/R5gKduB6MmI/AAAAAAAAA4E/ab_7C-d75vM/s640/DSC004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5229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adrid.-campodelmo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3213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lh5.ggpht.com/_QfQg2T7HW3U/S1TF2pvGTFI/AAAAAAAABh0/nv-GH8Nx3dw/DSCN04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6491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www.esacademic.com/pictures/eswiki/67/Campo_del_Moro_(Madrid)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2629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i388.photobucket.com/albums/oo324/yvaldbs/ImagenAAN9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4678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9464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adrid.-Campo del Moro.-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080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lh3.ggpht.com/-1A0diQhEa_g/R5gKtOB6MpI/AAAAAAAAA4c/OYKuueume8g/s640/DSC004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4113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img204.imageshack.us/img204/8399/201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5729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madridteacher.com/fotos/campo-del-moro/IMG_54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8830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adrid .-Campo del Mo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0844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madridteacher.com/fotos/campo-del-moro/IMG_54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8761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File:Fuente de las Conchas (Campo del Moro, Madrid)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2761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3.bp.blogspot.com/_sG3LaH3mOiE/TMFua-xMrBI/AAAAAAAADOY/wHwu96JwOB4/s1600/palaciocampomo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8116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Archivo:Conchas Fountain Madri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32363" cy="745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Picture 4" descr="Archivo:Maria Luisa de Parma Campo del Moro.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968875" cy="757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4803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Archivo:Fuente de los Tritones Madri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1975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Archivo:Chalet del Corcho Campo del Mor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4529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adrid.-.campodelmoro2Chalet de Corch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3897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upload.wikimedia.org/wikipedia/commons/1/16/Campo_del_moro_chalet_de_la_rein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9518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2.bp.blogspot.com/-jOFSab2Lcaw/TacU-O38r1I/AAAAAAAAABw/DqiLTozqaNM/s1600/IMGP01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9176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lh6.ggpht.com/-M1rlSe-p_wk/Ry5qQvGBKSI/AAAAAAAAAWE/Xba3K1ByyEM/IMG_0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4159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static.panoramio.com/photos/original/308668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0529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2133</Words>
  <Application>Microsoft Office PowerPoint</Application>
  <PresentationFormat>Presentación en pantalla (4:3)</PresentationFormat>
  <Paragraphs>237</Paragraphs>
  <Slides>110</Slides>
  <Notes>93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110</vt:i4>
      </vt:variant>
    </vt:vector>
  </HeadingPairs>
  <TitlesOfParts>
    <vt:vector size="116" baseType="lpstr">
      <vt:lpstr>Arial</vt:lpstr>
      <vt:lpstr>Calibri</vt:lpstr>
      <vt:lpstr>Century Schoolbook</vt:lpstr>
      <vt:lpstr>Wingdings</vt:lpstr>
      <vt:lpstr>Wingdings 2</vt:lpstr>
      <vt:lpstr>Default Theme</vt:lpstr>
      <vt:lpstr>EUROPA.-LA VUELTA AL MUNDO EN 885 JARDINES.-ESPAÑA.-MADRID.-I</vt:lpstr>
      <vt:lpstr>Jardin Botánico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Quinta del Duque de Arco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Campo del Moro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7</cp:revision>
  <dcterms:created xsi:type="dcterms:W3CDTF">2013-09-11T14:11:41Z</dcterms:created>
  <dcterms:modified xsi:type="dcterms:W3CDTF">2018-03-11T05:16:46Z</dcterms:modified>
</cp:coreProperties>
</file>