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6"/>
  </p:notesMasterIdLst>
  <p:sldIdLst>
    <p:sldId id="256" r:id="rId2"/>
    <p:sldId id="257" r:id="rId3"/>
    <p:sldId id="258" r:id="rId4"/>
    <p:sldId id="259" r:id="rId5"/>
    <p:sldId id="260" r:id="rId6"/>
    <p:sldId id="261" r:id="rId7"/>
    <p:sldId id="262" r:id="rId8"/>
    <p:sldId id="389"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6497E6-EAAA-46DD-B78F-1DF208C3F9A0}"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1076C-8D12-42F2-AE40-3FBDD2335D15}" type="slidenum">
              <a:rPr lang="es-ES" smtClean="0"/>
              <a:t>‹Nº›</a:t>
            </a:fld>
            <a:endParaRPr lang="es-ES" dirty="0"/>
          </a:p>
        </p:txBody>
      </p:sp>
    </p:spTree>
    <p:extLst>
      <p:ext uri="{BB962C8B-B14F-4D97-AF65-F5344CB8AC3E}">
        <p14:creationId xmlns:p14="http://schemas.microsoft.com/office/powerpoint/2010/main" val="1390350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6D31EC-1E75-4ED4-A189-2754B18DD5AA}"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DC0F1A-A736-424D-8F83-66C4501E944C}"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8D2588-7B72-4D5E-AF40-CABE98FC4294}"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21EEC8-A14C-43C8-AB3C-1133D59D543C}"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D23F44-8448-448C-9FB1-720319838884}"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6D7270-285C-4494-A980-C947771890C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ABF832-3243-4389-8882-5582D641605C}"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Plaza de Oriente</a:t>
            </a:r>
          </a:p>
        </p:txBody>
      </p:sp>
      <p:sp>
        <p:nvSpPr>
          <p:cNvPr id="4" name="3 Marcador de número de diapositiva"/>
          <p:cNvSpPr>
            <a:spLocks noGrp="1"/>
          </p:cNvSpPr>
          <p:nvPr>
            <p:ph type="sldNum" sz="quarter" idx="5"/>
          </p:nvPr>
        </p:nvSpPr>
        <p:spPr/>
        <p:txBody>
          <a:bodyPr/>
          <a:lstStyle/>
          <a:p>
            <a:pPr>
              <a:defRPr/>
            </a:pPr>
            <a:fld id="{3554C8BC-DFD6-4DB9-8239-18F56C724D4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951559-3703-4CFE-B973-383699D4F3D3}"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0ABAA9-FC79-483E-84EF-AE965AE3D87F}"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80F1BE-3C25-4E66-82B5-64F28B8DAC38}"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961B1E-A526-4997-82C6-C666F19563D9}"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Oriente.-Fernando IV</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7F8B8D-676B-489E-A7A1-39688ABCE03D}"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Oriente.-Reyes Godos</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DA505E-E997-437C-A172-6FE425BAF25C}"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EE236B-0B66-4901-9CEB-35BF49360D65}"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36DA48-6F77-472D-A1F3-528B03BC4DDE}"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E12638-20A4-4901-AE97-C279DFA0618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C35AC8-8405-4729-910A-55EC662B30D6}"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onumento al Capitan Melgar y Monumento al Cabo Noval</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27FB62-B7FD-4499-8AD9-E9E5B4D11F3A}"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y Estatua ecuestre de Felipe IV Y</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53D2FC-505F-490D-A978-DCC20B8DDECC}"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Oriente</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AFFCFB-8019-48AC-95B5-F7DAE966C538}"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EC9245-337C-4CE8-AAED-EE3382EE4026}"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8316C9-009A-4E65-9441-83034B27D53D}"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A50B72-EB28-47D8-A4A8-78E0B893F489}"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3E7289-2A4F-4FD5-BA66-EA05D100FB08}"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C15341-0AF7-4861-9D5F-6F4DCF2E7557}"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905830-B9A5-43BA-9D6A-3330D237E4F4}"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C577F8-D9AF-4D06-94B2-137C8ADE7411}"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0FA6CF-C3F3-479E-B667-C3F57B12226C}"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C3899C-94BE-4C6E-8004-B3A788BF473C}"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FB9475-65AB-44ED-B350-E8BA24B5E3E6}"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633478-152A-483E-89E5-E6A957D668BE}"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FE3DC8-6839-4FC0-BC78-59EFB48F99AF}"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BE16B5-3A36-4B96-B813-A0FCD546AB9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E66E35-17E0-4075-81C0-DE9EF54791B9}"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2566AA-91A6-4029-9E8A-0FDE6E034905}"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BA164E-4CA5-4AF6-A61A-A6D66D67F368}"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87BE7D-828A-4714-9AC4-E259F4ACB280}"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4C7EE0-BE3B-4D84-9AF5-2B4BA3D3D704}"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4FC2B2-4A37-4873-8822-BC6AED35D5DD}"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5D48FF-66E8-4A0B-83ED-CDC28F0E735B}"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011744-8A8E-4E35-A3B5-DE14801FC88F}"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AA48F1-68C8-43A5-BB55-4BA821938203}"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153366-F46F-44DD-9BF4-C48EC04609E9}"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8FC9B9-3673-4252-AAB8-8B5706BC991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983375-50ED-4FAD-9AE1-B9F7082AE5D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6C657F-97FE-4AF5-AC21-DD76BC7BE10B}"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1AB434-BBA2-4527-97F8-408CA729FBCB}"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Monumento a Federico Rubio</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28A35C-C60A-48FD-9AAD-A5358D51BD3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del Oeste.-Federico Rubio</a:t>
            </a:r>
          </a:p>
        </p:txBody>
      </p:sp>
      <p:sp>
        <p:nvSpPr>
          <p:cNvPr id="4" name="3 Marcador de número de diapositiva"/>
          <p:cNvSpPr>
            <a:spLocks noGrp="1"/>
          </p:cNvSpPr>
          <p:nvPr>
            <p:ph type="sldNum" sz="quarter" idx="5"/>
          </p:nvPr>
        </p:nvSpPr>
        <p:spPr/>
        <p:txBody>
          <a:bodyPr/>
          <a:lstStyle/>
          <a:p>
            <a:pPr>
              <a:defRPr/>
            </a:pPr>
            <a:fld id="{939CAA5E-0B52-41A8-A2C3-F64790CD2CE9}"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del Oeste.-Simon Bolivar y Manuel Cassola</a:t>
            </a:r>
          </a:p>
        </p:txBody>
      </p:sp>
      <p:sp>
        <p:nvSpPr>
          <p:cNvPr id="4" name="3 Marcador de número de diapositiva"/>
          <p:cNvSpPr>
            <a:spLocks noGrp="1"/>
          </p:cNvSpPr>
          <p:nvPr>
            <p:ph type="sldNum" sz="quarter" idx="5"/>
          </p:nvPr>
        </p:nvSpPr>
        <p:spPr/>
        <p:txBody>
          <a:bodyPr/>
          <a:lstStyle/>
          <a:p>
            <a:pPr>
              <a:defRPr/>
            </a:pPr>
            <a:fld id="{4A23BD18-5EDE-4060-B155-5D7A7A5B0616}"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del Oeste.-Jose San Martin</a:t>
            </a:r>
          </a:p>
        </p:txBody>
      </p:sp>
      <p:sp>
        <p:nvSpPr>
          <p:cNvPr id="4" name="3 Marcador de número de diapositiva"/>
          <p:cNvSpPr>
            <a:spLocks noGrp="1"/>
          </p:cNvSpPr>
          <p:nvPr>
            <p:ph type="sldNum" sz="quarter" idx="5"/>
          </p:nvPr>
        </p:nvSpPr>
        <p:spPr/>
        <p:txBody>
          <a:bodyPr/>
          <a:lstStyle/>
          <a:p>
            <a:pPr>
              <a:defRPr/>
            </a:pPr>
            <a:fld id="{7E1D6320-7467-4C0A-AD28-525714AB5B4C}"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Templo de Debod</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90759A-DB35-49CD-BB22-8C2C2935FDE0}"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34BD81-6A48-45DE-AB2C-6BBE468C5C40}"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Rosaleda Ramon Ortiz</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97CA2B-AB70-4B11-AE2C-05956B868A4F}"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B70419-CC0E-41F3-A0D3-BA3C6E5E7F36}"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E930D4-F562-4365-8DE6-8F96FF314B32}"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4798E0-AD50-48D8-869D-59C5C144096C}"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1D0DFE-4992-4150-9AE3-BEAE53DE71E4}"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0CA562-7DA3-4533-8E97-B1A1A59AA6F1}"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08F47B-FD08-4C47-B730-C1428409BFBF}"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4E6F34-A580-4E25-AD61-CE04E4B40415}"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7CD846-B354-41D9-9553-AC8B193BFBDD}"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370E6648-3C27-4A7F-A388-06D02367539F}"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7AC5388A-E490-47FE-89D2-8EE08B34840A}"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ED49DE8D-2CD5-4BE4-9297-D7052B8E4952}"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Palacio del Pardo</a:t>
            </a:r>
          </a:p>
        </p:txBody>
      </p:sp>
      <p:sp>
        <p:nvSpPr>
          <p:cNvPr id="4" name="3 Marcador de número de diapositiva"/>
          <p:cNvSpPr>
            <a:spLocks noGrp="1"/>
          </p:cNvSpPr>
          <p:nvPr>
            <p:ph type="sldNum" sz="quarter" idx="5"/>
          </p:nvPr>
        </p:nvSpPr>
        <p:spPr/>
        <p:txBody>
          <a:bodyPr/>
          <a:lstStyle/>
          <a:p>
            <a:pPr>
              <a:defRPr/>
            </a:pPr>
            <a:fld id="{233E17B0-B7E7-4208-A104-23AE7CFC02BD}"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95021169-385E-427F-BF6F-61E9C468B6B2}"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18C1382A-811A-431F-AC0F-54798481B608}"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B571F264-49B3-471C-A309-ACB998EC841C}"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1D1C2172-9AA7-417A-A3F1-BAF83F2A97EE}"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Fachada lateral</a:t>
            </a:r>
          </a:p>
        </p:txBody>
      </p:sp>
      <p:sp>
        <p:nvSpPr>
          <p:cNvPr id="4" name="3 Marcador de número de diapositiva"/>
          <p:cNvSpPr>
            <a:spLocks noGrp="1"/>
          </p:cNvSpPr>
          <p:nvPr>
            <p:ph type="sldNum" sz="quarter" idx="5"/>
          </p:nvPr>
        </p:nvSpPr>
        <p:spPr/>
        <p:txBody>
          <a:bodyPr/>
          <a:lstStyle/>
          <a:p>
            <a:pPr>
              <a:defRPr/>
            </a:pPr>
            <a:fld id="{31299D7E-4E03-4DA0-A906-2CAA1CA034A1}"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Huerto de las Monjas</a:t>
            </a:r>
          </a:p>
        </p:txBody>
      </p:sp>
      <p:sp>
        <p:nvSpPr>
          <p:cNvPr id="4" name="3 Marcador de número de diapositiva"/>
          <p:cNvSpPr>
            <a:spLocks noGrp="1"/>
          </p:cNvSpPr>
          <p:nvPr>
            <p:ph type="sldNum" sz="quarter" idx="5"/>
          </p:nvPr>
        </p:nvSpPr>
        <p:spPr/>
        <p:txBody>
          <a:bodyPr/>
          <a:lstStyle/>
          <a:p>
            <a:pPr>
              <a:defRPr/>
            </a:pPr>
            <a:fld id="{EA4523B3-F99C-422D-82A1-D6C0EC56587C}"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Paseo de la Castellana</a:t>
            </a:r>
          </a:p>
        </p:txBody>
      </p:sp>
      <p:sp>
        <p:nvSpPr>
          <p:cNvPr id="4" name="3 Marcador de número de diapositiva"/>
          <p:cNvSpPr>
            <a:spLocks noGrp="1"/>
          </p:cNvSpPr>
          <p:nvPr>
            <p:ph type="sldNum" sz="quarter" idx="5"/>
          </p:nvPr>
        </p:nvSpPr>
        <p:spPr/>
        <p:txBody>
          <a:bodyPr/>
          <a:lstStyle/>
          <a:p>
            <a:pPr>
              <a:defRPr/>
            </a:pPr>
            <a:fld id="{2CD5F8CB-F6F2-4F6A-A946-20BE50E55F7D}"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Paseo de la Castellana</a:t>
            </a:r>
          </a:p>
        </p:txBody>
      </p:sp>
      <p:sp>
        <p:nvSpPr>
          <p:cNvPr id="4" name="3 Marcador de número de diapositiva"/>
          <p:cNvSpPr>
            <a:spLocks noGrp="1"/>
          </p:cNvSpPr>
          <p:nvPr>
            <p:ph type="sldNum" sz="quarter" idx="5"/>
          </p:nvPr>
        </p:nvSpPr>
        <p:spPr/>
        <p:txBody>
          <a:bodyPr/>
          <a:lstStyle/>
          <a:p>
            <a:pPr>
              <a:defRPr/>
            </a:pPr>
            <a:fld id="{8E6A4996-936A-40D2-B1F7-AD8A48281F4F}"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Paseo de la Castellana</a:t>
            </a:r>
          </a:p>
        </p:txBody>
      </p:sp>
      <p:sp>
        <p:nvSpPr>
          <p:cNvPr id="4" name="3 Marcador de número de diapositiva"/>
          <p:cNvSpPr>
            <a:spLocks noGrp="1"/>
          </p:cNvSpPr>
          <p:nvPr>
            <p:ph type="sldNum" sz="quarter" idx="5"/>
          </p:nvPr>
        </p:nvSpPr>
        <p:spPr/>
        <p:txBody>
          <a:bodyPr/>
          <a:lstStyle/>
          <a:p>
            <a:pPr>
              <a:defRPr/>
            </a:pPr>
            <a:fld id="{D6EC37E1-17E8-47F3-BCB4-F984F8458B72}"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Paseo de la Castellana</a:t>
            </a:r>
          </a:p>
        </p:txBody>
      </p:sp>
      <p:sp>
        <p:nvSpPr>
          <p:cNvPr id="4" name="3 Marcador de número de diapositiva"/>
          <p:cNvSpPr>
            <a:spLocks noGrp="1"/>
          </p:cNvSpPr>
          <p:nvPr>
            <p:ph type="sldNum" sz="quarter" idx="5"/>
          </p:nvPr>
        </p:nvSpPr>
        <p:spPr/>
        <p:txBody>
          <a:bodyPr/>
          <a:lstStyle/>
          <a:p>
            <a:pPr>
              <a:defRPr/>
            </a:pPr>
            <a:fld id="{8E22FAF3-A3FF-41A5-8CBA-04966232A45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Fuente de Neptuno</a:t>
            </a:r>
          </a:p>
        </p:txBody>
      </p:sp>
      <p:sp>
        <p:nvSpPr>
          <p:cNvPr id="4" name="3 Marcador de número de diapositiva"/>
          <p:cNvSpPr>
            <a:spLocks noGrp="1"/>
          </p:cNvSpPr>
          <p:nvPr>
            <p:ph type="sldNum" sz="quarter" idx="5"/>
          </p:nvPr>
        </p:nvSpPr>
        <p:spPr/>
        <p:txBody>
          <a:bodyPr/>
          <a:lstStyle/>
          <a:p>
            <a:pPr>
              <a:defRPr/>
            </a:pPr>
            <a:fld id="{EB7AD13D-7B59-4905-961A-F68B621CF14A}"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Calle Alfonso XII</a:t>
            </a:r>
          </a:p>
        </p:txBody>
      </p:sp>
      <p:sp>
        <p:nvSpPr>
          <p:cNvPr id="4" name="3 Marcador de número de diapositiva"/>
          <p:cNvSpPr>
            <a:spLocks noGrp="1"/>
          </p:cNvSpPr>
          <p:nvPr>
            <p:ph type="sldNum" sz="quarter" idx="5"/>
          </p:nvPr>
        </p:nvSpPr>
        <p:spPr/>
        <p:txBody>
          <a:bodyPr/>
          <a:lstStyle/>
          <a:p>
            <a:pPr>
              <a:defRPr/>
            </a:pPr>
            <a:fld id="{B986557E-F5A3-4533-B0F5-62431563E154}"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Plaza de la Cibeles</a:t>
            </a:r>
          </a:p>
        </p:txBody>
      </p:sp>
      <p:sp>
        <p:nvSpPr>
          <p:cNvPr id="4" name="3 Marcador de número de diapositiva"/>
          <p:cNvSpPr>
            <a:spLocks noGrp="1"/>
          </p:cNvSpPr>
          <p:nvPr>
            <p:ph type="sldNum" sz="quarter" idx="5"/>
          </p:nvPr>
        </p:nvSpPr>
        <p:spPr/>
        <p:txBody>
          <a:bodyPr/>
          <a:lstStyle/>
          <a:p>
            <a:pPr>
              <a:defRPr/>
            </a:pPr>
            <a:fld id="{BE0018BB-4C40-455E-BD2B-0D1EF02B354E}"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Paseo de Recoletos</a:t>
            </a:r>
          </a:p>
        </p:txBody>
      </p:sp>
      <p:sp>
        <p:nvSpPr>
          <p:cNvPr id="4" name="3 Marcador de número de diapositiva"/>
          <p:cNvSpPr>
            <a:spLocks noGrp="1"/>
          </p:cNvSpPr>
          <p:nvPr>
            <p:ph type="sldNum" sz="quarter" idx="5"/>
          </p:nvPr>
        </p:nvSpPr>
        <p:spPr/>
        <p:txBody>
          <a:bodyPr/>
          <a:lstStyle/>
          <a:p>
            <a:pPr>
              <a:defRPr/>
            </a:pPr>
            <a:fld id="{AA01D4DE-528C-4A9F-90B1-188446D3C76B}"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Fuente de Neptuno</a:t>
            </a:r>
          </a:p>
        </p:txBody>
      </p:sp>
      <p:sp>
        <p:nvSpPr>
          <p:cNvPr id="4" name="3 Marcador de número de diapositiva"/>
          <p:cNvSpPr>
            <a:spLocks noGrp="1"/>
          </p:cNvSpPr>
          <p:nvPr>
            <p:ph type="sldNum" sz="quarter" idx="5"/>
          </p:nvPr>
        </p:nvSpPr>
        <p:spPr/>
        <p:txBody>
          <a:bodyPr/>
          <a:lstStyle/>
          <a:p>
            <a:pPr>
              <a:defRPr/>
            </a:pPr>
            <a:fld id="{561BA527-6246-4AA3-964A-0DCC67074E0D}"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Puerta de Alcala</a:t>
            </a:r>
          </a:p>
        </p:txBody>
      </p:sp>
      <p:sp>
        <p:nvSpPr>
          <p:cNvPr id="4" name="3 Marcador de número de diapositiva"/>
          <p:cNvSpPr>
            <a:spLocks noGrp="1"/>
          </p:cNvSpPr>
          <p:nvPr>
            <p:ph type="sldNum" sz="quarter" idx="5"/>
          </p:nvPr>
        </p:nvSpPr>
        <p:spPr/>
        <p:txBody>
          <a:bodyPr/>
          <a:lstStyle/>
          <a:p>
            <a:pPr>
              <a:defRPr/>
            </a:pPr>
            <a:fld id="{4B8890DE-8512-4A3F-96D5-8072C3F66E25}"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 del Príncipe de Anglona</a:t>
            </a:r>
          </a:p>
        </p:txBody>
      </p:sp>
      <p:sp>
        <p:nvSpPr>
          <p:cNvPr id="4" name="3 Marcador de número de diapositiva"/>
          <p:cNvSpPr>
            <a:spLocks noGrp="1"/>
          </p:cNvSpPr>
          <p:nvPr>
            <p:ph type="sldNum" sz="quarter" idx="5"/>
          </p:nvPr>
        </p:nvSpPr>
        <p:spPr/>
        <p:txBody>
          <a:bodyPr/>
          <a:lstStyle/>
          <a:p>
            <a:pPr>
              <a:defRPr/>
            </a:pPr>
            <a:fld id="{4967FDD9-0B3C-4A56-9A2B-4E77368BAED6}"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 del Príncipe de Anglona</a:t>
            </a:r>
          </a:p>
        </p:txBody>
      </p:sp>
      <p:sp>
        <p:nvSpPr>
          <p:cNvPr id="4" name="3 Marcador de número de diapositiva"/>
          <p:cNvSpPr>
            <a:spLocks noGrp="1"/>
          </p:cNvSpPr>
          <p:nvPr>
            <p:ph type="sldNum" sz="quarter" idx="5"/>
          </p:nvPr>
        </p:nvSpPr>
        <p:spPr/>
        <p:txBody>
          <a:bodyPr/>
          <a:lstStyle/>
          <a:p>
            <a:pPr>
              <a:defRPr/>
            </a:pPr>
            <a:fld id="{229B335F-843D-40C4-9150-C317D7D3E862}"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 del Príncipe de Anglona</a:t>
            </a:r>
          </a:p>
        </p:txBody>
      </p:sp>
      <p:sp>
        <p:nvSpPr>
          <p:cNvPr id="4" name="3 Marcador de número de diapositiva"/>
          <p:cNvSpPr>
            <a:spLocks noGrp="1"/>
          </p:cNvSpPr>
          <p:nvPr>
            <p:ph type="sldNum" sz="quarter" idx="5"/>
          </p:nvPr>
        </p:nvSpPr>
        <p:spPr/>
        <p:txBody>
          <a:bodyPr/>
          <a:lstStyle/>
          <a:p>
            <a:pPr>
              <a:defRPr/>
            </a:pPr>
            <a:fld id="{91D56215-00AF-4331-9E78-307CC1C15892}"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Florida y Jardin del Príncipe de Anglona</a:t>
            </a:r>
          </a:p>
        </p:txBody>
      </p:sp>
      <p:sp>
        <p:nvSpPr>
          <p:cNvPr id="4" name="3 Marcador de número de diapositiva"/>
          <p:cNvSpPr>
            <a:spLocks noGrp="1"/>
          </p:cNvSpPr>
          <p:nvPr>
            <p:ph type="sldNum" sz="quarter" idx="5"/>
          </p:nvPr>
        </p:nvSpPr>
        <p:spPr/>
        <p:txBody>
          <a:bodyPr/>
          <a:lstStyle/>
          <a:p>
            <a:pPr>
              <a:defRPr/>
            </a:pPr>
            <a:fld id="{7057A198-4F6B-4240-BF7D-A70FE592D58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Florida</a:t>
            </a:r>
          </a:p>
        </p:txBody>
      </p:sp>
      <p:sp>
        <p:nvSpPr>
          <p:cNvPr id="4" name="3 Marcador de número de diapositiva"/>
          <p:cNvSpPr>
            <a:spLocks noGrp="1"/>
          </p:cNvSpPr>
          <p:nvPr>
            <p:ph type="sldNum" sz="quarter" idx="5"/>
          </p:nvPr>
        </p:nvSpPr>
        <p:spPr/>
        <p:txBody>
          <a:bodyPr/>
          <a:lstStyle/>
          <a:p>
            <a:pPr>
              <a:defRPr/>
            </a:pPr>
            <a:fld id="{515FB34B-F3D5-4422-980B-49C342347527}"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la Florida</a:t>
            </a:r>
          </a:p>
        </p:txBody>
      </p:sp>
      <p:sp>
        <p:nvSpPr>
          <p:cNvPr id="4" name="3 Marcador de número de diapositiva"/>
          <p:cNvSpPr>
            <a:spLocks noGrp="1"/>
          </p:cNvSpPr>
          <p:nvPr>
            <p:ph type="sldNum" sz="quarter" idx="5"/>
          </p:nvPr>
        </p:nvSpPr>
        <p:spPr/>
        <p:txBody>
          <a:bodyPr/>
          <a:lstStyle/>
          <a:p>
            <a:pPr>
              <a:defRPr/>
            </a:pPr>
            <a:fld id="{D75D3CDA-37E0-44FF-9CCF-04996671E72B}"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Plaza de la Villa</a:t>
            </a:r>
          </a:p>
        </p:txBody>
      </p:sp>
      <p:sp>
        <p:nvSpPr>
          <p:cNvPr id="4" name="3 Marcador de número de diapositiva"/>
          <p:cNvSpPr>
            <a:spLocks noGrp="1"/>
          </p:cNvSpPr>
          <p:nvPr>
            <p:ph type="sldNum" sz="quarter" idx="5"/>
          </p:nvPr>
        </p:nvSpPr>
        <p:spPr/>
        <p:txBody>
          <a:bodyPr/>
          <a:lstStyle/>
          <a:p>
            <a:pPr>
              <a:defRPr/>
            </a:pPr>
            <a:fld id="{1AA9D40D-66C6-4A33-BC8C-C6C3895C93BC}"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Casde la Villa.-Don Alvaro de Bazan</a:t>
            </a:r>
          </a:p>
        </p:txBody>
      </p:sp>
      <p:sp>
        <p:nvSpPr>
          <p:cNvPr id="4" name="3 Marcador de número de diapositiva"/>
          <p:cNvSpPr>
            <a:spLocks noGrp="1"/>
          </p:cNvSpPr>
          <p:nvPr>
            <p:ph type="sldNum" sz="quarter" idx="5"/>
          </p:nvPr>
        </p:nvSpPr>
        <p:spPr/>
        <p:txBody>
          <a:bodyPr/>
          <a:lstStyle/>
          <a:p>
            <a:pPr>
              <a:defRPr/>
            </a:pPr>
            <a:fld id="{A5396A2B-66D7-463D-9B04-8DF93EC08903}"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Berlin</a:t>
            </a:r>
          </a:p>
        </p:txBody>
      </p:sp>
      <p:sp>
        <p:nvSpPr>
          <p:cNvPr id="4" name="3 Marcador de número de diapositiva"/>
          <p:cNvSpPr>
            <a:spLocks noGrp="1"/>
          </p:cNvSpPr>
          <p:nvPr>
            <p:ph type="sldNum" sz="quarter" idx="5"/>
          </p:nvPr>
        </p:nvSpPr>
        <p:spPr/>
        <p:txBody>
          <a:bodyPr/>
          <a:lstStyle/>
          <a:p>
            <a:pPr>
              <a:defRPr/>
            </a:pPr>
            <a:fld id="{11B996F6-ECD6-486A-9BF2-8A54DE88B981}"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Berlin</a:t>
            </a:r>
          </a:p>
        </p:txBody>
      </p:sp>
      <p:sp>
        <p:nvSpPr>
          <p:cNvPr id="4" name="3 Marcador de número de diapositiva"/>
          <p:cNvSpPr>
            <a:spLocks noGrp="1"/>
          </p:cNvSpPr>
          <p:nvPr>
            <p:ph type="sldNum" sz="quarter" idx="5"/>
          </p:nvPr>
        </p:nvSpPr>
        <p:spPr/>
        <p:txBody>
          <a:bodyPr/>
          <a:lstStyle/>
          <a:p>
            <a:pPr>
              <a:defRPr/>
            </a:pPr>
            <a:fld id="{959A3327-7D0D-49E0-AB8E-BE68D7783862}"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Berlin</a:t>
            </a:r>
          </a:p>
        </p:txBody>
      </p:sp>
      <p:sp>
        <p:nvSpPr>
          <p:cNvPr id="4" name="3 Marcador de número de diapositiva"/>
          <p:cNvSpPr>
            <a:spLocks noGrp="1"/>
          </p:cNvSpPr>
          <p:nvPr>
            <p:ph type="sldNum" sz="quarter" idx="5"/>
          </p:nvPr>
        </p:nvSpPr>
        <p:spPr/>
        <p:txBody>
          <a:bodyPr/>
          <a:lstStyle/>
          <a:p>
            <a:pPr>
              <a:defRPr/>
            </a:pPr>
            <a:fld id="{00FF75B1-2A89-4E97-9A97-A2273229F3BC}"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Berlin</a:t>
            </a:r>
          </a:p>
        </p:txBody>
      </p:sp>
      <p:sp>
        <p:nvSpPr>
          <p:cNvPr id="4" name="3 Marcador de número de diapositiva"/>
          <p:cNvSpPr>
            <a:spLocks noGrp="1"/>
          </p:cNvSpPr>
          <p:nvPr>
            <p:ph type="sldNum" sz="quarter" idx="5"/>
          </p:nvPr>
        </p:nvSpPr>
        <p:spPr/>
        <p:txBody>
          <a:bodyPr/>
          <a:lstStyle/>
          <a:p>
            <a:pPr>
              <a:defRPr/>
            </a:pPr>
            <a:fld id="{B19DD995-4D86-44AA-80D6-C6ACA3E261B8}"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Tierno Galvan</a:t>
            </a:r>
          </a:p>
        </p:txBody>
      </p:sp>
      <p:sp>
        <p:nvSpPr>
          <p:cNvPr id="4" name="3 Marcador de número de diapositiva"/>
          <p:cNvSpPr>
            <a:spLocks noGrp="1"/>
          </p:cNvSpPr>
          <p:nvPr>
            <p:ph type="sldNum" sz="quarter" idx="5"/>
          </p:nvPr>
        </p:nvSpPr>
        <p:spPr/>
        <p:txBody>
          <a:bodyPr/>
          <a:lstStyle/>
          <a:p>
            <a:pPr>
              <a:defRPr/>
            </a:pPr>
            <a:fld id="{A7779A26-7A95-40EA-B554-838D0080F4DD}"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Calle de Alcala</a:t>
            </a:r>
          </a:p>
        </p:txBody>
      </p:sp>
      <p:sp>
        <p:nvSpPr>
          <p:cNvPr id="4" name="3 Marcador de número de diapositiva"/>
          <p:cNvSpPr>
            <a:spLocks noGrp="1"/>
          </p:cNvSpPr>
          <p:nvPr>
            <p:ph type="sldNum" sz="quarter" idx="5"/>
          </p:nvPr>
        </p:nvSpPr>
        <p:spPr/>
        <p:txBody>
          <a:bodyPr/>
          <a:lstStyle/>
          <a:p>
            <a:pPr>
              <a:defRPr/>
            </a:pPr>
            <a:fld id="{3F46AB5F-FBBD-4542-8815-D7AB4D880100}"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67A0E624-25FE-4102-94FD-495E5619C6F3}"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Sorolla</a:t>
            </a:r>
          </a:p>
        </p:txBody>
      </p:sp>
      <p:sp>
        <p:nvSpPr>
          <p:cNvPr id="4" name="3 Marcador de número de diapositiva"/>
          <p:cNvSpPr>
            <a:spLocks noGrp="1"/>
          </p:cNvSpPr>
          <p:nvPr>
            <p:ph type="sldNum" sz="quarter" idx="5"/>
          </p:nvPr>
        </p:nvSpPr>
        <p:spPr/>
        <p:txBody>
          <a:bodyPr/>
          <a:lstStyle/>
          <a:p>
            <a:pPr>
              <a:defRPr/>
            </a:pPr>
            <a:fld id="{7432CF51-FAB2-4C2A-B384-F734D8BC1286}"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Joaquín Sorolla</a:t>
            </a:r>
          </a:p>
        </p:txBody>
      </p:sp>
      <p:sp>
        <p:nvSpPr>
          <p:cNvPr id="4" name="3 Marcador de número de diapositiva"/>
          <p:cNvSpPr>
            <a:spLocks noGrp="1"/>
          </p:cNvSpPr>
          <p:nvPr>
            <p:ph type="sldNum" sz="quarter" idx="5"/>
          </p:nvPr>
        </p:nvSpPr>
        <p:spPr/>
        <p:txBody>
          <a:bodyPr/>
          <a:lstStyle/>
          <a:p>
            <a:pPr>
              <a:defRPr/>
            </a:pPr>
            <a:fld id="{A3656A04-1CB3-4D2D-8510-5ADE4C5AB83B}"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 Museo de Sorolla</a:t>
            </a:r>
          </a:p>
        </p:txBody>
      </p:sp>
      <p:sp>
        <p:nvSpPr>
          <p:cNvPr id="4" name="3 Marcador de número de diapositiva"/>
          <p:cNvSpPr>
            <a:spLocks noGrp="1"/>
          </p:cNvSpPr>
          <p:nvPr>
            <p:ph type="sldNum" sz="quarter" idx="5"/>
          </p:nvPr>
        </p:nvSpPr>
        <p:spPr/>
        <p:txBody>
          <a:bodyPr/>
          <a:lstStyle/>
          <a:p>
            <a:pPr>
              <a:defRPr/>
            </a:pPr>
            <a:fld id="{CF7D2122-7AF8-420A-8DA9-4B26C00C18E0}"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Joaquín Sorolla</a:t>
            </a:r>
          </a:p>
        </p:txBody>
      </p:sp>
      <p:sp>
        <p:nvSpPr>
          <p:cNvPr id="4" name="3 Marcador de número de diapositiva"/>
          <p:cNvSpPr>
            <a:spLocks noGrp="1"/>
          </p:cNvSpPr>
          <p:nvPr>
            <p:ph type="sldNum" sz="quarter" idx="5"/>
          </p:nvPr>
        </p:nvSpPr>
        <p:spPr/>
        <p:txBody>
          <a:bodyPr/>
          <a:lstStyle/>
          <a:p>
            <a:pPr>
              <a:defRPr/>
            </a:pPr>
            <a:fld id="{67E545C5-E5DF-4EDF-86A5-60904F94740A}"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Sorolla</a:t>
            </a:r>
          </a:p>
        </p:txBody>
      </p:sp>
      <p:sp>
        <p:nvSpPr>
          <p:cNvPr id="4" name="3 Marcador de número de diapositiva"/>
          <p:cNvSpPr>
            <a:spLocks noGrp="1"/>
          </p:cNvSpPr>
          <p:nvPr>
            <p:ph type="sldNum" sz="quarter" idx="5"/>
          </p:nvPr>
        </p:nvSpPr>
        <p:spPr/>
        <p:txBody>
          <a:bodyPr/>
          <a:lstStyle/>
          <a:p>
            <a:pPr>
              <a:defRPr/>
            </a:pPr>
            <a:fld id="{3741CA6C-7FEF-47B8-8866-90FD03CC0475}"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Sorolla</a:t>
            </a:r>
          </a:p>
        </p:txBody>
      </p:sp>
      <p:sp>
        <p:nvSpPr>
          <p:cNvPr id="4" name="3 Marcador de número de diapositiva"/>
          <p:cNvSpPr>
            <a:spLocks noGrp="1"/>
          </p:cNvSpPr>
          <p:nvPr>
            <p:ph type="sldNum" sz="quarter" idx="5"/>
          </p:nvPr>
        </p:nvSpPr>
        <p:spPr/>
        <p:txBody>
          <a:bodyPr/>
          <a:lstStyle/>
          <a:p>
            <a:pPr>
              <a:defRPr/>
            </a:pPr>
            <a:fld id="{8B1AF037-A50D-4585-A852-1A3F7DA5623D}"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Sorolla</a:t>
            </a:r>
          </a:p>
        </p:txBody>
      </p:sp>
      <p:sp>
        <p:nvSpPr>
          <p:cNvPr id="4" name="3 Marcador de número de diapositiva"/>
          <p:cNvSpPr>
            <a:spLocks noGrp="1"/>
          </p:cNvSpPr>
          <p:nvPr>
            <p:ph type="sldNum" sz="quarter" idx="5"/>
          </p:nvPr>
        </p:nvSpPr>
        <p:spPr/>
        <p:txBody>
          <a:bodyPr/>
          <a:lstStyle/>
          <a:p>
            <a:pPr>
              <a:defRPr/>
            </a:pPr>
            <a:fld id="{4447F20C-7400-4234-9580-C98133FD9CC9}"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Sorolla</a:t>
            </a:r>
          </a:p>
        </p:txBody>
      </p:sp>
      <p:sp>
        <p:nvSpPr>
          <p:cNvPr id="4" name="3 Marcador de número de diapositiva"/>
          <p:cNvSpPr>
            <a:spLocks noGrp="1"/>
          </p:cNvSpPr>
          <p:nvPr>
            <p:ph type="sldNum" sz="quarter" idx="5"/>
          </p:nvPr>
        </p:nvSpPr>
        <p:spPr/>
        <p:txBody>
          <a:bodyPr/>
          <a:lstStyle/>
          <a:p>
            <a:pPr>
              <a:defRPr/>
            </a:pPr>
            <a:fld id="{FC45EA55-5C0F-49EB-B6F6-A615D59117EE}"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Sorolla</a:t>
            </a:r>
          </a:p>
        </p:txBody>
      </p:sp>
      <p:sp>
        <p:nvSpPr>
          <p:cNvPr id="4" name="3 Marcador de número de diapositiva"/>
          <p:cNvSpPr>
            <a:spLocks noGrp="1"/>
          </p:cNvSpPr>
          <p:nvPr>
            <p:ph type="sldNum" sz="quarter" idx="5"/>
          </p:nvPr>
        </p:nvSpPr>
        <p:spPr/>
        <p:txBody>
          <a:bodyPr/>
          <a:lstStyle/>
          <a:p>
            <a:pPr>
              <a:defRPr/>
            </a:pPr>
            <a:fld id="{F6FB758F-964E-4298-8FA2-6002CDE39522}"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Sorolla</a:t>
            </a:r>
          </a:p>
        </p:txBody>
      </p:sp>
      <p:sp>
        <p:nvSpPr>
          <p:cNvPr id="4" name="3 Marcador de número de diapositiva"/>
          <p:cNvSpPr>
            <a:spLocks noGrp="1"/>
          </p:cNvSpPr>
          <p:nvPr>
            <p:ph type="sldNum" sz="quarter" idx="5"/>
          </p:nvPr>
        </p:nvSpPr>
        <p:spPr/>
        <p:txBody>
          <a:bodyPr/>
          <a:lstStyle/>
          <a:p>
            <a:pPr>
              <a:defRPr/>
            </a:pPr>
            <a:fld id="{366500EE-816E-4C50-B1AF-E4B76FEE1105}" type="slidenum">
              <a:rPr lang="es-ES">
                <a:solidFill>
                  <a:prstClr val="black"/>
                </a:solidFill>
              </a:rPr>
              <a:pPr>
                <a:defRPr/>
              </a:pPr>
              <a:t>134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upload.wikimedia.org/wikipedia/commons/7/76/Plaza_de_Oriente_(Madrid)_02.jpg"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upload.wikimedia.org/wikipedia/commons/e/e2/Plaza_de_Oriente_(Madrid)_09.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upload.wikimedia.org/wikipedia/commons/d/d0/Plaza_de_Oriente_(Madrid)_lado_norte.jp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1.xml.rels><?xml version="1.0" encoding="UTF-8" standalone="yes"?>
<Relationships xmlns="http://schemas.openxmlformats.org/package/2006/relationships"><Relationship Id="rId3" Type="http://schemas.openxmlformats.org/officeDocument/2006/relationships/hyperlink" Target="http://upload.wikimedia.org/wikipedia/commons/4/44/Monumento_al_Capit%C3%A1n_Melgar_(Madrid)_01.jpg"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hyperlink" Target="http://upload.wikimedia.org/wikipedia/commons/c/c5/Monumento_al_Cabo_Noval_(Madrid)_01.jpg" TargetMode="Externa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hyperlink" Target="http://upload.wikimedia.org/wikipedia/commons/0/05/Monumento_a_Felipe_IV_(Madrid)_02.jp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hyperlink" Target="http://upload.wikimedia.org/wikipedia/commons/6/68/Monumento_a_Felipe_IV_(Madrid)_06.jpg" TargetMode="External"/><Relationship Id="rId4" Type="http://schemas.openxmlformats.org/officeDocument/2006/relationships/image" Target="../media/image24.jpeg"/></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upload.wikimedia.org/wikipedia/commons/9/99/Jardines_de_Sabatini_(Madrid)_05.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upload.wikimedia.org/wikipedia/commons/b/ba/Jardines_de_Sabatini_(Madrid)_04.jpg"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upload.wikimedia.org/wikipedia/commons/3/31/Jardines_de_Sabatini_(Madrid)_09.jpg"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upload.wikimedia.org/wikipedia/commons/f/fd/Jardines_de_Sabatini_(Madrid)_16.jpg"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hyperlink" Target="http://commondatastorage.googleapis.com/static.panoramio.com/photos/original/10036882.jpg"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upload.wikimedia.org/wikipedia/commons/b/b2/Palacio_Real_de_El_Pardo_Madrid.jpg"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8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hyperlink" Target="http://upload.wikimedia.org/wikipedia/commons/5/59/Palacio_de_El_Pardo_fachada_lateral.jpg" TargetMode="External"/><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11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11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17.jpeg"/></Relationships>
</file>

<file path=ppt/slides/_rels/slide13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7.xml"/><Relationship Id="rId1" Type="http://schemas.openxmlformats.org/officeDocument/2006/relationships/slideLayout" Target="../slideLayouts/slideLayout7.xml"/><Relationship Id="rId4" Type="http://schemas.openxmlformats.org/officeDocument/2006/relationships/image" Target="../media/image120.jpeg"/></Relationships>
</file>

<file path=ppt/slides/_rels/slide13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351984" cy="2448272"/>
          </a:xfrm>
        </p:spPr>
        <p:txBody>
          <a:bodyPr>
            <a:normAutofit fontScale="90000"/>
          </a:bodyPr>
          <a:lstStyle/>
          <a:p>
            <a:r>
              <a:rPr lang="es-ES" sz="3600" dirty="0"/>
              <a:t>EUROPA.-LA VUELTA AL MUNDO EN 885 JARDINES.-ESPAÑA.-MADRID</a:t>
            </a:r>
            <a:r>
              <a:rPr lang="es-ES" dirty="0"/>
              <a:t>.-Plaza de Oriente.-Jardines de Sabatini.-Parque del Oeste.-Jardines del Palacio del Pardo y otros</a:t>
            </a:r>
          </a:p>
        </p:txBody>
      </p:sp>
      <p:sp>
        <p:nvSpPr>
          <p:cNvPr id="3" name="2 Subtítulo"/>
          <p:cNvSpPr>
            <a:spLocks noGrp="1"/>
          </p:cNvSpPr>
          <p:nvPr>
            <p:ph type="subTitle" idx="1"/>
          </p:nvPr>
        </p:nvSpPr>
        <p:spPr>
          <a:xfrm>
            <a:off x="2843808" y="5003322"/>
            <a:ext cx="4896544"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Plaza de Oriente</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a:t>
            </a:r>
            <a:r>
              <a:rPr lang="es-ES" b="1" dirty="0"/>
              <a:t>Plaza de Oriente</a:t>
            </a:r>
            <a:r>
              <a:rPr lang="es-ES" dirty="0"/>
              <a:t> está situada en el centro histórico de la ciudad española de Madrid.</a:t>
            </a:r>
          </a:p>
          <a:p>
            <a:pPr marL="274320" indent="-274320" eaLnBrk="1" fontAlgn="auto" hangingPunct="1">
              <a:spcBef>
                <a:spcPts val="580"/>
              </a:spcBef>
              <a:spcAft>
                <a:spcPts val="0"/>
              </a:spcAft>
              <a:buFont typeface="Wingdings 2"/>
              <a:buChar char=""/>
              <a:defRPr/>
            </a:pPr>
            <a:r>
              <a:rPr lang="es-ES" dirty="0"/>
              <a:t> Se trata de una plaza rectangular de cabecera curvada, de carácter monumental, cuyo trazado definitivo responde a un diseño de 1844 de Narciso Pascual y Colomer, heredero de varios proyectos anteriores. Uno de sus principales impulsores fue el rey José I, quien ordenó la demolición de las casas medievales situadas sobre su solar.</a:t>
            </a:r>
          </a:p>
          <a:p>
            <a:pPr marL="274320" indent="-274320" eaLnBrk="1" fontAlgn="auto" hangingPunct="1">
              <a:spcBef>
                <a:spcPts val="580"/>
              </a:spcBef>
              <a:spcAft>
                <a:spcPts val="0"/>
              </a:spcAft>
              <a:buFont typeface="Wingdings 2"/>
              <a:buChar char=""/>
              <a:defRPr/>
            </a:pPr>
            <a:r>
              <a:rPr lang="es-ES" dirty="0"/>
              <a:t>Está presidida por dos de los edificios más relevantes de la capital: su contorno occidental lo delimita el Palacio Real y el oriental el Teatro Real. </a:t>
            </a:r>
          </a:p>
        </p:txBody>
      </p:sp>
    </p:spTree>
    <p:extLst>
      <p:ext uri="{BB962C8B-B14F-4D97-AF65-F5344CB8AC3E}">
        <p14:creationId xmlns:p14="http://schemas.microsoft.com/office/powerpoint/2010/main" val="1576415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04813"/>
            <a:ext cx="7113984" cy="6192539"/>
          </a:xfrm>
        </p:spPr>
        <p:txBody>
          <a:bodyPr>
            <a:normAutofit lnSpcReduction="10000"/>
          </a:bodyPr>
          <a:lstStyle/>
          <a:p>
            <a:pPr eaLnBrk="1" hangingPunct="1"/>
            <a:r>
              <a:rPr lang="es-ES" altLang="es-ES" dirty="0"/>
              <a:t>Su cara norte la conforma el Real Monasterio de la Encarnación, al que le fue expropiado el Huerto de la Priora para integrarlo dentro de la plaza.</a:t>
            </a:r>
          </a:p>
          <a:p>
            <a:pPr eaLnBrk="1" hangingPunct="1"/>
            <a:r>
              <a:rPr lang="es-ES" altLang="es-ES" dirty="0"/>
              <a:t>Además de los citados edificios, esta plaza monumental alberga diferentes jardines histórico-artísticos y una colección escultórica, en la que destaca especialmente la efigie de Felipe IV, obra del siglo XVII de Pietro Tacca. </a:t>
            </a:r>
          </a:p>
          <a:p>
            <a:pPr eaLnBrk="1" hangingPunct="1"/>
            <a:r>
              <a:rPr lang="es-ES" altLang="es-ES" dirty="0"/>
              <a:t>Está considerada como la primera estatua ecuestre del mundo sujetada únicamente por las patas traseras del caballo.</a:t>
            </a:r>
          </a:p>
          <a:p>
            <a:pPr eaLnBrk="1" hangingPunct="1"/>
            <a:r>
              <a:rPr lang="es-ES" altLang="es-ES" dirty="0"/>
              <a:t>Los jardines de la plaza han sufrido importantes variaciones a lo largo del tiempo. </a:t>
            </a:r>
          </a:p>
          <a:p>
            <a:pPr eaLnBrk="1" hangingPunct="1"/>
            <a:r>
              <a:rPr lang="es-ES" altLang="es-ES" dirty="0"/>
              <a:t>Hasta 1941, se disponían circularmente alrededor del monumento a Felipe IV, que ocupa el centro del recinto.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186389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113984" cy="5543550"/>
          </a:xfrm>
        </p:spPr>
        <p:txBody>
          <a:bodyPr/>
          <a:lstStyle/>
          <a:p>
            <a:pPr eaLnBrk="1" hangingPunct="1"/>
            <a:r>
              <a:rPr lang="es-ES" altLang="es-ES" dirty="0"/>
              <a:t>En torno a la estatua del monarca, estaban situadas 44 esculturas, correspondientes a diferentes reyes españoles, pero en 1927 se redujo su número a veinte.</a:t>
            </a:r>
          </a:p>
          <a:p>
            <a:pPr eaLnBrk="1" hangingPunct="1"/>
            <a:r>
              <a:rPr lang="es-ES" altLang="es-ES" dirty="0"/>
              <a:t>El diseño actual de los jardines, creado en 1941, sigue tomando como punto de referencia la efigie de Felipe IV, pero distribuye los jardines cuadricularmente. </a:t>
            </a:r>
          </a:p>
          <a:p>
            <a:pPr eaLnBrk="1" hangingPunct="1"/>
            <a:r>
              <a:rPr lang="es-ES" altLang="es-ES" dirty="0"/>
              <a:t>Las veinte estatuas de los monarcas se sitúan longitudinalmente, en dos hileras de diez, a ambos lados del monumento central.</a:t>
            </a:r>
          </a:p>
          <a:p>
            <a:pPr eaLnBrk="1" hangingPunct="1"/>
            <a:r>
              <a:rPr lang="es-ES" altLang="es-ES" dirty="0"/>
              <a:t>A mediados de los años noventa, durante el mandato del alcalde José María Álvarez del Manzano, la plaza volvió a ser remodelada.</a:t>
            </a:r>
          </a:p>
          <a:p>
            <a:pPr eaLnBrk="1" hangingPunct="1"/>
            <a:endParaRPr lang="es-ES" altLang="es-ES" dirty="0"/>
          </a:p>
        </p:txBody>
      </p:sp>
    </p:spTree>
    <p:extLst>
      <p:ext uri="{BB962C8B-B14F-4D97-AF65-F5344CB8AC3E}">
        <p14:creationId xmlns:p14="http://schemas.microsoft.com/office/powerpoint/2010/main" val="2645082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041976" cy="6120531"/>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Se soterró la calle de Bailén, que separaba la plaza propiamente dicha de la fachada oriental del Palacio Real, de tal forma que la plaza llega directamente hasta este edificio. También se ganaron otros espacios peatonales en los aledaños del Teatro Real, al tiempo que se procedió a un nuevo empedrado.</a:t>
            </a:r>
          </a:p>
          <a:p>
            <a:pPr marL="274320" indent="-274320" eaLnBrk="1" fontAlgn="auto" hangingPunct="1">
              <a:spcBef>
                <a:spcPts val="580"/>
              </a:spcBef>
              <a:spcAft>
                <a:spcPts val="0"/>
              </a:spcAft>
              <a:buFont typeface="Wingdings 2"/>
              <a:buChar char=""/>
              <a:defRPr/>
            </a:pPr>
            <a:r>
              <a:rPr lang="es-ES" dirty="0"/>
              <a:t>Bajo la plaza se construyó un aparcamiento subterráneo, dentro de un proyecto que inicialmente contemplaba la creación de un centro comercial en el subsuelo, idea que finalmente fue desestimada. </a:t>
            </a:r>
          </a:p>
          <a:p>
            <a:pPr marL="274320" indent="-274320" eaLnBrk="1" fontAlgn="auto" hangingPunct="1">
              <a:spcBef>
                <a:spcPts val="580"/>
              </a:spcBef>
              <a:spcAft>
                <a:spcPts val="0"/>
              </a:spcAft>
              <a:buFont typeface="Wingdings 2"/>
              <a:buChar char=""/>
              <a:defRPr/>
            </a:pPr>
            <a:r>
              <a:rPr lang="es-ES" dirty="0"/>
              <a:t>Las obras de remodelación, que concluyeron en 1996, estuvieron envueltas en la polémica, ante el descubrimiento de diferentes restos arqueológicos, que fueron destruidos en su inmensa mayoría.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781053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76250"/>
            <a:ext cx="7185992" cy="5543550"/>
          </a:xfrm>
        </p:spPr>
        <p:txBody>
          <a:bodyPr>
            <a:normAutofit fontScale="92500"/>
          </a:bodyPr>
          <a:lstStyle/>
          <a:p>
            <a:pPr eaLnBrk="1" hangingPunct="1"/>
            <a:r>
              <a:rPr lang="es-ES" altLang="es-ES" dirty="0"/>
              <a:t>La plaza de Oriente es de forma rectangular, si bien su cabecera, situada al este, se cierra formando una curva, presidida por el Teatro Real.</a:t>
            </a:r>
          </a:p>
          <a:p>
            <a:pPr eaLnBrk="1" hangingPunct="1"/>
            <a:r>
              <a:rPr lang="es-ES" altLang="es-ES" dirty="0"/>
              <a:t> Pueden distinguirse tres grandes cuadrantes: los jardines centrales, los Jardines del cabo Noval y los Jardines de Lepanto.</a:t>
            </a:r>
          </a:p>
          <a:p>
            <a:pPr eaLnBrk="1" hangingPunct="1"/>
            <a:r>
              <a:rPr lang="es-ES" altLang="es-ES" dirty="0"/>
              <a:t>Los jardines centrales están dispuestos alrededor del monumento a Felipe IV, en forma de cuadrícula, siguiendo el modelo barroco de jardinería.</a:t>
            </a:r>
          </a:p>
          <a:p>
            <a:pPr eaLnBrk="1" hangingPunct="1"/>
            <a:r>
              <a:rPr lang="es-ES" altLang="es-ES" dirty="0"/>
              <a:t>Están conformados por siete parterres, poblados por setos de boj, formas topiarias de cipreses, tejos y magnolios de pequeño tamaño, así como por plantaciones florales, de carácter temporal. </a:t>
            </a:r>
          </a:p>
        </p:txBody>
      </p:sp>
    </p:spTree>
    <p:extLst>
      <p:ext uri="{BB962C8B-B14F-4D97-AF65-F5344CB8AC3E}">
        <p14:creationId xmlns:p14="http://schemas.microsoft.com/office/powerpoint/2010/main" val="4003976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692696"/>
            <a:ext cx="6969968" cy="5976069"/>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 Se encuentran delimitados a ambos lados por sendas hileras de estatuas, conocidas popularmente como los </a:t>
            </a:r>
            <a:r>
              <a:rPr lang="es-ES" i="1" dirty="0"/>
              <a:t>reyes godos</a:t>
            </a:r>
            <a:r>
              <a:rPr lang="es-ES" dirty="0"/>
              <a:t>, que actúan como línea de división de los otros dos cuadrantes. </a:t>
            </a:r>
          </a:p>
          <a:p>
            <a:pPr marL="274320" indent="-274320" eaLnBrk="1" fontAlgn="auto" hangingPunct="1">
              <a:spcBef>
                <a:spcPts val="580"/>
              </a:spcBef>
              <a:spcAft>
                <a:spcPts val="0"/>
              </a:spcAft>
              <a:buFont typeface="Wingdings 2"/>
              <a:buChar char=""/>
              <a:defRPr/>
            </a:pPr>
            <a:r>
              <a:rPr lang="es-ES" dirty="0"/>
              <a:t>Es la zona más monumental de la Plaza de Oriente, tanto por los edificios que la flanquean (el Palacio Real aparece al oeste y el Teatro Real al este), como por el valor artístico de sus colecciones escultóricas.</a:t>
            </a:r>
          </a:p>
          <a:p>
            <a:pPr marL="274320" indent="-274320" eaLnBrk="1" fontAlgn="auto" hangingPunct="1">
              <a:spcBef>
                <a:spcPts val="580"/>
              </a:spcBef>
              <a:spcAft>
                <a:spcPts val="0"/>
              </a:spcAft>
              <a:buFont typeface="Wingdings 2"/>
              <a:buChar char=""/>
              <a:defRPr/>
            </a:pPr>
            <a:r>
              <a:rPr lang="es-ES" dirty="0"/>
              <a:t>La plaza alberga una colección escultórica de veinte reyes españoles, correspondientes a cinco visigodos y a quince monarcas de los primeros reinos cristianos de la Reconquista.</a:t>
            </a:r>
          </a:p>
          <a:p>
            <a:pPr marL="274320" indent="-274320" eaLnBrk="1" fontAlgn="auto" hangingPunct="1">
              <a:spcBef>
                <a:spcPts val="580"/>
              </a:spcBef>
              <a:spcAft>
                <a:spcPts val="0"/>
              </a:spcAft>
              <a:buFont typeface="Wingdings 2"/>
              <a:buChar char=""/>
              <a:defRPr/>
            </a:pPr>
            <a:r>
              <a:rPr lang="es-ES" dirty="0"/>
              <a:t>  Estas estatuas, realizadas en piedra caliza, se distribuyen en dos hileras, que surcan el recinto en dirección este-oeste, a ambos lados de los jardines centrales.</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109211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 Estas estatuas, realizadas en piedra caliza, se distribuyen en dos hileras, que surcan el recinto en dirección este-oeste, a ambos lados de los jardines centrales.</a:t>
            </a:r>
          </a:p>
          <a:p>
            <a:r>
              <a:rPr lang="es-ES" dirty="0"/>
              <a:t>Conocidas popularmente como los reyes godos, marcan la línea de división entre el cuerpo central de la plaza y los Jardines del cabo Noval, al norte, y de Lepanto, al sur.</a:t>
            </a:r>
          </a:p>
          <a:p>
            <a:r>
              <a:rPr lang="es-ES" dirty="0"/>
              <a:t>Los Jardines del cabo Noval, integrados principalmente por plantaciones de plátanos, ocupan la parte septentrional de la Plaza de Oriente, junto a la calle de San Quintín, por la que está permitido el tráfico rodado.</a:t>
            </a:r>
          </a:p>
          <a:p>
            <a:endParaRPr lang="es-ES" dirty="0"/>
          </a:p>
        </p:txBody>
      </p:sp>
    </p:spTree>
    <p:extLst>
      <p:ext uri="{BB962C8B-B14F-4D97-AF65-F5344CB8AC3E}">
        <p14:creationId xmlns:p14="http://schemas.microsoft.com/office/powerpoint/2010/main" val="3916618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85992" cy="54705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Sus mayores valores artísticos provienen del monumento allí situado, erigido en 1912 en memoria del cabo Luis Noval Ferrao (1887–1909), del que toman su nombre. </a:t>
            </a:r>
          </a:p>
          <a:p>
            <a:pPr marL="274320" indent="-274320" eaLnBrk="1" fontAlgn="auto" hangingPunct="1">
              <a:spcBef>
                <a:spcPts val="580"/>
              </a:spcBef>
              <a:spcAft>
                <a:spcPts val="0"/>
              </a:spcAft>
              <a:buFont typeface="Wingdings 2"/>
              <a:buChar char=""/>
              <a:defRPr/>
            </a:pPr>
            <a:r>
              <a:rPr lang="es-ES" dirty="0"/>
              <a:t>Se trata de una obra del escultor valenciano Mariano Benlliure (1862–1947).</a:t>
            </a:r>
          </a:p>
          <a:p>
            <a:pPr marL="274320" indent="-274320" eaLnBrk="1" fontAlgn="auto" hangingPunct="1">
              <a:spcBef>
                <a:spcPts val="580"/>
              </a:spcBef>
              <a:spcAft>
                <a:spcPts val="0"/>
              </a:spcAft>
              <a:buFont typeface="Wingdings 2"/>
              <a:buChar char=""/>
              <a:defRPr/>
            </a:pPr>
            <a:r>
              <a:rPr lang="es-ES" dirty="0"/>
              <a:t> Mide 6,5 metros de alto y está realizada en piedra y bronce.</a:t>
            </a:r>
          </a:p>
          <a:p>
            <a:pPr>
              <a:spcBef>
                <a:spcPts val="580"/>
              </a:spcBef>
              <a:buFont typeface="Wingdings 2"/>
              <a:buChar char=""/>
              <a:defRPr/>
            </a:pPr>
            <a:r>
              <a:rPr lang="es-ES" dirty="0"/>
              <a:t>Los Jardines de Lepanto se encuentran en la parte meridional de la plaza. Quedan definidos por la calle de Bailén, que discurre al oeste, en paralelo con la arquería de la Plaza de la Armería; y por la calle de Vergara, que aparece al sur, a través de una rampa, construida para salvar el desnivel del terreno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41824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404813"/>
            <a:ext cx="7185992" cy="5614987"/>
          </a:xfrm>
        </p:spPr>
        <p:txBody>
          <a:bodyPr>
            <a:normAutofit/>
          </a:bodyPr>
          <a:lstStyle/>
          <a:p>
            <a:pPr eaLnBrk="1" hangingPunct="1"/>
            <a:r>
              <a:rPr lang="es-ES" altLang="es-ES" dirty="0"/>
              <a:t>. Al este se halla la calle de Lepanto, que les presta su nombre.</a:t>
            </a:r>
          </a:p>
          <a:p>
            <a:pPr eaLnBrk="1" hangingPunct="1"/>
            <a:r>
              <a:rPr lang="es-ES" altLang="es-ES" dirty="0"/>
              <a:t>Como los Jardines del cabo Noval, los de Lepanto integran plantaciones de plátanos, de gran tamaño, además de diferentes cedros.</a:t>
            </a:r>
          </a:p>
          <a:p>
            <a:pPr eaLnBrk="1" hangingPunct="1"/>
            <a:r>
              <a:rPr lang="es-ES" altLang="es-ES" dirty="0"/>
              <a:t> Sobre ellos se alza el monumento al capitán Ángel Melgar (1876–1909), obra en bronce y mármol de Julio González Pola (1860–1929), inaugurada en 1911 por el rey Alfonso XIII.</a:t>
            </a:r>
          </a:p>
          <a:p>
            <a:pPr eaLnBrk="1" hangingPunct="1"/>
            <a:endParaRPr lang="es-ES" altLang="es-ES" dirty="0"/>
          </a:p>
        </p:txBody>
      </p:sp>
    </p:spTree>
    <p:extLst>
      <p:ext uri="{BB962C8B-B14F-4D97-AF65-F5344CB8AC3E}">
        <p14:creationId xmlns:p14="http://schemas.microsoft.com/office/powerpoint/2010/main" val="2916356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Madrid.-Plaza de Oriente.-Vista aerea.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108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lh3.ggpht.com/-5S60ZqT6vls/SC5wdMh0woI/AAAAAAAAAaM/BY5dq245C4M/s800/P10102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75" y="-2259013"/>
            <a:ext cx="14193838" cy="911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0533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ile:Plaza de Oriente (Madrid) 0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505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upload.wikimedia.org/wikipedia/commons/c/c8/Plaza_de_Oriente_R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200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rchivo:Plaza de Oriente (Madrid) 0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393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descr="Plaza_de_Oriente_(Madrid)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3641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laza de Orient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310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3.bp.blogspot.com/_BSqI1Kf115c/TIa3STkVYAI/AAAAAAAADrA/vS8nkbM8jxY/s1600/teatro+r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474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1.bp.blogspot.com/_BSqI1Kf115c/TIa3R8GhQBI/AAAAAAAADq4/grCtXV7LdXk/s1600/teatr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60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laza_de_Oriente_(Madrid)_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862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lh4.ggpht.com/-6_wEwEHSmfc/SKYux3rWgeI/AAAAAAAAB5M/EM1hfel_rFY/06_Plaza%252520de%252520Orie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75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lh3.googleusercontent.com/-x6E2J4JfXW4/Te_3kKgv9TI/AAAAAAAADsg/KDpIlczA3Sg/IMG_00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681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3.bp.blogspot.com/_BSqI1Kf115c/TIa4gYj10AI/AAAAAAAADrQ/rYO0l8etR8g/s1600/jardines+plaza+de+orie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27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lh3.ggpht.com/_6lxidZ2zSVI/Shwi2XJJJZI/AAAAAAAACJw/BJRnrzq-0dc/IMG_13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5837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ommondatastorage.googleapis.com/static.panoramio.com/photos/original/462407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877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commondatastorage.googleapis.com/static.panoramio.com/photos/original/28674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615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lh5.ggpht.com/-7ErPFDZtqYk/SWkbcotV1xI/AAAAAAAAHs4/aezU0QDt45M/s640/Classical%252520statues%252520in%252520the%252520Plaza%252520de%252520Orie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7373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4.bp.blogspot.com/_BSqI1Kf115c/TIa3RVYmdcI/AAAAAAAADqw/hVsInXLOxF4/s1600/reyes+visigod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105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lh3.ggpht.com/-_F8sawQ9gIY/SufYuMHny5I/AAAAAAAAAEM/8Kx-OZxQTAQ/IMG_03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402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rchivo:Plaza de Oriente (Madrid) lado nor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790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rchivo:Monumento al Capitán Melgar (Madrid)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4" descr="Archivo:Monumento al Cabo Noval (Madrid) 0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008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rchivo:Monumento a Felipe IV (Madrid) 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705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4" descr="Archivo:Monumento a Felipe IV (Madrid) 06.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5554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upload.wikimedia.org/wikipedia/commons/a/af/Plaza_de_Oriente_(Madrid)_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009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eaLnBrk="1" hangingPunct="1"/>
            <a:r>
              <a:rPr lang="es-ES" altLang="es-ES" dirty="0"/>
              <a:t>Jardines de Sabatini</a:t>
            </a:r>
          </a:p>
        </p:txBody>
      </p:sp>
      <p:sp>
        <p:nvSpPr>
          <p:cNvPr id="38915" name="2 Marcador de contenido"/>
          <p:cNvSpPr>
            <a:spLocks noGrp="1"/>
          </p:cNvSpPr>
          <p:nvPr>
            <p:ph sz="quarter" idx="1"/>
          </p:nvPr>
        </p:nvSpPr>
        <p:spPr>
          <a:xfrm>
            <a:off x="914400" y="2060575"/>
            <a:ext cx="6969968" cy="3959225"/>
          </a:xfrm>
        </p:spPr>
        <p:txBody>
          <a:bodyPr>
            <a:normAutofit lnSpcReduction="10000"/>
          </a:bodyPr>
          <a:lstStyle/>
          <a:p>
            <a:pPr eaLnBrk="1" hangingPunct="1"/>
            <a:r>
              <a:rPr lang="es-ES" altLang="es-ES" dirty="0"/>
              <a:t>Los </a:t>
            </a:r>
            <a:r>
              <a:rPr lang="es-ES" altLang="es-ES" b="1" dirty="0"/>
              <a:t>Jardines de Sabatini</a:t>
            </a:r>
            <a:r>
              <a:rPr lang="es-ES" altLang="es-ES" dirty="0"/>
              <a:t> se encuentran situados frente a la fachada norte del Palacio Real de Madrid (España), entre la calle de Bailén y la cuesta de San Vicente. </a:t>
            </a:r>
          </a:p>
          <a:p>
            <a:pPr eaLnBrk="1" hangingPunct="1"/>
            <a:r>
              <a:rPr lang="es-ES" altLang="es-ES" dirty="0"/>
              <a:t>Ocupan una extensión de 2,54 hectáreas.</a:t>
            </a:r>
          </a:p>
          <a:p>
            <a:pPr eaLnBrk="1" hangingPunct="1"/>
            <a:r>
              <a:rPr lang="es-ES" altLang="es-ES" dirty="0"/>
              <a:t>Estos jardines fueron construidos en los años 30 del siglo XX tras la proclamación de la Segunda República, en el lugar que ocupaban las caballerizas construidas por el arquitecto italiano Francesco Sabatini junto al Palacio Real.</a:t>
            </a:r>
          </a:p>
        </p:txBody>
      </p:sp>
    </p:spTree>
    <p:extLst>
      <p:ext uri="{BB962C8B-B14F-4D97-AF65-F5344CB8AC3E}">
        <p14:creationId xmlns:p14="http://schemas.microsoft.com/office/powerpoint/2010/main" val="617989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549275"/>
            <a:ext cx="7113984" cy="5470525"/>
          </a:xfrm>
        </p:spPr>
        <p:txBody>
          <a:bodyPr/>
          <a:lstStyle/>
          <a:p>
            <a:pPr eaLnBrk="1" hangingPunct="1"/>
            <a:r>
              <a:rPr lang="es-ES" altLang="es-ES" dirty="0"/>
              <a:t>El Gobierno de la República ordenó la incautación de diferentes bienes del Patrimonio Real, entre ellos éste, cediéndolo al Ayuntamiento de Madrid para poder levantar un parque público.</a:t>
            </a:r>
          </a:p>
          <a:p>
            <a:pPr eaLnBrk="1" hangingPunct="1"/>
            <a:r>
              <a:rPr lang="es-ES" altLang="es-ES" dirty="0"/>
              <a:t>El proyecto fue adjudicado al arquitecto zaragozano Fernando García Mercadal tras resultar ganador en el concurso convocado. </a:t>
            </a:r>
          </a:p>
          <a:p>
            <a:pPr eaLnBrk="1" hangingPunct="1"/>
            <a:r>
              <a:rPr lang="es-ES" altLang="es-ES" dirty="0"/>
              <a:t>En 1972 se reformaron los jardines, construyéndose las escaleras monumentales.</a:t>
            </a:r>
          </a:p>
        </p:txBody>
      </p:sp>
    </p:spTree>
    <p:extLst>
      <p:ext uri="{BB962C8B-B14F-4D97-AF65-F5344CB8AC3E}">
        <p14:creationId xmlns:p14="http://schemas.microsoft.com/office/powerpoint/2010/main" val="14610351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mundodececi.com/wp-content/Madridpalacio_real_from_sabatini_garde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3708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ile:Jardines de Sabatini (Madrid) 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77466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lh4.ggpht.com/-rqipccOUq-Y/SufY15o5p1I/AAAAAAAAAEc/a-80EPxdxXY/s640/IMG_04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3332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adrid.-Jardines de Sabatini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006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static.panoramio.com/photos/original/128236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070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upload.wikimedia.org/wikipedia/commons/a/a3/Jardines_de_Sabatini_(Madrid)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644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File:Jardines de Sabatini (Madrid) 0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0670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lh4.ggpht.com/-2dEuFs6BFkk/THGWnKQqoyI/AAAAAAAAE3E/LcRgYURoVlo/DSC069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61793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3.bp.blogspot.com/_aNmKutACKhQ/TRPBXQJgw0I/AAAAAAAAI94/haRQxw0WRh0/s1600/IMG_3977_1024x7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427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madridfotoafoto.files.wordpress.com/2008/02/palacioreal-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8077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fotos.elcorreodigital.com/201108/navidad-2010-0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4237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lookupzone.com/triplog/spain/photos/DSCN00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2592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lh5.ggpht.com/-dGc4jQNnBbI/S4Qz69vtSFI/AAAAAAAABLs/EWZy-4Kuadk/s640/100_20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5843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lh6.ggpht.com/-BExTxYC8l_o/S4Qz-uVvzlI/AAAAAAAABL0/sNqG0ZNH-0M/s640/100_20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2131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lh5.ggpht.com/-rvwQeioSPdY/S4Qz25RZzjI/AAAAAAAABLg/OIu2DSlmitM/s640/100_20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9151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1.bp.blogspot.com/_cgpqVywHy8U/S80aqL8JpVI/AAAAAAAAABE/jvG0eSbg7uc/s1600/Jardines_de_Sabatini_(Madrid)_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4146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File:Jardines de Sabatini (Madrid) 0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0574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File:Jardines de Sabatini (Madrid) 1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4098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a:xfrm>
            <a:off x="457200" y="274638"/>
            <a:ext cx="7467600" cy="778098"/>
          </a:xfrm>
        </p:spPr>
        <p:txBody>
          <a:bodyPr/>
          <a:lstStyle/>
          <a:p>
            <a:pPr eaLnBrk="1" hangingPunct="1"/>
            <a:r>
              <a:rPr lang="es-ES" altLang="es-ES" dirty="0"/>
              <a:t>Parque del Oeste</a:t>
            </a:r>
          </a:p>
        </p:txBody>
      </p:sp>
      <p:sp>
        <p:nvSpPr>
          <p:cNvPr id="3" name="2 Marcador de contenido"/>
          <p:cNvSpPr>
            <a:spLocks noGrp="1"/>
          </p:cNvSpPr>
          <p:nvPr>
            <p:ph sz="quarter" idx="1"/>
          </p:nvPr>
        </p:nvSpPr>
        <p:spPr>
          <a:xfrm>
            <a:off x="457200" y="1268760"/>
            <a:ext cx="7467600" cy="5205192"/>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Parque del Oeste</a:t>
            </a:r>
            <a:r>
              <a:rPr lang="es-ES" dirty="0"/>
              <a:t> es un parque de la ciudad de Madrid (España) situado entre la carretera de La Coruña, la Ciudad Universitaria y el distrito de Moncloa.</a:t>
            </a:r>
          </a:p>
          <a:p>
            <a:pPr marL="274320" indent="-274320" eaLnBrk="1" fontAlgn="auto" hangingPunct="1">
              <a:spcBef>
                <a:spcPts val="580"/>
              </a:spcBef>
              <a:spcAft>
                <a:spcPts val="0"/>
              </a:spcAft>
              <a:buFont typeface="Wingdings 2"/>
              <a:buChar char=""/>
              <a:defRPr/>
            </a:pPr>
            <a:r>
              <a:rPr lang="es-ES" dirty="0"/>
              <a:t> Antes del siglo XX, los terrenos que actualmente ocupan el parque eran el principal vertedero de basuras de la ciudad. El parque es iniciativa de Alberto Aguilera, alcalde de la ciudad a principios del siglo XX, quien en 1906 pidió al paisajista Cecilio Rodriguez el trazado de un lugar para el paseo y descanso. </a:t>
            </a:r>
          </a:p>
          <a:p>
            <a:pPr marL="274320" indent="-274320" eaLnBrk="1" fontAlgn="auto" hangingPunct="1">
              <a:spcBef>
                <a:spcPts val="580"/>
              </a:spcBef>
              <a:spcAft>
                <a:spcPts val="0"/>
              </a:spcAft>
              <a:buFont typeface="Wingdings 2"/>
              <a:buChar char=""/>
              <a:defRPr/>
            </a:pPr>
            <a:r>
              <a:rPr lang="es-ES" dirty="0"/>
              <a:t>Cuenta con lugares únicos y bellos como «La Rosaleda», en la cual se celebra anualmente un concurso internacional de rosas. El Templo de Debod también se encuentra en esta zona</a:t>
            </a:r>
          </a:p>
        </p:txBody>
      </p:sp>
    </p:spTree>
    <p:extLst>
      <p:ext uri="{BB962C8B-B14F-4D97-AF65-F5344CB8AC3E}">
        <p14:creationId xmlns:p14="http://schemas.microsoft.com/office/powerpoint/2010/main" val="37030618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258000" cy="56864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obra comenzó en 1893 y quedó inaugurada la primera fase en 1905. </a:t>
            </a:r>
          </a:p>
          <a:p>
            <a:pPr marL="274320" indent="-274320" eaLnBrk="1" fontAlgn="auto" hangingPunct="1">
              <a:spcBef>
                <a:spcPts val="580"/>
              </a:spcBef>
              <a:spcAft>
                <a:spcPts val="0"/>
              </a:spcAft>
              <a:buFont typeface="Wingdings 2"/>
              <a:buChar char=""/>
              <a:defRPr/>
            </a:pPr>
            <a:r>
              <a:rPr lang="es-ES" dirty="0"/>
              <a:t>Esta fase comprendía una superficie aproximada de 87 Hectáreas entre las actuales calles de Moret, y Séneca, más un Paseo de Coches , hoy Paseo de Camoens.</a:t>
            </a:r>
          </a:p>
          <a:p>
            <a:pPr marL="274320" indent="-274320" eaLnBrk="1" fontAlgn="auto" hangingPunct="1">
              <a:spcBef>
                <a:spcPts val="580"/>
              </a:spcBef>
              <a:spcAft>
                <a:spcPts val="0"/>
              </a:spcAft>
              <a:buFont typeface="Wingdings 2"/>
              <a:buChar char=""/>
              <a:defRPr/>
            </a:pPr>
            <a:r>
              <a:rPr lang="es-ES" dirty="0"/>
              <a:t>En 1906 continúan las obras de la segunda fase, llegando hasta el Cuartel de la Montaña (actual ubicación del Templo de Debod). </a:t>
            </a:r>
          </a:p>
          <a:p>
            <a:pPr marL="274320" indent="-274320" eaLnBrk="1" fontAlgn="auto" hangingPunct="1">
              <a:spcBef>
                <a:spcPts val="580"/>
              </a:spcBef>
              <a:spcAft>
                <a:spcPts val="0"/>
              </a:spcAft>
              <a:buFont typeface="Wingdings 2"/>
              <a:buChar char=""/>
              <a:defRPr/>
            </a:pPr>
            <a:r>
              <a:rPr lang="es-ES" dirty="0"/>
              <a:t>Se extendió en paralelo al Paseo del Pintor Rosales, sobre antiguas escombreras.</a:t>
            </a:r>
          </a:p>
          <a:p>
            <a:pPr marL="274320" indent="-274320" eaLnBrk="1" fontAlgn="auto" hangingPunct="1">
              <a:spcBef>
                <a:spcPts val="580"/>
              </a:spcBef>
              <a:spcAft>
                <a:spcPts val="0"/>
              </a:spcAft>
              <a:buFont typeface="Wingdings 2"/>
              <a:buChar char=""/>
              <a:defRPr/>
            </a:pPr>
            <a:r>
              <a:rPr lang="es-ES" dirty="0"/>
              <a:t>Durante la Guerra Civil el Parque del Oeste se convirtió en campo de batalla de la Batalla de la Ciudad Universitaria, abriéndose trincheras y construyéndose búnkeres que todavía hoy se pueden ver en su extremo norte.</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8769042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684213" y="476250"/>
            <a:ext cx="7416179" cy="5543550"/>
          </a:xfrm>
        </p:spPr>
        <p:txBody>
          <a:bodyPr/>
          <a:lstStyle/>
          <a:p>
            <a:pPr eaLnBrk="1" hangingPunct="1"/>
            <a:r>
              <a:rPr lang="es-ES" altLang="es-ES" dirty="0"/>
              <a:t>Una vez acabada la guerra, D. Cecilio Rodríguez responsable de los parques municipales, se encargó de su reconstrucción, que duró hasta finales de los años cuarenta.</a:t>
            </a:r>
          </a:p>
          <a:p>
            <a:pPr eaLnBrk="1" hangingPunct="1"/>
            <a:r>
              <a:rPr lang="es-ES" altLang="es-ES" dirty="0"/>
              <a:t> Se respetó el carácter paisajista, el tipo de plantación y el trazado de los caminos.</a:t>
            </a:r>
          </a:p>
          <a:p>
            <a:pPr eaLnBrk="1" hangingPunct="1"/>
            <a:r>
              <a:rPr lang="es-ES" altLang="es-ES" dirty="0"/>
              <a:t>Durante los años 1956 y 1973 se amplió, ocupando los terrenos del Cuartel de la Montaña, construyéndose La Rosaleda y el Parque de la montaña, ubicando en él el Templo de Debod</a:t>
            </a:r>
          </a:p>
          <a:p>
            <a:pPr eaLnBrk="1" hangingPunct="1"/>
            <a:endParaRPr lang="es-ES" altLang="es-ES" dirty="0"/>
          </a:p>
        </p:txBody>
      </p:sp>
    </p:spTree>
    <p:extLst>
      <p:ext uri="{BB962C8B-B14F-4D97-AF65-F5344CB8AC3E}">
        <p14:creationId xmlns:p14="http://schemas.microsoft.com/office/powerpoint/2010/main" val="19588390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2 Imagen" descr="Madrid.-parquedeloeste2..-Vista aere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5654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www.elhogarnatural.com/Pasatiempos/diferencia/parque-del-oes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4272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absolutmadrid.com/wp-content/uploads/2010/05/Parque-del-Oes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5089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3.bp.blogspot.com/-DXoJMUTl7Tk/TaLMo6fj5aI/AAAAAAAADKA/RoWMgnrinos/s1600/p_oest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5212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Madrid.-Parque del Oest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8755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adrid.-Parque del Oeste.-x6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7924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adrid.-Parque del Oeste.-x4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2922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adrid.-Parque del Oeste.-19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5922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adrid.-Parque del O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851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2.bp.blogspot.com/-zKbG8PVttzM/Tb7LuLMZPaI/AAAAAAAAJx8/jdEpBU5IZDQ/s1600/IMG_5424_1024x7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0841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madridteacher.com/fotos/moncloa/IMG_45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29322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adrid.-Parque del Oeste.-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2235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adrid.-Parque del Oeste.-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0540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adrid.-parquedeloeste3Federico Rub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26334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adrid.-parquedeloeste2.-Federico Rub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9816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adrid.-parquedeloeste.-Simon Bolivar.-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2 Imagen" descr="Madrid.-parquedeloeste5.-Manuel Casol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5817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2 Imagen" descr="Madrid.-parquedeloeste1.-Jose San Mart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70304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static.panoramio.com/photos/original/9253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5461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adrid.-parquedeloestede Debod.-Templo 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4815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static.panoramio.com/photos/original/4883747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721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9979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img198.imageshack.us/img198/2959/img4966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45039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1.bp.blogspot.com/_19bGOr8Uxgs/TNHrSq9Cu8I/AAAAAAAAAPw/he_x9M6JeGI/s1600/la+rosale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6490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adrid.-Rosaleda Parque del O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3781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lh6.ggpht.com/_wRUJolRiN5U/TK88STilPnI/AAAAAAAAAOQ/nFHKkTVtWa4/La%20Rosaleda%2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8669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lacomunidad.elpais.com/blogfiles/escritordeviajes/DSCN44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7786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lh4.ggpht.com/-oLMFnL4O6nc/SFP7hBR0NpI/AAAAAAAAAUY/KgJ4Y6DeMtc/s640/P53102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5008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littleredheadedchica.files.wordpress.com/2011/05/img_56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3975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www.geolocation.ws/i/P/10036882/833,1000">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247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Título"/>
          <p:cNvSpPr>
            <a:spLocks noGrp="1"/>
          </p:cNvSpPr>
          <p:nvPr>
            <p:ph type="title"/>
          </p:nvPr>
        </p:nvSpPr>
        <p:spPr/>
        <p:txBody>
          <a:bodyPr/>
          <a:lstStyle/>
          <a:p>
            <a:pPr eaLnBrk="1" hangingPunct="1"/>
            <a:r>
              <a:rPr lang="es-ES" altLang="es-ES" dirty="0"/>
              <a:t>Jardines Palacio del Pardo</a:t>
            </a:r>
          </a:p>
        </p:txBody>
      </p:sp>
      <p:sp>
        <p:nvSpPr>
          <p:cNvPr id="91139" name="2 Marcador de contenido"/>
          <p:cNvSpPr>
            <a:spLocks noGrp="1"/>
          </p:cNvSpPr>
          <p:nvPr>
            <p:ph sz="quarter" idx="1"/>
          </p:nvPr>
        </p:nvSpPr>
        <p:spPr>
          <a:xfrm>
            <a:off x="914400" y="1916113"/>
            <a:ext cx="7185992" cy="4103687"/>
          </a:xfrm>
        </p:spPr>
        <p:txBody>
          <a:bodyPr>
            <a:normAutofit lnSpcReduction="10000"/>
          </a:bodyPr>
          <a:lstStyle/>
          <a:p>
            <a:r>
              <a:rPr lang="es-ES" altLang="es-ES" dirty="0"/>
              <a:t>El </a:t>
            </a:r>
            <a:r>
              <a:rPr lang="es-ES" altLang="es-ES" b="1" dirty="0"/>
              <a:t>Palacio Real de El Pardo</a:t>
            </a:r>
            <a:r>
              <a:rPr lang="es-ES" altLang="es-ES" dirty="0"/>
              <a:t> es una de las residencias de la Familia Real Española. </a:t>
            </a:r>
          </a:p>
          <a:p>
            <a:r>
              <a:rPr lang="es-ES" altLang="es-ES" dirty="0"/>
              <a:t>Su principal uso en la actualidad es el de alojar a los jefes de Estado extranjeros de visita oficial en España.</a:t>
            </a:r>
          </a:p>
          <a:p>
            <a:r>
              <a:rPr lang="es-ES" altLang="es-ES" dirty="0"/>
              <a:t> Se encuentra en el Real Sitio de El Pardo (España), en el entorno del monte protegido del mismo nombre.</a:t>
            </a:r>
          </a:p>
          <a:p>
            <a:r>
              <a:rPr lang="es-ES" altLang="es-ES" dirty="0"/>
              <a:t> Su gestión corresponde a Patrimonio Nacional, organismo estatal que administra los bienes al servicio de la Corona Española.</a:t>
            </a:r>
          </a:p>
        </p:txBody>
      </p:sp>
    </p:spTree>
    <p:extLst>
      <p:ext uri="{BB962C8B-B14F-4D97-AF65-F5344CB8AC3E}">
        <p14:creationId xmlns:p14="http://schemas.microsoft.com/office/powerpoint/2010/main" val="34174988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404813"/>
            <a:ext cx="6969968" cy="5614987"/>
          </a:xfrm>
        </p:spPr>
        <p:txBody>
          <a:bodyPr>
            <a:normAutofit fontScale="92500"/>
          </a:bodyPr>
          <a:lstStyle/>
          <a:p>
            <a:r>
              <a:rPr lang="es-ES" altLang="es-ES" dirty="0"/>
              <a:t>Se construyó en el siglo XVI, a partir de un edificio primitivo del siglo XV. </a:t>
            </a:r>
          </a:p>
          <a:p>
            <a:r>
              <a:rPr lang="es-ES" altLang="es-ES" dirty="0"/>
              <a:t>u aspecto actual corresponde a las reformas y ampliaciones emprendidas en el siglo XVIII, a instancias del rey Carlos III, en las que participó el arquitecto Francesco Sabatini.</a:t>
            </a:r>
          </a:p>
          <a:p>
            <a:r>
              <a:rPr lang="es-ES" altLang="es-ES" dirty="0"/>
              <a:t>Además de por sus valores arquitectónicos, el palacio destaca por su decoración interior, representativa de diferentes épocas históricas. Destacan unos frescos, obra Gaspar Becerra, restos de la decoración pictórica que tuvo el palacio durante el reinado de Felipe II.</a:t>
            </a:r>
          </a:p>
          <a:p>
            <a:r>
              <a:rPr lang="es-ES" altLang="es-ES" dirty="0"/>
              <a:t>Asimismo, es especialmente relevante su colección de tapices, del siglo XVIII, en la que figuran cinco de las series más conocidas de Francisco de Goya.</a:t>
            </a:r>
          </a:p>
          <a:p>
            <a:endParaRPr lang="es-ES" altLang="es-ES" dirty="0"/>
          </a:p>
        </p:txBody>
      </p:sp>
    </p:spTree>
    <p:extLst>
      <p:ext uri="{BB962C8B-B14F-4D97-AF65-F5344CB8AC3E}">
        <p14:creationId xmlns:p14="http://schemas.microsoft.com/office/powerpoint/2010/main" val="30246361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rchivo:Palacio Real de El Pardo Madri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5354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www.panoramio.com/photos/original/159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9653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vinuesa.com/fotosespana/elpardo/P91501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545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Madrid.-palaciodelpard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7770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Madrid.-palaciodelpard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0779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adrid.-palaciodelpardo7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81836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Madrid.-palaciodelpard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6600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adrid.-palaciodelpard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5376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adrid.-palaciodelpar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3136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Archivo:Palacio de El Pardo fachada latera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2132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p:txBody>
          <a:bodyPr/>
          <a:lstStyle/>
          <a:p>
            <a:r>
              <a:rPr lang="es-ES" altLang="es-ES" dirty="0"/>
              <a:t>Otros Jardines de Madrid</a:t>
            </a:r>
          </a:p>
        </p:txBody>
      </p:sp>
      <p:sp>
        <p:nvSpPr>
          <p:cNvPr id="103427" name="2 Marcador de contenido"/>
          <p:cNvSpPr>
            <a:spLocks noGrp="1"/>
          </p:cNvSpPr>
          <p:nvPr>
            <p:ph sz="quarter" idx="1"/>
          </p:nvPr>
        </p:nvSpPr>
        <p:spPr>
          <a:xfrm>
            <a:off x="914400" y="2133600"/>
            <a:ext cx="6681936" cy="3886200"/>
          </a:xfrm>
        </p:spPr>
        <p:txBody>
          <a:bodyPr/>
          <a:lstStyle/>
          <a:p>
            <a:r>
              <a:rPr lang="es-ES" altLang="es-ES" dirty="0"/>
              <a:t>Muchos espacios verdes tiene Madrid esparcidos por toda la ciudad  y que no se han mostrado antes. De todos ellos destacamos solo unos cuantos de los mas significativos ,</a:t>
            </a:r>
          </a:p>
          <a:p>
            <a:r>
              <a:rPr lang="es-ES" altLang="es-ES" dirty="0"/>
              <a:t>Parque Berlin. Parque Tierno Galvan, Paseo de la Castellana, Parque de la Florida, jardines del Príncipe de Anglona  etc….. </a:t>
            </a:r>
          </a:p>
        </p:txBody>
      </p:sp>
    </p:spTree>
    <p:extLst>
      <p:ext uri="{BB962C8B-B14F-4D97-AF65-F5344CB8AC3E}">
        <p14:creationId xmlns:p14="http://schemas.microsoft.com/office/powerpoint/2010/main" val="21982635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adrid.-Huerto de las Monj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8515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adrid-Paseo de la Castellana-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00739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adrid-paseo de la Castellana-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5227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adrid-Paseo de la Castellan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13814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adrid -Paseo de la Castellana-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2051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adrid-Fuente de Neptun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5792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adrid-Calle Alfonso xII.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03256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adrid-Plaza de cibel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3242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adrid .-Paseo de Recolet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2207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adrid-Fuente de Neptuno-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00829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adrid Puerta de Alcal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0249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Madrid.-Jardin del Principe de Anglon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02065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Madrid.-Jardin del Principe de Anglona.-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804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63315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Madrid.-jardndelprncipedeanglon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807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0691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arquedelaflorida_vito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7" name="2 Imagen" descr="Madrid.-jardndelprncipedeanglon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65600" y="0"/>
            <a:ext cx="4978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33731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arque-de-la-florida_13976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039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rque-de-la-florida_56209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86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5" name="2 Imagen" descr="parque-de-la-florida_139762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0955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Madrid.-Plaza de la Vi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0074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lh6.ggpht.com/-D7gwhQaXTgY/RxUDBdDfn7I/AAAAAAAAAV4/agKprvCqae0/s640/IMG_20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0209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Madrid.-Parque Ber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5096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Parque_de_Berlín_fuente1-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06709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arque_de_Berlín_fuente1-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04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Parque_de_Berlín_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738595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Madrid.-Parque Tierno Galvan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5269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Madrid.-Calle de Alca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775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Título"/>
          <p:cNvSpPr>
            <a:spLocks noGrp="1"/>
          </p:cNvSpPr>
          <p:nvPr>
            <p:ph type="title"/>
          </p:nvPr>
        </p:nvSpPr>
        <p:spPr/>
        <p:txBody>
          <a:bodyPr/>
          <a:lstStyle/>
          <a:p>
            <a:r>
              <a:rPr lang="es-ES" altLang="es-ES" dirty="0"/>
              <a:t>Museo Joaquín Sorolla</a:t>
            </a:r>
          </a:p>
        </p:txBody>
      </p:sp>
      <p:sp>
        <p:nvSpPr>
          <p:cNvPr id="130051" name="2 Marcador de contenido"/>
          <p:cNvSpPr>
            <a:spLocks noGrp="1"/>
          </p:cNvSpPr>
          <p:nvPr>
            <p:ph sz="quarter" idx="1"/>
          </p:nvPr>
        </p:nvSpPr>
        <p:spPr/>
        <p:txBody>
          <a:bodyPr/>
          <a:lstStyle/>
          <a:p>
            <a:r>
              <a:rPr lang="es-ES" altLang="es-ES" dirty="0"/>
              <a:t>El </a:t>
            </a:r>
            <a:r>
              <a:rPr lang="es-ES" altLang="es-ES" b="1" dirty="0"/>
              <a:t>Museo Sorolla</a:t>
            </a:r>
            <a:r>
              <a:rPr lang="es-ES" altLang="es-ES" dirty="0"/>
              <a:t> es un museo situado en Madrid (España). Fue creado a petición de la viuda del pintor Sorolla, Clotilde García del Castillo, quien en el año 1925, dictó testamento donando todos sus bienes al Estado para la fundación de un museo en memoria de su marido.</a:t>
            </a:r>
          </a:p>
          <a:p>
            <a:r>
              <a:rPr lang="es-ES" altLang="es-ES" dirty="0"/>
              <a:t> El día 28 de marzo de 1931 se acepta el legado de la viuda del pintor.</a:t>
            </a:r>
          </a:p>
          <a:p>
            <a:r>
              <a:rPr lang="es-ES" altLang="es-ES" dirty="0"/>
              <a:t> El Museo, inaugurado en 1932, se ubica en el edificio en el que el pintor tenía su casa y su taller, y que fue obra del arquitecto Enrique María Repullés.</a:t>
            </a:r>
          </a:p>
        </p:txBody>
      </p:sp>
    </p:spTree>
    <p:extLst>
      <p:ext uri="{BB962C8B-B14F-4D97-AF65-F5344CB8AC3E}">
        <p14:creationId xmlns:p14="http://schemas.microsoft.com/office/powerpoint/2010/main" val="9771504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914400" y="549275"/>
            <a:ext cx="7041976" cy="5470525"/>
          </a:xfrm>
        </p:spPr>
        <p:txBody>
          <a:bodyPr/>
          <a:lstStyle/>
          <a:p>
            <a:r>
              <a:rPr lang="es-ES" altLang="es-ES" dirty="0"/>
              <a:t>Joaquín Sorolla García, único hijo varón del matrimonio, fue el primer director del Museo hasta su fallecimiento en 1948.</a:t>
            </a:r>
          </a:p>
          <a:p>
            <a:r>
              <a:rPr lang="es-ES" altLang="es-ES" dirty="0"/>
              <a:t> Además legó nuevos fondos al Estado, los cuales fueron aceptados en el año 1951.</a:t>
            </a:r>
          </a:p>
          <a:p>
            <a:r>
              <a:rPr lang="es-ES" altLang="es-ES" dirty="0"/>
              <a:t> La colección se ha ido completando posteriormente con compras.</a:t>
            </a:r>
          </a:p>
          <a:p>
            <a:r>
              <a:rPr lang="es-ES" altLang="es-ES" dirty="0"/>
              <a:t>Desde el año 1973 el Museo es estatal y depende del Ministerio de Cultura.</a:t>
            </a:r>
          </a:p>
          <a:p>
            <a:endParaRPr lang="es-ES" altLang="es-ES" dirty="0"/>
          </a:p>
          <a:p>
            <a:endParaRPr lang="es-ES" altLang="es-ES" dirty="0"/>
          </a:p>
        </p:txBody>
      </p:sp>
    </p:spTree>
    <p:extLst>
      <p:ext uri="{BB962C8B-B14F-4D97-AF65-F5344CB8AC3E}">
        <p14:creationId xmlns:p14="http://schemas.microsoft.com/office/powerpoint/2010/main" val="392898544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sandraana.files.wordpress.com/2008/11/sorolla-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91662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plantasyjardin.com/wp-content/uploads/2011/04/DSC_00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67850" cy="893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545452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Madrid.-Jardinmuseosoro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39094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lh6.ggpht.com/-ozS_EoGjRho/RxUEydDfoYI/AAAAAAAAAXw/gukZF3BTa_8/IMG_21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637486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3.bp.blogspot.com/_q2qCEINctXk/TAjIqIigFYI/AAAAAAAABzs/rlztCE2-Y7w/s1600/sorolla+jardin+Paco+en+Madrid+Mayo+2010+3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38458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Madrid.-museosorolla13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12840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2 Imagen" descr="Madrid.-museosorolla7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78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3" name="3 Imagen" descr="Madrid.-museosorolla2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2803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Madrid.-museosorolla6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643780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2 Imagen" descr="Madrid.-museosorolla5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3 Imagen" descr="Madrid.-museosorolla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22479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Madrid.-museosoroll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01072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2301</Words>
  <Application>Microsoft Office PowerPoint</Application>
  <PresentationFormat>Presentación en pantalla (4:3)</PresentationFormat>
  <Paragraphs>249</Paragraphs>
  <Slides>134</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134</vt:i4>
      </vt:variant>
    </vt:vector>
  </HeadingPairs>
  <TitlesOfParts>
    <vt:vector size="139" baseType="lpstr">
      <vt:lpstr>Calibri</vt:lpstr>
      <vt:lpstr>Century Schoolbook</vt:lpstr>
      <vt:lpstr>Wingdings</vt:lpstr>
      <vt:lpstr>Wingdings 2</vt:lpstr>
      <vt:lpstr>Default Theme</vt:lpstr>
      <vt:lpstr>EUROPA.-LA VUELTA AL MUNDO EN 885 JARDINES.-ESPAÑA.-MADRID.-Plaza de Oriente.-Jardines de Sabatini.-Parque del Oeste.-Jardines del Palacio del Pardo y otros</vt:lpstr>
      <vt:lpstr>Plaza de Oriente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Sabatini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del Oeste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Palacio del Pardo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Otros Jardines de Madrid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Museo Joaquín Sorolla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2013-09-12T03:39:00Z</dcterms:created>
  <dcterms:modified xsi:type="dcterms:W3CDTF">2018-03-11T05:57:39Z</dcterms:modified>
</cp:coreProperties>
</file>