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0"/>
  </p:notesMasterIdLst>
  <p:sldIdLst>
    <p:sldId id="256" r:id="rId2"/>
    <p:sldId id="257" r:id="rId3"/>
    <p:sldId id="40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411" r:id="rId21"/>
    <p:sldId id="412" r:id="rId22"/>
    <p:sldId id="413" r:id="rId23"/>
    <p:sldId id="414" r:id="rId24"/>
    <p:sldId id="416" r:id="rId25"/>
    <p:sldId id="418" r:id="rId26"/>
    <p:sldId id="419" r:id="rId27"/>
    <p:sldId id="420" r:id="rId28"/>
    <p:sldId id="421" r:id="rId29"/>
    <p:sldId id="422" r:id="rId30"/>
    <p:sldId id="423" r:id="rId31"/>
    <p:sldId id="424" r:id="rId32"/>
    <p:sldId id="425" r:id="rId33"/>
    <p:sldId id="274" r:id="rId34"/>
    <p:sldId id="275" r:id="rId35"/>
    <p:sldId id="276" r:id="rId36"/>
    <p:sldId id="408"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06" r:id="rId67"/>
    <p:sldId id="307" r:id="rId68"/>
    <p:sldId id="409" r:id="rId69"/>
    <p:sldId id="308" r:id="rId70"/>
    <p:sldId id="309" r:id="rId71"/>
    <p:sldId id="310" r:id="rId72"/>
    <p:sldId id="311" r:id="rId73"/>
    <p:sldId id="312" r:id="rId74"/>
    <p:sldId id="313" r:id="rId75"/>
    <p:sldId id="314" r:id="rId76"/>
    <p:sldId id="315" r:id="rId77"/>
    <p:sldId id="316" r:id="rId78"/>
    <p:sldId id="317" r:id="rId79"/>
    <p:sldId id="318" r:id="rId80"/>
    <p:sldId id="410" r:id="rId81"/>
    <p:sldId id="319" r:id="rId82"/>
    <p:sldId id="320" r:id="rId83"/>
    <p:sldId id="321" r:id="rId84"/>
    <p:sldId id="322" r:id="rId85"/>
    <p:sldId id="323" r:id="rId86"/>
    <p:sldId id="324" r:id="rId87"/>
    <p:sldId id="325" r:id="rId88"/>
    <p:sldId id="326" r:id="rId89"/>
    <p:sldId id="327" r:id="rId90"/>
    <p:sldId id="328" r:id="rId91"/>
    <p:sldId id="329" r:id="rId92"/>
    <p:sldId id="330" r:id="rId93"/>
    <p:sldId id="331" r:id="rId94"/>
    <p:sldId id="332" r:id="rId95"/>
    <p:sldId id="333" r:id="rId96"/>
    <p:sldId id="334" r:id="rId97"/>
    <p:sldId id="335" r:id="rId98"/>
    <p:sldId id="336" r:id="rId99"/>
    <p:sldId id="337" r:id="rId100"/>
    <p:sldId id="338" r:id="rId101"/>
    <p:sldId id="339" r:id="rId102"/>
    <p:sldId id="340" r:id="rId103"/>
    <p:sldId id="341" r:id="rId104"/>
    <p:sldId id="342" r:id="rId105"/>
    <p:sldId id="343" r:id="rId106"/>
    <p:sldId id="344" r:id="rId107"/>
    <p:sldId id="345" r:id="rId108"/>
    <p:sldId id="346" r:id="rId109"/>
    <p:sldId id="347" r:id="rId110"/>
    <p:sldId id="348" r:id="rId111"/>
    <p:sldId id="349" r:id="rId112"/>
    <p:sldId id="350" r:id="rId113"/>
    <p:sldId id="351" r:id="rId114"/>
    <p:sldId id="352" r:id="rId115"/>
    <p:sldId id="353" r:id="rId116"/>
    <p:sldId id="354" r:id="rId117"/>
    <p:sldId id="355" r:id="rId118"/>
    <p:sldId id="356" r:id="rId119"/>
    <p:sldId id="357" r:id="rId120"/>
    <p:sldId id="358" r:id="rId121"/>
    <p:sldId id="359" r:id="rId122"/>
    <p:sldId id="360" r:id="rId123"/>
    <p:sldId id="361" r:id="rId124"/>
    <p:sldId id="362" r:id="rId125"/>
    <p:sldId id="363" r:id="rId126"/>
    <p:sldId id="364" r:id="rId127"/>
    <p:sldId id="365" r:id="rId128"/>
    <p:sldId id="366" r:id="rId129"/>
    <p:sldId id="367" r:id="rId130"/>
    <p:sldId id="368" r:id="rId131"/>
    <p:sldId id="369" r:id="rId132"/>
    <p:sldId id="370" r:id="rId133"/>
    <p:sldId id="371" r:id="rId134"/>
    <p:sldId id="372" r:id="rId135"/>
    <p:sldId id="373" r:id="rId136"/>
    <p:sldId id="374" r:id="rId137"/>
    <p:sldId id="375" r:id="rId138"/>
    <p:sldId id="376" r:id="rId139"/>
    <p:sldId id="377" r:id="rId140"/>
    <p:sldId id="378" r:id="rId141"/>
    <p:sldId id="379" r:id="rId142"/>
    <p:sldId id="380" r:id="rId143"/>
    <p:sldId id="381" r:id="rId144"/>
    <p:sldId id="382" r:id="rId145"/>
    <p:sldId id="383" r:id="rId146"/>
    <p:sldId id="384" r:id="rId147"/>
    <p:sldId id="385" r:id="rId148"/>
    <p:sldId id="386" r:id="rId149"/>
    <p:sldId id="387" r:id="rId150"/>
    <p:sldId id="388" r:id="rId151"/>
    <p:sldId id="389" r:id="rId152"/>
    <p:sldId id="390" r:id="rId153"/>
    <p:sldId id="391" r:id="rId154"/>
    <p:sldId id="392" r:id="rId155"/>
    <p:sldId id="393" r:id="rId156"/>
    <p:sldId id="394" r:id="rId157"/>
    <p:sldId id="395" r:id="rId158"/>
    <p:sldId id="396" r:id="rId159"/>
    <p:sldId id="397" r:id="rId160"/>
    <p:sldId id="398" r:id="rId161"/>
    <p:sldId id="399" r:id="rId162"/>
    <p:sldId id="400" r:id="rId163"/>
    <p:sldId id="401" r:id="rId164"/>
    <p:sldId id="402" r:id="rId165"/>
    <p:sldId id="403" r:id="rId166"/>
    <p:sldId id="404" r:id="rId167"/>
    <p:sldId id="405" r:id="rId168"/>
    <p:sldId id="406" r:id="rId1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72BE41-22AB-477B-B84C-2A8EB12878B5}"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52FF82-773C-4BAF-8684-C3CC2D1724D2}" type="slidenum">
              <a:rPr lang="es-ES" smtClean="0"/>
              <a:t>‹Nº›</a:t>
            </a:fld>
            <a:endParaRPr lang="es-ES" dirty="0"/>
          </a:p>
        </p:txBody>
      </p:sp>
    </p:spTree>
    <p:extLst>
      <p:ext uri="{BB962C8B-B14F-4D97-AF65-F5344CB8AC3E}">
        <p14:creationId xmlns:p14="http://schemas.microsoft.com/office/powerpoint/2010/main" val="3235057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E47E5F-EE08-4B17-BFA0-E797ED5C8742}"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8ED6EB-8BD4-42EE-A6B6-442CEB1CF48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0AEB93-1FC0-4AD2-8EE4-E0CC3947F8F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E5EB64-532F-49AC-ADF3-B169135307F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0AFC2-F23A-4D83-B4BE-0A630CD9CC71}"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0A714A-819B-475B-A4E2-1AC0B8007A2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A17B79-4B42-45FE-8902-94DA23632BF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589249-0CD1-45AB-9121-E0C1E419D10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DE280-69B4-4104-8B8C-2F44EF561F8C}"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60CE11-4DD3-4D37-8BC6-84EA794EFB6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A85246-0402-468D-A096-7DD7FBAAA61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Lonja</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94CDCF-2588-4950-9A84-9E4FA16DE34A}"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Parlamento</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B66AAA-02DF-4940-99AE-BCE338433380}"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20</a:t>
            </a:fld>
            <a:endParaRPr lang="es-ES" dirty="0"/>
          </a:p>
        </p:txBody>
      </p:sp>
    </p:spTree>
    <p:extLst>
      <p:ext uri="{BB962C8B-B14F-4D97-AF65-F5344CB8AC3E}">
        <p14:creationId xmlns:p14="http://schemas.microsoft.com/office/powerpoint/2010/main" val="1450344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21</a:t>
            </a:fld>
            <a:endParaRPr lang="es-ES" dirty="0"/>
          </a:p>
        </p:txBody>
      </p:sp>
    </p:spTree>
    <p:extLst>
      <p:ext uri="{BB962C8B-B14F-4D97-AF65-F5344CB8AC3E}">
        <p14:creationId xmlns:p14="http://schemas.microsoft.com/office/powerpoint/2010/main" val="4180808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22</a:t>
            </a:fld>
            <a:endParaRPr lang="es-ES" dirty="0"/>
          </a:p>
        </p:txBody>
      </p:sp>
    </p:spTree>
    <p:extLst>
      <p:ext uri="{BB962C8B-B14F-4D97-AF65-F5344CB8AC3E}">
        <p14:creationId xmlns:p14="http://schemas.microsoft.com/office/powerpoint/2010/main" val="3722882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23</a:t>
            </a:fld>
            <a:endParaRPr lang="es-ES" dirty="0"/>
          </a:p>
        </p:txBody>
      </p:sp>
    </p:spTree>
    <p:extLst>
      <p:ext uri="{BB962C8B-B14F-4D97-AF65-F5344CB8AC3E}">
        <p14:creationId xmlns:p14="http://schemas.microsoft.com/office/powerpoint/2010/main" val="393245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24</a:t>
            </a:fld>
            <a:endParaRPr lang="es-ES" dirty="0"/>
          </a:p>
        </p:txBody>
      </p:sp>
    </p:spTree>
    <p:extLst>
      <p:ext uri="{BB962C8B-B14F-4D97-AF65-F5344CB8AC3E}">
        <p14:creationId xmlns:p14="http://schemas.microsoft.com/office/powerpoint/2010/main" val="3334283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26</a:t>
            </a:fld>
            <a:endParaRPr lang="es-ES" dirty="0"/>
          </a:p>
        </p:txBody>
      </p:sp>
    </p:spTree>
    <p:extLst>
      <p:ext uri="{BB962C8B-B14F-4D97-AF65-F5344CB8AC3E}">
        <p14:creationId xmlns:p14="http://schemas.microsoft.com/office/powerpoint/2010/main" val="1372739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27</a:t>
            </a:fld>
            <a:endParaRPr lang="es-ES" dirty="0"/>
          </a:p>
        </p:txBody>
      </p:sp>
    </p:spTree>
    <p:extLst>
      <p:ext uri="{BB962C8B-B14F-4D97-AF65-F5344CB8AC3E}">
        <p14:creationId xmlns:p14="http://schemas.microsoft.com/office/powerpoint/2010/main" val="4067918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28</a:t>
            </a:fld>
            <a:endParaRPr lang="es-ES" dirty="0"/>
          </a:p>
        </p:txBody>
      </p:sp>
    </p:spTree>
    <p:extLst>
      <p:ext uri="{BB962C8B-B14F-4D97-AF65-F5344CB8AC3E}">
        <p14:creationId xmlns:p14="http://schemas.microsoft.com/office/powerpoint/2010/main" val="1391905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30</a:t>
            </a:fld>
            <a:endParaRPr lang="es-ES" dirty="0"/>
          </a:p>
        </p:txBody>
      </p:sp>
    </p:spTree>
    <p:extLst>
      <p:ext uri="{BB962C8B-B14F-4D97-AF65-F5344CB8AC3E}">
        <p14:creationId xmlns:p14="http://schemas.microsoft.com/office/powerpoint/2010/main" val="3168318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31</a:t>
            </a:fld>
            <a:endParaRPr lang="es-ES" dirty="0"/>
          </a:p>
        </p:txBody>
      </p:sp>
    </p:spTree>
    <p:extLst>
      <p:ext uri="{BB962C8B-B14F-4D97-AF65-F5344CB8AC3E}">
        <p14:creationId xmlns:p14="http://schemas.microsoft.com/office/powerpoint/2010/main" val="2562507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Parlamento</a:t>
            </a:r>
          </a:p>
        </p:txBody>
      </p:sp>
      <p:sp>
        <p:nvSpPr>
          <p:cNvPr id="4" name="3 Marcador de número de diapositiva"/>
          <p:cNvSpPr>
            <a:spLocks noGrp="1"/>
          </p:cNvSpPr>
          <p:nvPr>
            <p:ph type="sldNum" sz="quarter" idx="10"/>
          </p:nvPr>
        </p:nvSpPr>
        <p:spPr/>
        <p:txBody>
          <a:bodyPr/>
          <a:lstStyle/>
          <a:p>
            <a:fld id="{5952FF82-773C-4BAF-8684-C3CC2D1724D2}" type="slidenum">
              <a:rPr lang="es-ES" smtClean="0"/>
              <a:t>32</a:t>
            </a:fld>
            <a:endParaRPr lang="es-ES" dirty="0"/>
          </a:p>
        </p:txBody>
      </p:sp>
    </p:spTree>
    <p:extLst>
      <p:ext uri="{BB962C8B-B14F-4D97-AF65-F5344CB8AC3E}">
        <p14:creationId xmlns:p14="http://schemas.microsoft.com/office/powerpoint/2010/main" val="734775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Prado de San Sebastián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43A974-6A3A-443C-AF47-6BC174B016F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Prado de San Sebastián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1AC557-C966-4E7D-9457-75C174666D5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Prado de San Sebastián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D8E83D-3EA2-4AB8-A24C-81E183B3054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Manuel Ferrand</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496EE4-12B3-4F55-97DE-65F880A0AD1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Manuel Ferrand</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4DB106-8EDA-4E50-81EF-594769898DA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Rafael Montesinos</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9E2B8D-020D-40C4-B2E1-0C945C582752}"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Rafael Montesinos.-Antonio Mairena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AF57B2-267D-41D9-B859-F86B33B64899}"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Turruñuelo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1AB502-6260-4766-A796-E7B496217B0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Turruñuelo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16EF92-3E07-4DD8-947B-7F9A8B6375E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00BC5A-3B12-4B41-97EB-D197F552C56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1220A1-DE84-4C09-858F-5490F680BDF9}"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E3982-B311-4E68-B055-AB63725CEE5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1810F3-A8F6-4536-A14F-87142042078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6606DA-4D11-4BC0-8774-7EF05830353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F3A8A6-06E6-437D-BDDD-7CE6EEB8EC9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E2A2EC-B0DA-4704-BF70-AFB2D3EA1DE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Corchuela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7F3BD2-0F05-4BD2-BC52-234F257EFCDA}"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fase.-1ª actuacion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426BD8-2AF8-4039-BE62-F39DBE96DB6C}"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Monumentop a la Tolerancia.-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3780C7-4001-4859-8241-19B3838DF81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la Tolerancia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146E78-C646-4747-8A81-B3D24EE28E6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la Tolerancia.-Eduardo Chillida</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0D1EA2-7673-4FEC-9F33-8FC3514FAEC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la Tolerancia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8E799E-AA04-408A-AEB3-EEF6D4E04149}"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Junto al Monumento a la Tolerancia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78425E-A051-4019-AEFC-F88F73497C5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la Tolerancia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046A45-D793-4F24-AF05-455F95E1094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Catalina de Ribera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69CD2E-1D18-4E33-BA0B-B617439BF83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Monumento a Catalina de Ribera</a:t>
            </a:r>
          </a:p>
        </p:txBody>
      </p:sp>
      <p:sp>
        <p:nvSpPr>
          <p:cNvPr id="4" name="3 Marcador de número de diapositiva"/>
          <p:cNvSpPr>
            <a:spLocks noGrp="1"/>
          </p:cNvSpPr>
          <p:nvPr>
            <p:ph type="sldNum" sz="quarter" idx="5"/>
          </p:nvPr>
        </p:nvSpPr>
        <p:spPr/>
        <p:txBody>
          <a:bodyPr/>
          <a:lstStyle/>
          <a:p>
            <a:pPr>
              <a:defRPr/>
            </a:pPr>
            <a:fld id="{5D2629D9-E0DD-4F57-AAF7-2EACC539650E}"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Onumento a Catalina de Ribera</a:t>
            </a:r>
          </a:p>
        </p:txBody>
      </p:sp>
      <p:sp>
        <p:nvSpPr>
          <p:cNvPr id="4" name="3 Marcador de número de diapositiva"/>
          <p:cNvSpPr>
            <a:spLocks noGrp="1"/>
          </p:cNvSpPr>
          <p:nvPr>
            <p:ph type="sldNum" sz="quarter" idx="5"/>
          </p:nvPr>
        </p:nvSpPr>
        <p:spPr/>
        <p:txBody>
          <a:bodyPr/>
          <a:lstStyle/>
          <a:p>
            <a:pPr>
              <a:defRPr/>
            </a:pPr>
            <a:fld id="{C99C53E9-81B6-4690-90F0-38CA264DC1D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Monumento a Colon</a:t>
            </a:r>
          </a:p>
        </p:txBody>
      </p:sp>
      <p:sp>
        <p:nvSpPr>
          <p:cNvPr id="4" name="3 Marcador de número de diapositiva"/>
          <p:cNvSpPr>
            <a:spLocks noGrp="1"/>
          </p:cNvSpPr>
          <p:nvPr>
            <p:ph type="sldNum" sz="quarter" idx="5"/>
          </p:nvPr>
        </p:nvSpPr>
        <p:spPr/>
        <p:txBody>
          <a:bodyPr/>
          <a:lstStyle/>
          <a:p>
            <a:pPr>
              <a:defRPr/>
            </a:pPr>
            <a:fld id="{7261D7CB-0C98-4409-81C7-3522C1A53BF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Monumento a Colon</a:t>
            </a:r>
          </a:p>
        </p:txBody>
      </p:sp>
      <p:sp>
        <p:nvSpPr>
          <p:cNvPr id="4" name="3 Marcador de número de diapositiva"/>
          <p:cNvSpPr>
            <a:spLocks noGrp="1"/>
          </p:cNvSpPr>
          <p:nvPr>
            <p:ph type="sldNum" sz="quarter" idx="5"/>
          </p:nvPr>
        </p:nvSpPr>
        <p:spPr/>
        <p:txBody>
          <a:bodyPr/>
          <a:lstStyle/>
          <a:p>
            <a:pPr>
              <a:defRPr/>
            </a:pPr>
            <a:fld id="{79215092-2458-45D7-A081-783F136E08C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Monumento a Colon</a:t>
            </a:r>
          </a:p>
        </p:txBody>
      </p:sp>
      <p:sp>
        <p:nvSpPr>
          <p:cNvPr id="4" name="3 Marcador de número de diapositiva"/>
          <p:cNvSpPr>
            <a:spLocks noGrp="1"/>
          </p:cNvSpPr>
          <p:nvPr>
            <p:ph type="sldNum" sz="quarter" idx="5"/>
          </p:nvPr>
        </p:nvSpPr>
        <p:spPr/>
        <p:txBody>
          <a:bodyPr/>
          <a:lstStyle/>
          <a:p>
            <a:pPr>
              <a:defRPr/>
            </a:pPr>
            <a:fld id="{07626016-D340-4D81-9228-C5A2C2FC39C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Catalina de Ribera</a:t>
            </a:r>
          </a:p>
        </p:txBody>
      </p:sp>
      <p:sp>
        <p:nvSpPr>
          <p:cNvPr id="4" name="3 Marcador de número de diapositiva"/>
          <p:cNvSpPr>
            <a:spLocks noGrp="1"/>
          </p:cNvSpPr>
          <p:nvPr>
            <p:ph type="sldNum" sz="quarter" idx="5"/>
          </p:nvPr>
        </p:nvSpPr>
        <p:spPr/>
        <p:txBody>
          <a:bodyPr/>
          <a:lstStyle/>
          <a:p>
            <a:pPr>
              <a:defRPr/>
            </a:pPr>
            <a:fld id="{B3F8CB04-E36C-454B-A759-3575BEB024BE}"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Colon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8DBAD2-EC6B-428D-9CD9-F688765839FD}"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Murillo</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327533-DF11-4B9D-9AD0-DE59EBD42AB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Catalina de Ribera</a:t>
            </a:r>
          </a:p>
        </p:txBody>
      </p:sp>
      <p:sp>
        <p:nvSpPr>
          <p:cNvPr id="4" name="3 Marcador de número de diapositiva"/>
          <p:cNvSpPr>
            <a:spLocks noGrp="1"/>
          </p:cNvSpPr>
          <p:nvPr>
            <p:ph type="sldNum" sz="quarter" idx="5"/>
          </p:nvPr>
        </p:nvSpPr>
        <p:spPr/>
        <p:txBody>
          <a:bodyPr/>
          <a:lstStyle/>
          <a:p>
            <a:pPr>
              <a:defRPr/>
            </a:pPr>
            <a:fld id="{8C3F0239-9C05-4C12-9434-9C0BFBB94B9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Glorieta Garcia Ramos y detalle Monumento a Catalina de Ribera</a:t>
            </a:r>
          </a:p>
        </p:txBody>
      </p:sp>
      <p:sp>
        <p:nvSpPr>
          <p:cNvPr id="4" name="3 Marcador de número de diapositiva"/>
          <p:cNvSpPr>
            <a:spLocks noGrp="1"/>
          </p:cNvSpPr>
          <p:nvPr>
            <p:ph type="sldNum" sz="quarter" idx="5"/>
          </p:nvPr>
        </p:nvSpPr>
        <p:spPr/>
        <p:txBody>
          <a:bodyPr/>
          <a:lstStyle/>
          <a:p>
            <a:pPr>
              <a:defRPr/>
            </a:pPr>
            <a:fld id="{5D89BB6C-3288-41EE-A3B8-CDAFEB5AB7F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Murillo</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82DB89-6950-44A8-B68D-C996BDFF4249}"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Gorieta Garcia Ramos</a:t>
            </a:r>
          </a:p>
        </p:txBody>
      </p:sp>
      <p:sp>
        <p:nvSpPr>
          <p:cNvPr id="4" name="3 Marcador de número de diapositiva"/>
          <p:cNvSpPr>
            <a:spLocks noGrp="1"/>
          </p:cNvSpPr>
          <p:nvPr>
            <p:ph type="sldNum" sz="quarter" idx="5"/>
          </p:nvPr>
        </p:nvSpPr>
        <p:spPr/>
        <p:txBody>
          <a:bodyPr/>
          <a:lstStyle/>
          <a:p>
            <a:pPr>
              <a:defRPr/>
            </a:pPr>
            <a:fld id="{C33F962C-D28F-45EB-AA4C-0C2E3A36C95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Murillo</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23439F-3203-478A-A541-330B3516FDB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Glorieta Garcia Ramos</a:t>
            </a:r>
          </a:p>
        </p:txBody>
      </p:sp>
      <p:sp>
        <p:nvSpPr>
          <p:cNvPr id="4" name="3 Marcador de número de diapositiva"/>
          <p:cNvSpPr>
            <a:spLocks noGrp="1"/>
          </p:cNvSpPr>
          <p:nvPr>
            <p:ph type="sldNum" sz="quarter" idx="5"/>
          </p:nvPr>
        </p:nvSpPr>
        <p:spPr/>
        <p:txBody>
          <a:bodyPr/>
          <a:lstStyle/>
          <a:p>
            <a:pPr>
              <a:defRPr/>
            </a:pPr>
            <a:fld id="{7F644092-5639-4758-ACED-6157BF5B3EE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Glorieta Garcia Ramos</a:t>
            </a:r>
          </a:p>
        </p:txBody>
      </p:sp>
      <p:sp>
        <p:nvSpPr>
          <p:cNvPr id="4" name="3 Marcador de número de diapositiva"/>
          <p:cNvSpPr>
            <a:spLocks noGrp="1"/>
          </p:cNvSpPr>
          <p:nvPr>
            <p:ph type="sldNum" sz="quarter" idx="5"/>
          </p:nvPr>
        </p:nvSpPr>
        <p:spPr/>
        <p:txBody>
          <a:bodyPr/>
          <a:lstStyle/>
          <a:p>
            <a:pPr>
              <a:defRPr/>
            </a:pPr>
            <a:fld id="{7275B9D3-9420-4567-AD75-58810A52398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Murillo</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71BFE2-79F8-4C18-AE34-A60ABD08A829}"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Jrdines de Murillo</a:t>
            </a:r>
          </a:p>
        </p:txBody>
      </p:sp>
      <p:sp>
        <p:nvSpPr>
          <p:cNvPr id="4" name="3 Marcador de número de diapositiva"/>
          <p:cNvSpPr>
            <a:spLocks noGrp="1"/>
          </p:cNvSpPr>
          <p:nvPr>
            <p:ph type="sldNum" sz="quarter" idx="5"/>
          </p:nvPr>
        </p:nvSpPr>
        <p:spPr/>
        <p:txBody>
          <a:bodyPr/>
          <a:lstStyle/>
          <a:p>
            <a:pPr>
              <a:defRPr/>
            </a:pPr>
            <a:fld id="{2A7A1EC7-4EB7-45AA-816E-C4BAEE204E7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Murillo</a:t>
            </a:r>
          </a:p>
        </p:txBody>
      </p:sp>
      <p:sp>
        <p:nvSpPr>
          <p:cNvPr id="4" name="3 Marcador de número de diapositiva"/>
          <p:cNvSpPr>
            <a:spLocks noGrp="1"/>
          </p:cNvSpPr>
          <p:nvPr>
            <p:ph type="sldNum" sz="quarter" idx="5"/>
          </p:nvPr>
        </p:nvSpPr>
        <p:spPr/>
        <p:txBody>
          <a:bodyPr/>
          <a:lstStyle/>
          <a:p>
            <a:pPr>
              <a:defRPr/>
            </a:pPr>
            <a:fld id="{3ED701BE-383B-4C85-8E48-1BBFAE20B23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Santa Cruz</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2DD961-08B5-4A8D-8718-62D1379BF10D}"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Fray Bartolome de las Casas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3BD2B7-113E-4156-96E8-987ABC30073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Fray Bartolome de las Casas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6AB60B-0213-4334-B1A4-73F273337A3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Fray Bartolome de las Casas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C5DA8F-0E52-422B-AD56-21A065F4B868}"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Avda. de Molini.-Lagerstroemia speciosa</a:t>
            </a:r>
          </a:p>
        </p:txBody>
      </p:sp>
      <p:sp>
        <p:nvSpPr>
          <p:cNvPr id="4" name="3 Marcador de número de diapositiva"/>
          <p:cNvSpPr>
            <a:spLocks noGrp="1"/>
          </p:cNvSpPr>
          <p:nvPr>
            <p:ph type="sldNum" sz="quarter" idx="5"/>
          </p:nvPr>
        </p:nvSpPr>
        <p:spPr/>
        <p:txBody>
          <a:bodyPr/>
          <a:lstStyle/>
          <a:p>
            <a:pPr>
              <a:defRPr/>
            </a:pPr>
            <a:fld id="{7562084D-3680-4386-8BE8-D487749EE11C}"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Avda. de Molini.-Lagerstroemia speciosa</a:t>
            </a:r>
          </a:p>
        </p:txBody>
      </p:sp>
      <p:sp>
        <p:nvSpPr>
          <p:cNvPr id="4" name="3 Marcador de número de diapositiva"/>
          <p:cNvSpPr>
            <a:spLocks noGrp="1"/>
          </p:cNvSpPr>
          <p:nvPr>
            <p:ph type="sldNum" sz="quarter" idx="5"/>
          </p:nvPr>
        </p:nvSpPr>
        <p:spPr/>
        <p:txBody>
          <a:bodyPr/>
          <a:lstStyle/>
          <a:p>
            <a:pPr>
              <a:defRPr/>
            </a:pPr>
            <a:fld id="{F8307417-3996-49BE-AC46-5423436CE67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Avda. de Molini.-Lagerstroemia speciosa</a:t>
            </a:r>
          </a:p>
        </p:txBody>
      </p:sp>
      <p:sp>
        <p:nvSpPr>
          <p:cNvPr id="4" name="3 Marcador de número de diapositiva"/>
          <p:cNvSpPr>
            <a:spLocks noGrp="1"/>
          </p:cNvSpPr>
          <p:nvPr>
            <p:ph type="sldNum" sz="quarter" idx="5"/>
          </p:nvPr>
        </p:nvSpPr>
        <p:spPr/>
        <p:txBody>
          <a:bodyPr/>
          <a:lstStyle/>
          <a:p>
            <a:pPr>
              <a:defRPr/>
            </a:pPr>
            <a:fld id="{C7F28695-8600-41CF-8E41-4CFF67C0438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Avda. de Molini.-Lagerstroemia speciosa</a:t>
            </a:r>
          </a:p>
        </p:txBody>
      </p:sp>
      <p:sp>
        <p:nvSpPr>
          <p:cNvPr id="4" name="3 Marcador de número de diapositiva"/>
          <p:cNvSpPr>
            <a:spLocks noGrp="1"/>
          </p:cNvSpPr>
          <p:nvPr>
            <p:ph type="sldNum" sz="quarter" idx="5"/>
          </p:nvPr>
        </p:nvSpPr>
        <p:spPr/>
        <p:txBody>
          <a:bodyPr/>
          <a:lstStyle/>
          <a:p>
            <a:pPr>
              <a:defRPr/>
            </a:pPr>
            <a:fld id="{15DB573E-5B48-41A0-B440-0B0373415A17}"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Avda. Molini.-Lagerstroemia speciosa</a:t>
            </a:r>
          </a:p>
        </p:txBody>
      </p:sp>
      <p:sp>
        <p:nvSpPr>
          <p:cNvPr id="4" name="3 Marcador de número de diapositiva"/>
          <p:cNvSpPr>
            <a:spLocks noGrp="1"/>
          </p:cNvSpPr>
          <p:nvPr>
            <p:ph type="sldNum" sz="quarter" idx="5"/>
          </p:nvPr>
        </p:nvSpPr>
        <p:spPr/>
        <p:txBody>
          <a:bodyPr/>
          <a:lstStyle/>
          <a:p>
            <a:pPr>
              <a:defRPr/>
            </a:pPr>
            <a:fld id="{82BE281E-33E9-478F-8D70-EB8DFFF88C5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Estoril.-c/Estoril</a:t>
            </a:r>
          </a:p>
        </p:txBody>
      </p:sp>
      <p:sp>
        <p:nvSpPr>
          <p:cNvPr id="4" name="3 Marcador de número de diapositiva"/>
          <p:cNvSpPr>
            <a:spLocks noGrp="1"/>
          </p:cNvSpPr>
          <p:nvPr>
            <p:ph type="sldNum" sz="quarter" idx="5"/>
          </p:nvPr>
        </p:nvSpPr>
        <p:spPr/>
        <p:txBody>
          <a:bodyPr/>
          <a:lstStyle/>
          <a:p>
            <a:pPr>
              <a:defRPr/>
            </a:pPr>
            <a:fld id="{07155177-5755-4A99-A93C-DF79B169100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111147EF-84F0-4D74-949A-79E89585631B}"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D1606B29-2505-4784-A6F9-C95FC570765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CA9E7171-1774-469D-8421-0020E94BA40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1CBE516E-5474-4C2E-A1E3-1488B94B0DC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9C115B83-1747-47F1-918C-09FCA509CC6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DE9A228E-450B-4516-B8F6-1B5349F2F17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2D96A7D2-D44C-4F93-A823-AEEEF2E4584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Estoril</a:t>
            </a:r>
          </a:p>
        </p:txBody>
      </p:sp>
      <p:sp>
        <p:nvSpPr>
          <p:cNvPr id="4" name="3 Marcador de número de diapositiva"/>
          <p:cNvSpPr>
            <a:spLocks noGrp="1"/>
          </p:cNvSpPr>
          <p:nvPr>
            <p:ph type="sldNum" sz="quarter" idx="5"/>
          </p:nvPr>
        </p:nvSpPr>
        <p:spPr/>
        <p:txBody>
          <a:bodyPr/>
          <a:lstStyle/>
          <a:p>
            <a:pPr>
              <a:defRPr/>
            </a:pPr>
            <a:fld id="{3A411CCA-DC1E-45F2-AE1F-DA2A77DCB75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Sevilla Fuerte Navidad</a:t>
            </a:r>
          </a:p>
        </p:txBody>
      </p:sp>
      <p:sp>
        <p:nvSpPr>
          <p:cNvPr id="4" name="3 Marcador de número de diapositiva"/>
          <p:cNvSpPr>
            <a:spLocks noGrp="1"/>
          </p:cNvSpPr>
          <p:nvPr>
            <p:ph type="sldNum" sz="quarter" idx="5"/>
          </p:nvPr>
        </p:nvSpPr>
        <p:spPr/>
        <p:txBody>
          <a:bodyPr/>
          <a:lstStyle/>
          <a:p>
            <a:pPr>
              <a:defRPr/>
            </a:pPr>
            <a:fld id="{7562E41B-7DC2-421E-904B-43A44A6E665F}"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9B15DD55-2CA5-4CDE-ADFB-8CCB628FC8A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6711E635-93FF-4967-8768-08AA3D144483}"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4539FB60-F9CA-47AE-8F35-1184B16D239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01881496-31CB-4231-B60A-8B28142DECF8}"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9919688B-9A3E-41CB-BD6D-2A4A7DEBCB51}"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Fuerte Navidad</a:t>
            </a:r>
          </a:p>
        </p:txBody>
      </p:sp>
      <p:sp>
        <p:nvSpPr>
          <p:cNvPr id="4" name="3 Marcador de número de diapositiva"/>
          <p:cNvSpPr>
            <a:spLocks noGrp="1"/>
          </p:cNvSpPr>
          <p:nvPr>
            <p:ph type="sldNum" sz="quarter" idx="5"/>
          </p:nvPr>
        </p:nvSpPr>
        <p:spPr/>
        <p:txBody>
          <a:bodyPr/>
          <a:lstStyle/>
          <a:p>
            <a:pPr>
              <a:defRPr/>
            </a:pPr>
            <a:fld id="{F7112845-B687-44DC-9C0F-23D8CCEDA1C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Gleditzia triacanthus “ Sumburst “</a:t>
            </a:r>
          </a:p>
        </p:txBody>
      </p:sp>
      <p:sp>
        <p:nvSpPr>
          <p:cNvPr id="4" name="3 Marcador de número de diapositiva"/>
          <p:cNvSpPr>
            <a:spLocks noGrp="1"/>
          </p:cNvSpPr>
          <p:nvPr>
            <p:ph type="sldNum" sz="quarter" idx="5"/>
          </p:nvPr>
        </p:nvSpPr>
        <p:spPr/>
        <p:txBody>
          <a:bodyPr/>
          <a:lstStyle/>
          <a:p>
            <a:pPr>
              <a:defRPr/>
            </a:pPr>
            <a:fld id="{E8B06ACF-2586-4675-A93F-8DFFC7B68EC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Gleditsia Triacanthus “ Sumburst “</a:t>
            </a:r>
          </a:p>
        </p:txBody>
      </p:sp>
      <p:sp>
        <p:nvSpPr>
          <p:cNvPr id="4" name="3 Marcador de número de diapositiva"/>
          <p:cNvSpPr>
            <a:spLocks noGrp="1"/>
          </p:cNvSpPr>
          <p:nvPr>
            <p:ph type="sldNum" sz="quarter" idx="5"/>
          </p:nvPr>
        </p:nvSpPr>
        <p:spPr/>
        <p:txBody>
          <a:bodyPr/>
          <a:lstStyle/>
          <a:p>
            <a:pPr>
              <a:defRPr/>
            </a:pPr>
            <a:fld id="{88A3052B-A2F6-45DC-835C-A8842537AD32}"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Andalucía en Bellavista</a:t>
            </a:r>
          </a:p>
        </p:txBody>
      </p:sp>
      <p:sp>
        <p:nvSpPr>
          <p:cNvPr id="4" name="3 Marcador de número de diapositiva"/>
          <p:cNvSpPr>
            <a:spLocks noGrp="1"/>
          </p:cNvSpPr>
          <p:nvPr>
            <p:ph type="sldNum" sz="quarter" idx="5"/>
          </p:nvPr>
        </p:nvSpPr>
        <p:spPr/>
        <p:txBody>
          <a:bodyPr/>
          <a:lstStyle/>
          <a:p>
            <a:pPr>
              <a:defRPr/>
            </a:pPr>
            <a:fld id="{6646131F-02F9-4E6B-9A4D-618A83ECC60F}"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Andalucía</a:t>
            </a:r>
          </a:p>
        </p:txBody>
      </p:sp>
      <p:sp>
        <p:nvSpPr>
          <p:cNvPr id="4" name="3 Marcador de número de diapositiva"/>
          <p:cNvSpPr>
            <a:spLocks noGrp="1"/>
          </p:cNvSpPr>
          <p:nvPr>
            <p:ph type="sldNum" sz="quarter" idx="5"/>
          </p:nvPr>
        </p:nvSpPr>
        <p:spPr/>
        <p:txBody>
          <a:bodyPr/>
          <a:lstStyle/>
          <a:p>
            <a:pPr>
              <a:defRPr/>
            </a:pPr>
            <a:fld id="{B41FE4E6-BCB0-45C9-B981-E23C6C0D8954}"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Solidaridad en Bellavista</a:t>
            </a:r>
          </a:p>
        </p:txBody>
      </p:sp>
      <p:sp>
        <p:nvSpPr>
          <p:cNvPr id="4" name="3 Marcador de número de diapositiva"/>
          <p:cNvSpPr>
            <a:spLocks noGrp="1"/>
          </p:cNvSpPr>
          <p:nvPr>
            <p:ph type="sldNum" sz="quarter" idx="5"/>
          </p:nvPr>
        </p:nvSpPr>
        <p:spPr/>
        <p:txBody>
          <a:bodyPr/>
          <a:lstStyle/>
          <a:p>
            <a:pPr>
              <a:defRPr/>
            </a:pPr>
            <a:fld id="{E44B6210-37DD-447C-850A-C02DC6C4FFBD}"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Solidaridad</a:t>
            </a:r>
          </a:p>
        </p:txBody>
      </p:sp>
      <p:sp>
        <p:nvSpPr>
          <p:cNvPr id="4" name="3 Marcador de número de diapositiva"/>
          <p:cNvSpPr>
            <a:spLocks noGrp="1"/>
          </p:cNvSpPr>
          <p:nvPr>
            <p:ph type="sldNum" sz="quarter" idx="5"/>
          </p:nvPr>
        </p:nvSpPr>
        <p:spPr/>
        <p:txBody>
          <a:bodyPr/>
          <a:lstStyle/>
          <a:p>
            <a:pPr>
              <a:defRPr/>
            </a:pPr>
            <a:fld id="{2567D88D-F4E5-4D0E-95A4-02F3A20DC2D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Solidaridad</a:t>
            </a:r>
          </a:p>
        </p:txBody>
      </p:sp>
      <p:sp>
        <p:nvSpPr>
          <p:cNvPr id="4" name="3 Marcador de número de diapositiva"/>
          <p:cNvSpPr>
            <a:spLocks noGrp="1"/>
          </p:cNvSpPr>
          <p:nvPr>
            <p:ph type="sldNum" sz="quarter" idx="5"/>
          </p:nvPr>
        </p:nvSpPr>
        <p:spPr/>
        <p:txBody>
          <a:bodyPr/>
          <a:lstStyle/>
          <a:p>
            <a:pPr>
              <a:defRPr/>
            </a:pPr>
            <a:fld id="{57EB27DC-F1C9-4DAF-9784-D2717513E184}"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Solidaridad</a:t>
            </a:r>
          </a:p>
        </p:txBody>
      </p:sp>
      <p:sp>
        <p:nvSpPr>
          <p:cNvPr id="4" name="3 Marcador de número de diapositiva"/>
          <p:cNvSpPr>
            <a:spLocks noGrp="1"/>
          </p:cNvSpPr>
          <p:nvPr>
            <p:ph type="sldNum" sz="quarter" idx="5"/>
          </p:nvPr>
        </p:nvSpPr>
        <p:spPr/>
        <p:txBody>
          <a:bodyPr/>
          <a:lstStyle/>
          <a:p>
            <a:pPr>
              <a:defRPr/>
            </a:pPr>
            <a:fld id="{1D062F79-00BD-4A3C-85E7-8D0B12669BF5}"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Clara Jesús Montero en Triana</a:t>
            </a:r>
          </a:p>
        </p:txBody>
      </p:sp>
      <p:sp>
        <p:nvSpPr>
          <p:cNvPr id="4" name="3 Marcador de número de diapositiva"/>
          <p:cNvSpPr>
            <a:spLocks noGrp="1"/>
          </p:cNvSpPr>
          <p:nvPr>
            <p:ph type="sldNum" sz="quarter" idx="5"/>
          </p:nvPr>
        </p:nvSpPr>
        <p:spPr/>
        <p:txBody>
          <a:bodyPr/>
          <a:lstStyle/>
          <a:p>
            <a:pPr>
              <a:defRPr/>
            </a:pPr>
            <a:fld id="{4892467D-9F31-4141-B198-8BFC30D58F29}"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Clara Jesús Montero</a:t>
            </a:r>
          </a:p>
        </p:txBody>
      </p:sp>
      <p:sp>
        <p:nvSpPr>
          <p:cNvPr id="4" name="3 Marcador de número de diapositiva"/>
          <p:cNvSpPr>
            <a:spLocks noGrp="1"/>
          </p:cNvSpPr>
          <p:nvPr>
            <p:ph type="sldNum" sz="quarter" idx="5"/>
          </p:nvPr>
        </p:nvSpPr>
        <p:spPr/>
        <p:txBody>
          <a:bodyPr/>
          <a:lstStyle/>
          <a:p>
            <a:pPr>
              <a:defRPr/>
            </a:pPr>
            <a:fld id="{1360D0D0-AB55-4F2B-81A6-8E6299873D37}"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Clara Jesús Montero</a:t>
            </a:r>
          </a:p>
        </p:txBody>
      </p:sp>
      <p:sp>
        <p:nvSpPr>
          <p:cNvPr id="4" name="3 Marcador de número de diapositiva"/>
          <p:cNvSpPr>
            <a:spLocks noGrp="1"/>
          </p:cNvSpPr>
          <p:nvPr>
            <p:ph type="sldNum" sz="quarter" idx="5"/>
          </p:nvPr>
        </p:nvSpPr>
        <p:spPr/>
        <p:txBody>
          <a:bodyPr/>
          <a:lstStyle/>
          <a:p>
            <a:pPr>
              <a:defRPr/>
            </a:pPr>
            <a:fld id="{3B8BE079-23D2-42C9-9E34-BE4DEF04962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Pedro Salvador</a:t>
            </a:r>
          </a:p>
        </p:txBody>
      </p:sp>
      <p:sp>
        <p:nvSpPr>
          <p:cNvPr id="4" name="3 Marcador de número de diapositiva"/>
          <p:cNvSpPr>
            <a:spLocks noGrp="1"/>
          </p:cNvSpPr>
          <p:nvPr>
            <p:ph type="sldNum" sz="quarter" idx="5"/>
          </p:nvPr>
        </p:nvSpPr>
        <p:spPr/>
        <p:txBody>
          <a:bodyPr/>
          <a:lstStyle/>
          <a:p>
            <a:pPr>
              <a:defRPr/>
            </a:pPr>
            <a:fld id="{2511036F-4DBA-4390-A321-B185CC3CC74B}"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Pedro Salvador</a:t>
            </a:r>
          </a:p>
        </p:txBody>
      </p:sp>
      <p:sp>
        <p:nvSpPr>
          <p:cNvPr id="4" name="3 Marcador de número de diapositiva"/>
          <p:cNvSpPr>
            <a:spLocks noGrp="1"/>
          </p:cNvSpPr>
          <p:nvPr>
            <p:ph type="sldNum" sz="quarter" idx="5"/>
          </p:nvPr>
        </p:nvSpPr>
        <p:spPr/>
        <p:txBody>
          <a:bodyPr/>
          <a:lstStyle/>
          <a:p>
            <a:pPr>
              <a:defRPr/>
            </a:pPr>
            <a:fld id="{7ED6ACEF-F6C5-4838-B53C-BFF189B578FF}"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 las Cadenas en Bellavista</a:t>
            </a:r>
          </a:p>
        </p:txBody>
      </p:sp>
      <p:sp>
        <p:nvSpPr>
          <p:cNvPr id="4" name="3 Marcador de número de diapositiva"/>
          <p:cNvSpPr>
            <a:spLocks noGrp="1"/>
          </p:cNvSpPr>
          <p:nvPr>
            <p:ph type="sldNum" sz="quarter" idx="5"/>
          </p:nvPr>
        </p:nvSpPr>
        <p:spPr/>
        <p:txBody>
          <a:bodyPr/>
          <a:lstStyle/>
          <a:p>
            <a:pPr>
              <a:defRPr/>
            </a:pPr>
            <a:fld id="{B572FE79-D720-4FCD-B8AA-610F01281A91}"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 las Cadenas</a:t>
            </a:r>
          </a:p>
        </p:txBody>
      </p:sp>
      <p:sp>
        <p:nvSpPr>
          <p:cNvPr id="4" name="3 Marcador de número de diapositiva"/>
          <p:cNvSpPr>
            <a:spLocks noGrp="1"/>
          </p:cNvSpPr>
          <p:nvPr>
            <p:ph type="sldNum" sz="quarter" idx="5"/>
          </p:nvPr>
        </p:nvSpPr>
        <p:spPr/>
        <p:txBody>
          <a:bodyPr/>
          <a:lstStyle/>
          <a:p>
            <a:pPr>
              <a:defRPr/>
            </a:pPr>
            <a:fld id="{3C378860-2EE7-48A6-8A33-10D71E8738D7}"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 las Cadenas</a:t>
            </a:r>
          </a:p>
        </p:txBody>
      </p:sp>
      <p:sp>
        <p:nvSpPr>
          <p:cNvPr id="4" name="3 Marcador de número de diapositiva"/>
          <p:cNvSpPr>
            <a:spLocks noGrp="1"/>
          </p:cNvSpPr>
          <p:nvPr>
            <p:ph type="sldNum" sz="quarter" idx="5"/>
          </p:nvPr>
        </p:nvSpPr>
        <p:spPr/>
        <p:txBody>
          <a:bodyPr/>
          <a:lstStyle/>
          <a:p>
            <a:pPr>
              <a:defRPr/>
            </a:pPr>
            <a:fld id="{8EC9ECC2-F03D-40B6-960F-4257EE12BEC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del Retiro en Bellavista</a:t>
            </a:r>
          </a:p>
        </p:txBody>
      </p:sp>
      <p:sp>
        <p:nvSpPr>
          <p:cNvPr id="4" name="3 Marcador de número de diapositiva"/>
          <p:cNvSpPr>
            <a:spLocks noGrp="1"/>
          </p:cNvSpPr>
          <p:nvPr>
            <p:ph type="sldNum" sz="quarter" idx="5"/>
          </p:nvPr>
        </p:nvSpPr>
        <p:spPr/>
        <p:txBody>
          <a:bodyPr/>
          <a:lstStyle/>
          <a:p>
            <a:pPr>
              <a:defRPr/>
            </a:pPr>
            <a:fld id="{54A630AA-9B7D-472A-A707-4FD060350783}"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del Zurra que en Triana</a:t>
            </a:r>
          </a:p>
        </p:txBody>
      </p:sp>
      <p:sp>
        <p:nvSpPr>
          <p:cNvPr id="4" name="3 Marcador de número de diapositiva"/>
          <p:cNvSpPr>
            <a:spLocks noGrp="1"/>
          </p:cNvSpPr>
          <p:nvPr>
            <p:ph type="sldNum" sz="quarter" idx="5"/>
          </p:nvPr>
        </p:nvSpPr>
        <p:spPr/>
        <p:txBody>
          <a:bodyPr/>
          <a:lstStyle/>
          <a:p>
            <a:pPr>
              <a:defRPr/>
            </a:pPr>
            <a:fld id="{393C6022-BB7A-42A7-B492-A0A3D491BA80}"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del Zurra que</a:t>
            </a:r>
          </a:p>
        </p:txBody>
      </p:sp>
      <p:sp>
        <p:nvSpPr>
          <p:cNvPr id="4" name="3 Marcador de número de diapositiva"/>
          <p:cNvSpPr>
            <a:spLocks noGrp="1"/>
          </p:cNvSpPr>
          <p:nvPr>
            <p:ph type="sldNum" sz="quarter" idx="5"/>
          </p:nvPr>
        </p:nvSpPr>
        <p:spPr/>
        <p:txBody>
          <a:bodyPr/>
          <a:lstStyle/>
          <a:p>
            <a:pPr>
              <a:defRPr/>
            </a:pPr>
            <a:fld id="{6BAB7665-3610-4A9E-8FE4-3291928B28E9}"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 los Sargentos Provisionales</a:t>
            </a:r>
          </a:p>
        </p:txBody>
      </p:sp>
      <p:sp>
        <p:nvSpPr>
          <p:cNvPr id="4" name="3 Marcador de número de diapositiva"/>
          <p:cNvSpPr>
            <a:spLocks noGrp="1"/>
          </p:cNvSpPr>
          <p:nvPr>
            <p:ph type="sldNum" sz="quarter" idx="5"/>
          </p:nvPr>
        </p:nvSpPr>
        <p:spPr/>
        <p:txBody>
          <a:bodyPr/>
          <a:lstStyle/>
          <a:p>
            <a:pPr>
              <a:defRPr/>
            </a:pPr>
            <a:fld id="{9778569F-90EC-408C-B038-12005BD32023}"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de los Sargentos Provisionales</a:t>
            </a:r>
          </a:p>
        </p:txBody>
      </p:sp>
      <p:sp>
        <p:nvSpPr>
          <p:cNvPr id="4" name="3 Marcador de número de diapositiva"/>
          <p:cNvSpPr>
            <a:spLocks noGrp="1"/>
          </p:cNvSpPr>
          <p:nvPr>
            <p:ph type="sldNum" sz="quarter" idx="5"/>
          </p:nvPr>
        </p:nvSpPr>
        <p:spPr/>
        <p:txBody>
          <a:bodyPr/>
          <a:lstStyle/>
          <a:p>
            <a:pPr>
              <a:defRPr/>
            </a:pPr>
            <a:fld id="{496D5019-710C-4358-9167-A55ACF459ABA}"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Hotel Alfonso XIII</a:t>
            </a:r>
          </a:p>
        </p:txBody>
      </p:sp>
      <p:sp>
        <p:nvSpPr>
          <p:cNvPr id="4" name="3 Marcador de número de diapositiva"/>
          <p:cNvSpPr>
            <a:spLocks noGrp="1"/>
          </p:cNvSpPr>
          <p:nvPr>
            <p:ph type="sldNum" sz="quarter" idx="5"/>
          </p:nvPr>
        </p:nvSpPr>
        <p:spPr/>
        <p:txBody>
          <a:bodyPr/>
          <a:lstStyle/>
          <a:p>
            <a:pPr>
              <a:defRPr/>
            </a:pPr>
            <a:fld id="{CCB672D1-D342-4344-B437-D3574A5DED0D}"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Erithryna crista galli</a:t>
            </a:r>
          </a:p>
        </p:txBody>
      </p:sp>
      <p:sp>
        <p:nvSpPr>
          <p:cNvPr id="4" name="3 Marcador de número de diapositiva"/>
          <p:cNvSpPr>
            <a:spLocks noGrp="1"/>
          </p:cNvSpPr>
          <p:nvPr>
            <p:ph type="sldNum" sz="quarter" idx="5"/>
          </p:nvPr>
        </p:nvSpPr>
        <p:spPr/>
        <p:txBody>
          <a:bodyPr/>
          <a:lstStyle/>
          <a:p>
            <a:pPr>
              <a:defRPr/>
            </a:pPr>
            <a:fld id="{D5574A94-8968-49B3-9734-27EDE602BE4A}"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Erithryna Jardin de la Maestranza</a:t>
            </a:r>
          </a:p>
        </p:txBody>
      </p:sp>
      <p:sp>
        <p:nvSpPr>
          <p:cNvPr id="4" name="3 Marcador de número de diapositiva"/>
          <p:cNvSpPr>
            <a:spLocks noGrp="1"/>
          </p:cNvSpPr>
          <p:nvPr>
            <p:ph type="sldNum" sz="quarter" idx="5"/>
          </p:nvPr>
        </p:nvSpPr>
        <p:spPr/>
        <p:txBody>
          <a:bodyPr/>
          <a:lstStyle/>
          <a:p>
            <a:pPr>
              <a:defRPr/>
            </a:pPr>
            <a:fld id="{62FD61FE-52CD-4408-B355-00C2A0D14B95}"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crista galli</a:t>
            </a:r>
          </a:p>
        </p:txBody>
      </p:sp>
      <p:sp>
        <p:nvSpPr>
          <p:cNvPr id="4" name="3 Marcador de número de diapositiva"/>
          <p:cNvSpPr>
            <a:spLocks noGrp="1"/>
          </p:cNvSpPr>
          <p:nvPr>
            <p:ph type="sldNum" sz="quarter" idx="5"/>
          </p:nvPr>
        </p:nvSpPr>
        <p:spPr/>
        <p:txBody>
          <a:bodyPr/>
          <a:lstStyle/>
          <a:p>
            <a:pPr>
              <a:defRPr/>
            </a:pPr>
            <a:fld id="{79DE84A0-025A-45A8-A334-B8E8C4F94E1E}"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crista galli</a:t>
            </a:r>
          </a:p>
        </p:txBody>
      </p:sp>
      <p:sp>
        <p:nvSpPr>
          <p:cNvPr id="4" name="3 Marcador de número de diapositiva"/>
          <p:cNvSpPr>
            <a:spLocks noGrp="1"/>
          </p:cNvSpPr>
          <p:nvPr>
            <p:ph type="sldNum" sz="quarter" idx="5"/>
          </p:nvPr>
        </p:nvSpPr>
        <p:spPr/>
        <p:txBody>
          <a:bodyPr/>
          <a:lstStyle/>
          <a:p>
            <a:pPr>
              <a:defRPr/>
            </a:pPr>
            <a:fld id="{8CC63B6D-50BD-4CBD-8154-55F512EFB356}"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crista galli</a:t>
            </a:r>
          </a:p>
        </p:txBody>
      </p:sp>
      <p:sp>
        <p:nvSpPr>
          <p:cNvPr id="4" name="3 Marcador de número de diapositiva"/>
          <p:cNvSpPr>
            <a:spLocks noGrp="1"/>
          </p:cNvSpPr>
          <p:nvPr>
            <p:ph type="sldNum" sz="quarter" idx="5"/>
          </p:nvPr>
        </p:nvSpPr>
        <p:spPr/>
        <p:txBody>
          <a:bodyPr/>
          <a:lstStyle/>
          <a:p>
            <a:pPr>
              <a:defRPr/>
            </a:pPr>
            <a:fld id="{1C5991D7-B32F-4ACD-8520-6FD68967846B}"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crista galli</a:t>
            </a:r>
          </a:p>
        </p:txBody>
      </p:sp>
      <p:sp>
        <p:nvSpPr>
          <p:cNvPr id="4" name="3 Marcador de número de diapositiva"/>
          <p:cNvSpPr>
            <a:spLocks noGrp="1"/>
          </p:cNvSpPr>
          <p:nvPr>
            <p:ph type="sldNum" sz="quarter" idx="5"/>
          </p:nvPr>
        </p:nvSpPr>
        <p:spPr/>
        <p:txBody>
          <a:bodyPr/>
          <a:lstStyle/>
          <a:p>
            <a:pPr>
              <a:defRPr/>
            </a:pPr>
            <a:fld id="{60FE90C5-C81E-4FEC-8564-CAFE9202DFB4}"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collarodendron.-c/ Domingo Tejera</a:t>
            </a:r>
          </a:p>
        </p:txBody>
      </p:sp>
      <p:sp>
        <p:nvSpPr>
          <p:cNvPr id="4" name="3 Marcador de número de diapositiva"/>
          <p:cNvSpPr>
            <a:spLocks noGrp="1"/>
          </p:cNvSpPr>
          <p:nvPr>
            <p:ph type="sldNum" sz="quarter" idx="5"/>
          </p:nvPr>
        </p:nvSpPr>
        <p:spPr/>
        <p:txBody>
          <a:bodyPr/>
          <a:lstStyle/>
          <a:p>
            <a:pPr>
              <a:defRPr/>
            </a:pPr>
            <a:fld id="{FF716231-3C3A-4AD2-A636-203048451615}"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collarodendron</a:t>
            </a:r>
          </a:p>
        </p:txBody>
      </p:sp>
      <p:sp>
        <p:nvSpPr>
          <p:cNvPr id="4" name="3 Marcador de número de diapositiva"/>
          <p:cNvSpPr>
            <a:spLocks noGrp="1"/>
          </p:cNvSpPr>
          <p:nvPr>
            <p:ph type="sldNum" sz="quarter" idx="5"/>
          </p:nvPr>
        </p:nvSpPr>
        <p:spPr/>
        <p:txBody>
          <a:bodyPr/>
          <a:lstStyle/>
          <a:p>
            <a:pPr>
              <a:defRPr/>
            </a:pPr>
            <a:fld id="{16232790-62BE-4933-864C-56DDFA0B43C2}"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crista galli</a:t>
            </a:r>
          </a:p>
        </p:txBody>
      </p:sp>
      <p:sp>
        <p:nvSpPr>
          <p:cNvPr id="4" name="3 Marcador de número de diapositiva"/>
          <p:cNvSpPr>
            <a:spLocks noGrp="1"/>
          </p:cNvSpPr>
          <p:nvPr>
            <p:ph type="sldNum" sz="quarter" idx="5"/>
          </p:nvPr>
        </p:nvSpPr>
        <p:spPr/>
        <p:txBody>
          <a:bodyPr/>
          <a:lstStyle/>
          <a:p>
            <a:pPr>
              <a:defRPr/>
            </a:pPr>
            <a:fld id="{1895624E-AE8C-40B7-BA1C-7379F4620C48}"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collarodendron</a:t>
            </a:r>
          </a:p>
        </p:txBody>
      </p:sp>
      <p:sp>
        <p:nvSpPr>
          <p:cNvPr id="4" name="3 Marcador de número de diapositiva"/>
          <p:cNvSpPr>
            <a:spLocks noGrp="1"/>
          </p:cNvSpPr>
          <p:nvPr>
            <p:ph type="sldNum" sz="quarter" idx="5"/>
          </p:nvPr>
        </p:nvSpPr>
        <p:spPr/>
        <p:txBody>
          <a:bodyPr/>
          <a:lstStyle/>
          <a:p>
            <a:pPr>
              <a:defRPr/>
            </a:pPr>
            <a:fld id="{3F0FE187-16B9-4DF5-9CED-4A4B8F0527F8}"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Erithrina collarodendron</a:t>
            </a:r>
          </a:p>
        </p:txBody>
      </p:sp>
      <p:sp>
        <p:nvSpPr>
          <p:cNvPr id="4" name="3 Marcador de número de diapositiva"/>
          <p:cNvSpPr>
            <a:spLocks noGrp="1"/>
          </p:cNvSpPr>
          <p:nvPr>
            <p:ph type="sldNum" sz="quarter" idx="5"/>
          </p:nvPr>
        </p:nvSpPr>
        <p:spPr/>
        <p:txBody>
          <a:bodyPr/>
          <a:lstStyle/>
          <a:p>
            <a:pPr>
              <a:defRPr/>
            </a:pPr>
            <a:fld id="{55A1A9A0-1ADA-4BBA-B23F-C477DA03B8DE}"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Juan de Austria</a:t>
            </a:r>
          </a:p>
        </p:txBody>
      </p:sp>
      <p:sp>
        <p:nvSpPr>
          <p:cNvPr id="4" name="3 Marcador de número de diapositiva"/>
          <p:cNvSpPr>
            <a:spLocks noGrp="1"/>
          </p:cNvSpPr>
          <p:nvPr>
            <p:ph type="sldNum" sz="quarter" idx="5"/>
          </p:nvPr>
        </p:nvSpPr>
        <p:spPr/>
        <p:txBody>
          <a:bodyPr/>
          <a:lstStyle/>
          <a:p>
            <a:pPr>
              <a:defRPr/>
            </a:pPr>
            <a:fld id="{6E14282F-804E-4FFD-BF5F-0BFBF56DF0AC}"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Juan de Austria</a:t>
            </a:r>
          </a:p>
        </p:txBody>
      </p:sp>
      <p:sp>
        <p:nvSpPr>
          <p:cNvPr id="4" name="3 Marcador de número de diapositiva"/>
          <p:cNvSpPr>
            <a:spLocks noGrp="1"/>
          </p:cNvSpPr>
          <p:nvPr>
            <p:ph type="sldNum" sz="quarter" idx="5"/>
          </p:nvPr>
        </p:nvSpPr>
        <p:spPr/>
        <p:txBody>
          <a:bodyPr/>
          <a:lstStyle/>
          <a:p>
            <a:pPr>
              <a:defRPr/>
            </a:pPr>
            <a:fld id="{BB2C3473-E291-443B-A315-B4268CF7AF97}"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Juan de Austria</a:t>
            </a:r>
          </a:p>
        </p:txBody>
      </p:sp>
      <p:sp>
        <p:nvSpPr>
          <p:cNvPr id="4" name="3 Marcador de número de diapositiva"/>
          <p:cNvSpPr>
            <a:spLocks noGrp="1"/>
          </p:cNvSpPr>
          <p:nvPr>
            <p:ph type="sldNum" sz="quarter" idx="5"/>
          </p:nvPr>
        </p:nvSpPr>
        <p:spPr/>
        <p:txBody>
          <a:bodyPr/>
          <a:lstStyle/>
          <a:p>
            <a:pPr>
              <a:defRPr/>
            </a:pPr>
            <a:fld id="{C1C592E9-2F06-471F-A118-D49077567E15}" type="slidenum">
              <a:rPr lang="es-ES">
                <a:solidFill>
                  <a:prstClr val="black"/>
                </a:solidFill>
              </a:rPr>
              <a:pPr>
                <a:defRPr/>
              </a:pPr>
              <a:t>168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18448" cy="1584176"/>
          </a:xfrm>
        </p:spPr>
        <p:txBody>
          <a:bodyPr>
            <a:noAutofit/>
          </a:bodyPr>
          <a:lstStyle/>
          <a:p>
            <a:r>
              <a:rPr lang="es-ES" sz="3200" dirty="0"/>
              <a:t>EUROPA.-LA VUELTA AL MUNDO EN 885 JARDINES.-ESPAÑA.-SEVILLA</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eaLnBrk="1" hangingPunct="1"/>
            <a:r>
              <a:rPr lang="es-ES" altLang="es-ES" dirty="0"/>
              <a:t>Jardines de la Lonja</a:t>
            </a:r>
          </a:p>
        </p:txBody>
      </p:sp>
      <p:sp>
        <p:nvSpPr>
          <p:cNvPr id="307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En 1927 con el derribo del que fuera Convento de Santo Tomás, que ocupaba gran parte de la manzana situada en frente del edificio del Archivo, comienzan las operaciones encaminadas al ensanche por este extremo de la que hoy es Avenida de la Constitución.</a:t>
            </a:r>
          </a:p>
          <a:p>
            <a:pPr marL="274320" indent="-274320" eaLnBrk="1" fontAlgn="auto" hangingPunct="1">
              <a:spcAft>
                <a:spcPts val="0"/>
              </a:spcAft>
              <a:buClr>
                <a:schemeClr val="accent3"/>
              </a:buClr>
              <a:buFont typeface="Wingdings 2"/>
              <a:buChar char=""/>
              <a:defRPr/>
            </a:pPr>
            <a:r>
              <a:rPr lang="es-ES" dirty="0"/>
              <a:t> Con una serie de derribos se pretendía hacer realidad el viejo proyecto de obtener una gran vía recta, que siguiendo la alineación de la fachada Sur de la Catedral a través de la entonces calle Gran Capitán, la uniese con la llamada Reina Mercedes, eliminando el quiebro que justo en frente de la antigua Lonja suponían las calles Cardenal González y Santo Tomás. </a:t>
            </a:r>
          </a:p>
        </p:txBody>
      </p:sp>
    </p:spTree>
    <p:extLst>
      <p:ext uri="{BB962C8B-B14F-4D97-AF65-F5344CB8AC3E}">
        <p14:creationId xmlns:p14="http://schemas.microsoft.com/office/powerpoint/2010/main" val="125013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Con ello surgía un espacio triangular al pie de la fachada del edifico del Archivo que se decidió ajardinar y que son los jardines que nos ocupan.</a:t>
            </a:r>
          </a:p>
          <a:p>
            <a:r>
              <a:rPr lang="es-ES" dirty="0"/>
              <a:t>  Los jardines se proyectan y construyen en 1928 bajo la dirección del ingeniero Juan José Villagrán, que también haría obras en otros jardines de la ciudad (Jardines de Cristina).</a:t>
            </a:r>
          </a:p>
          <a:p>
            <a:r>
              <a:rPr lang="es-ES" dirty="0"/>
              <a:t> El jardín de planteamiento sencillo y clasicista crea una serie de arriates encintados con setos que van surgiendo alrededor de la fuente central.</a:t>
            </a:r>
          </a:p>
          <a:p>
            <a:endParaRPr lang="es-ES" dirty="0"/>
          </a:p>
          <a:p>
            <a:endParaRPr lang="es-ES" dirty="0"/>
          </a:p>
        </p:txBody>
      </p:sp>
    </p:spTree>
    <p:extLst>
      <p:ext uri="{BB962C8B-B14F-4D97-AF65-F5344CB8AC3E}">
        <p14:creationId xmlns:p14="http://schemas.microsoft.com/office/powerpoint/2010/main" val="415119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Marcador de contenido"/>
          <p:cNvSpPr>
            <a:spLocks noGrp="1"/>
          </p:cNvSpPr>
          <p:nvPr>
            <p:ph sz="quarter" idx="1"/>
          </p:nvPr>
        </p:nvSpPr>
        <p:spPr>
          <a:xfrm>
            <a:off x="457200" y="1000125"/>
            <a:ext cx="7643192" cy="5324475"/>
          </a:xfrm>
        </p:spPr>
        <p:txBody>
          <a:bodyPr/>
          <a:lstStyle/>
          <a:p>
            <a:pPr eaLnBrk="1" hangingPunct="1"/>
            <a:r>
              <a:rPr lang="es-ES" altLang="es-ES" dirty="0"/>
              <a:t>Ésta es de planta circular y está rodeada de figuras de animales( leones y perros) elevadas sobre pedestales. Las distintas sendas peatonales todas pavimentadas permiten recorrer el recinto en todas direcciones así como acceder al edificio del Archivo.</a:t>
            </a:r>
          </a:p>
          <a:p>
            <a:r>
              <a:rPr lang="es-ES" altLang="es-ES" dirty="0"/>
              <a:t>Entre la vegetación, distribuida por los arriates delimitados por setos de arrayán (Myrtus communis), cabe destacar: un grupo de washingtonias (Washingtonia filifera), pitosporos (Pittosporum tobira). Varias palmeras canarias (Phoenix canariensis) y magnolios (Magnolia grandiflora).  </a:t>
            </a:r>
          </a:p>
        </p:txBody>
      </p:sp>
    </p:spTree>
    <p:extLst>
      <p:ext uri="{BB962C8B-B14F-4D97-AF65-F5344CB8AC3E}">
        <p14:creationId xmlns:p14="http://schemas.microsoft.com/office/powerpoint/2010/main" val="3341201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14438"/>
            <a:ext cx="7715200" cy="5110162"/>
          </a:xfrm>
        </p:spPr>
        <p:txBody>
          <a:bodyPr>
            <a:normAutofit/>
          </a:bodyPr>
          <a:lstStyle/>
          <a:p>
            <a:pPr marL="274320" indent="-274320" eaLnBrk="1" fontAlgn="auto" hangingPunct="1">
              <a:spcAft>
                <a:spcPts val="0"/>
              </a:spcAft>
              <a:buClr>
                <a:schemeClr val="accent3"/>
              </a:buClr>
              <a:buFont typeface="Wingdings 2"/>
              <a:buChar char=""/>
              <a:defRPr/>
            </a:pPr>
            <a:r>
              <a:rPr lang="es-ES" dirty="0"/>
              <a:t>Cuando con el verano el calor llega a la ciudad y ésta se queda casi vacía ,es agradable contemplar la inusitada quietud de estos jardines, habitualmente sometidos al incesante ruido del tráfico de la avenida de la Constitución, bajo la atenta mirada que desde los siglos les dirige el viejo edificio de la que fuera Casa Lonja, cuya fachada se filtra a través de la esplendorosa floración de los diversos árboles de Júpiter (Lagerstroemia indica) que pueblan estos jardincillos.   </a:t>
            </a:r>
          </a:p>
        </p:txBody>
      </p:sp>
    </p:spTree>
    <p:extLst>
      <p:ext uri="{BB962C8B-B14F-4D97-AF65-F5344CB8AC3E}">
        <p14:creationId xmlns:p14="http://schemas.microsoft.com/office/powerpoint/2010/main" val="185364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Jardines de la Lon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715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Jardines de la Lonj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765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Jardines de la Lonj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31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es de la Lonj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20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Jardines de la Lonj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58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es de la lonja.-Juli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96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es de la Lonja.-Juli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405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es de la Lonja.-Juli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540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es de la Lonja.-Juli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022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es de la Lonja.-Jupite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425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es de la Lonj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723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es de la Lonj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299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altLang="es-ES" dirty="0"/>
              <a:t>Jardines del Parlamento</a:t>
            </a:r>
          </a:p>
        </p:txBody>
      </p:sp>
      <p:sp>
        <p:nvSpPr>
          <p:cNvPr id="21507" name="2 Marcador de contenido"/>
          <p:cNvSpPr>
            <a:spLocks noGrp="1"/>
          </p:cNvSpPr>
          <p:nvPr>
            <p:ph sz="quarter" idx="1"/>
          </p:nvPr>
        </p:nvSpPr>
        <p:spPr/>
        <p:txBody>
          <a:bodyPr/>
          <a:lstStyle/>
          <a:p>
            <a:pPr eaLnBrk="1" hangingPunct="1"/>
            <a:r>
              <a:rPr lang="es-ES" altLang="es-ES" dirty="0"/>
              <a:t>Tras varios años de reformas y obras, la parte delantera de la fachada del actual Parlamento de Andalucía y anteriormente Hospital de las Cinco Llagas, ha sido recuperado como parque, con tres zonas perfectamente delimitadas: un área de espacio vinculada exclusivamente al conjunto monumental, un área de acceso limitado y otra área de espacio libre. </a:t>
            </a:r>
          </a:p>
        </p:txBody>
      </p:sp>
    </p:spTree>
    <p:extLst>
      <p:ext uri="{BB962C8B-B14F-4D97-AF65-F5344CB8AC3E}">
        <p14:creationId xmlns:p14="http://schemas.microsoft.com/office/powerpoint/2010/main" val="3700308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es del Parla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39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7764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829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273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2438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9282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14125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690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211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648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483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163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19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3" y="-7386"/>
            <a:ext cx="4749879"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794821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a:xfrm>
            <a:off x="457200" y="704850"/>
            <a:ext cx="8229600" cy="1295400"/>
          </a:xfrm>
        </p:spPr>
        <p:txBody>
          <a:bodyPr>
            <a:normAutofit/>
          </a:bodyPr>
          <a:lstStyle/>
          <a:p>
            <a:pPr eaLnBrk="1" hangingPunct="1"/>
            <a:r>
              <a:rPr lang="es-ES" altLang="es-ES" sz="2800" dirty="0">
                <a:solidFill>
                  <a:schemeClr val="tx1"/>
                </a:solidFill>
              </a:rPr>
              <a:t>Jardines del Prado de San Sebastián</a:t>
            </a:r>
          </a:p>
        </p:txBody>
      </p:sp>
      <p:sp>
        <p:nvSpPr>
          <p:cNvPr id="3" name="2 Marcador de contenido"/>
          <p:cNvSpPr>
            <a:spLocks noGrp="1"/>
          </p:cNvSpPr>
          <p:nvPr>
            <p:ph sz="quarter" idx="1"/>
          </p:nvPr>
        </p:nvSpPr>
        <p:spPr>
          <a:xfrm>
            <a:off x="457200" y="2143125"/>
            <a:ext cx="7643192" cy="41814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Antiguo establecimiento de la Feria de Ganado que daría origen a la Feria de Abril, los jardines del Prado de San Sebastián son esenciales en la configuración de la ciudad y en el entendimiento del crecimiento urbanístico de la misma. Improvisado cementerio en 1649, cuando la peste arrasó la ciudad, y posterior recinto ferial en 1846, los jardines como los conocemos hoy en día se inauguran en 1997 después de una dura pugna entre las autoridades urbanas y los intereses inmobiliarios que habían pujado durante décadas por la construcción del lugar.  </a:t>
            </a:r>
          </a:p>
        </p:txBody>
      </p:sp>
    </p:spTree>
    <p:extLst>
      <p:ext uri="{BB962C8B-B14F-4D97-AF65-F5344CB8AC3E}">
        <p14:creationId xmlns:p14="http://schemas.microsoft.com/office/powerpoint/2010/main" val="1564063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457200" y="1000125"/>
            <a:ext cx="7499176" cy="5324475"/>
          </a:xfrm>
        </p:spPr>
        <p:txBody>
          <a:bodyPr/>
          <a:lstStyle/>
          <a:p>
            <a:pPr eaLnBrk="1" hangingPunct="1"/>
            <a:r>
              <a:rPr lang="es-ES" altLang="es-ES" dirty="0"/>
              <a:t>Los jardines se estructuran en tres niveles a lo largo de un eje longitudinal que parte de la Avda. del Cid, estableciéndose el conjunto con una marcada simetría, acentuada aun más si cabe por un diseño geométrico potenciado por la disposición de los elementos vegetales. Este diseño pasa también por la utilización de estanques, fuentes y pequeñas cascadas, que dan un inusitado protagonismo al agua a la manera en la que lo haría un jardín islámico, dejando en la zona central de los jardines un espacio libre dispuesto para la realización de actividades sociales y culturales.</a:t>
            </a:r>
          </a:p>
        </p:txBody>
      </p:sp>
    </p:spTree>
    <p:extLst>
      <p:ext uri="{BB962C8B-B14F-4D97-AF65-F5344CB8AC3E}">
        <p14:creationId xmlns:p14="http://schemas.microsoft.com/office/powerpoint/2010/main" val="577233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499176" cy="52530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Encerrados entre alineaciones de plátanos los jardines albergan a medio centenar de especies vegetales. La entrada desde la Avda. del Cid la presiden palmeras datileras (Phoenix canariensis) y washingtonias de tronco fino (Washingtonia robusta), acompañadas por lantanas o banderas españolas (Lantana cámara) de gran valor ornamental por sus pequeñas flores de colores rojo y amarillo- de ahí su nombre -.</a:t>
            </a:r>
          </a:p>
          <a:p>
            <a:pPr marL="274320" indent="-274320" eaLnBrk="1" fontAlgn="auto" hangingPunct="1">
              <a:spcAft>
                <a:spcPts val="0"/>
              </a:spcAft>
              <a:buClr>
                <a:schemeClr val="accent3"/>
              </a:buClr>
              <a:buFont typeface="Wingdings 2"/>
              <a:buChar char=""/>
              <a:defRPr/>
            </a:pPr>
            <a:r>
              <a:rPr lang="es-ES" dirty="0"/>
              <a:t> Si vamos hacia la izquierda o a la derecha, en uno de los paseos longitudinales laterales, encontramos una amplia presencia de Tipuana o palo rosa (Tipuana tipu) que adornan toda la longitud del mismo con sus flores de llamativo color amarillo. </a:t>
            </a:r>
          </a:p>
        </p:txBody>
      </p:sp>
    </p:spTree>
    <p:extLst>
      <p:ext uri="{BB962C8B-B14F-4D97-AF65-F5344CB8AC3E}">
        <p14:creationId xmlns:p14="http://schemas.microsoft.com/office/powerpoint/2010/main" val="1345766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lnSpcReduction="10000"/>
          </a:bodyPr>
          <a:lstStyle/>
          <a:p>
            <a:r>
              <a:rPr lang="es-ES" dirty="0"/>
              <a:t>También en estos corredores llaman la atención la tuya (Thuja orientalis) con sus frutos rojizos o el mirto (Myrthus communis) con sus flores blancas pobladas de estambres que se encuentra casi siempre formando setos. </a:t>
            </a:r>
          </a:p>
          <a:p>
            <a:r>
              <a:rPr lang="es-ES" dirty="0"/>
              <a:t> Mirando ahora hacia la puerta desde la plaza central se observan las tres fuentes en diferentes niveles enmarcadas entre palmeras washingtonias que ponen en contraste la horizontalidad del agua con su fuerte verticalidad. El conjunto de estas tres fuentes se bordea con setos elaborados a partir de bonetero (Euonymus japonicus var microphyllus) y otra vez el palo rosa que nos acompaña ahora hacia la salida.   </a:t>
            </a:r>
          </a:p>
          <a:p>
            <a:endParaRPr lang="es-ES" dirty="0"/>
          </a:p>
        </p:txBody>
      </p:sp>
    </p:spTree>
    <p:extLst>
      <p:ext uri="{BB962C8B-B14F-4D97-AF65-F5344CB8AC3E}">
        <p14:creationId xmlns:p14="http://schemas.microsoft.com/office/powerpoint/2010/main" val="3371194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8229600" cy="5324475"/>
          </a:xfrm>
        </p:spPr>
        <p:txBody>
          <a:bodyPr>
            <a:normAutofit/>
          </a:bodyPr>
          <a:lstStyle/>
          <a:p>
            <a:pPr marL="274320" indent="-274320" eaLnBrk="1" fontAlgn="auto" hangingPunct="1">
              <a:spcAft>
                <a:spcPts val="0"/>
              </a:spcAft>
              <a:buClr>
                <a:schemeClr val="accent3"/>
              </a:buClr>
              <a:buFont typeface="Wingdings 2"/>
              <a:buChar char=""/>
              <a:defRPr/>
            </a:pPr>
            <a:r>
              <a:rPr lang="es-ES" dirty="0"/>
              <a:t>    </a:t>
            </a:r>
          </a:p>
          <a:p>
            <a:pPr marL="274320" indent="-274320" eaLnBrk="1" fontAlgn="auto" hangingPunct="1">
              <a:spcAft>
                <a:spcPts val="0"/>
              </a:spcAft>
              <a:buClr>
                <a:schemeClr val="accent3"/>
              </a:buClr>
              <a:buFont typeface="Wingdings 2"/>
              <a:buChar char=""/>
              <a:defRPr/>
            </a:pPr>
            <a:r>
              <a:rPr lang="es-ES" dirty="0"/>
              <a:t>Espacio urbano fundamental para la comprensión de la ciudad y perfecto filtro entre la grandiosidad de la Plaza de España y el carácter íntimo de los Jardines de los Alcázares o los recoletos Jardines de Murillo, los Jardines del Prado de San Sebastián aportan con su trazado geométrico y su estructura despejada, donde todavía la glorieta o el estanque tienen peso en la obra de jardinería, el grado de modernidad preciso en un entorno cuajado de historia.</a:t>
            </a:r>
          </a:p>
        </p:txBody>
      </p:sp>
    </p:spTree>
    <p:extLst>
      <p:ext uri="{BB962C8B-B14F-4D97-AF65-F5344CB8AC3E}">
        <p14:creationId xmlns:p14="http://schemas.microsoft.com/office/powerpoint/2010/main" val="110019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es del Prado de San 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088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es del Prado de San Sebasti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357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es el Prado de San 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269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altLang="es-ES" dirty="0"/>
              <a:t>Jardines de Manuel Ferrand</a:t>
            </a:r>
          </a:p>
        </p:txBody>
      </p:sp>
      <p:sp>
        <p:nvSpPr>
          <p:cNvPr id="30723" name="2 Marcador de contenido"/>
          <p:cNvSpPr>
            <a:spLocks noGrp="1"/>
          </p:cNvSpPr>
          <p:nvPr>
            <p:ph sz="quarter" idx="1"/>
          </p:nvPr>
        </p:nvSpPr>
        <p:spPr/>
        <p:txBody>
          <a:bodyPr/>
          <a:lstStyle/>
          <a:p>
            <a:pPr eaLnBrk="1" hangingPunct="1"/>
            <a:r>
              <a:rPr lang="es-ES" altLang="es-ES" dirty="0"/>
              <a:t>Deben su nombre al escritor y periodista sevillano Manuel Ferrand Bonilla que vivió muy cerca y que dedicó sentidas páginas a los Jardines de Sevilla. Abarcan dos zonas separadas por una vía de tráfico rodado que comunica la Glorieta de Las Cigarreras con la calle Juan Sebastián Elcano y permite el acceso al aparcamiento subterráneo terminado en 1997, fecha en la que los jardines reciben esta denominación.</a:t>
            </a:r>
          </a:p>
        </p:txBody>
      </p:sp>
    </p:spTree>
    <p:extLst>
      <p:ext uri="{BB962C8B-B14F-4D97-AF65-F5344CB8AC3E}">
        <p14:creationId xmlns:p14="http://schemas.microsoft.com/office/powerpoint/2010/main" val="40148860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es Manuel Ferr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47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es Manuel Ferra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561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altLang="es-ES" dirty="0"/>
              <a:t>Jardines de Rafael Montesinos</a:t>
            </a:r>
          </a:p>
        </p:txBody>
      </p:sp>
      <p:sp>
        <p:nvSpPr>
          <p:cNvPr id="33795" name="2 Marcador de contenido"/>
          <p:cNvSpPr>
            <a:spLocks noGrp="1"/>
          </p:cNvSpPr>
          <p:nvPr>
            <p:ph sz="quarter" idx="1"/>
          </p:nvPr>
        </p:nvSpPr>
        <p:spPr/>
        <p:txBody>
          <a:bodyPr/>
          <a:lstStyle/>
          <a:p>
            <a:pPr eaLnBrk="1" hangingPunct="1"/>
            <a:r>
              <a:rPr lang="es-ES" altLang="es-ES" dirty="0"/>
              <a:t>Este jardín (antes llamado de Isabel II, y conocido también como Jardín de los Pobres) fue dedicado por el Ayuntamiento de la ciudad en 1995 a éste escritor y poeta sevillano nacido en 1920, dos veces Premio Nacional de Literatura e Hijo Predilecto de Andalucía en 1989.</a:t>
            </a:r>
          </a:p>
          <a:p>
            <a:pPr eaLnBrk="1" hangingPunct="1"/>
            <a:r>
              <a:rPr lang="es-ES" altLang="es-ES" dirty="0"/>
              <a:t>Está constituido por tres pequeñas glorietas circulares unidas entre sí por una senda a modo de pequeño paseo que constituye el eje principal de la composición.</a:t>
            </a:r>
          </a:p>
        </p:txBody>
      </p:sp>
    </p:spTree>
    <p:extLst>
      <p:ext uri="{BB962C8B-B14F-4D97-AF65-F5344CB8AC3E}">
        <p14:creationId xmlns:p14="http://schemas.microsoft.com/office/powerpoint/2010/main" val="1347253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es Rafael Montesin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994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onumento a Antonio Mair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2 Imagen" descr="Monumento a Antonio Maire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153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hangingPunct="1"/>
            <a:r>
              <a:rPr lang="es-ES" altLang="es-ES" dirty="0"/>
              <a:t>Jardines del Turruñelo en Triana</a:t>
            </a:r>
          </a:p>
        </p:txBody>
      </p:sp>
      <p:sp>
        <p:nvSpPr>
          <p:cNvPr id="36867" name="2 Marcador de contenido"/>
          <p:cNvSpPr>
            <a:spLocks noGrp="1"/>
          </p:cNvSpPr>
          <p:nvPr>
            <p:ph sz="quarter" idx="1"/>
          </p:nvPr>
        </p:nvSpPr>
        <p:spPr/>
        <p:txBody>
          <a:bodyPr/>
          <a:lstStyle/>
          <a:p>
            <a:pPr eaLnBrk="1" hangingPunct="1"/>
            <a:r>
              <a:rPr lang="es-ES" altLang="es-ES" dirty="0"/>
              <a:t>Su nombre proviene de ¿El Terruñuelo¿, registrado ya en el siglo XIX. </a:t>
            </a:r>
          </a:p>
          <a:p>
            <a:pPr eaLnBrk="1" hangingPunct="1"/>
            <a:r>
              <a:rPr lang="es-ES" altLang="es-ES" dirty="0"/>
              <a:t>A principios del XX se conocía por el actual de ¿El Turruñuelo¿ a la barriada contigua, habitada en su mayoría por trabajadores atraídos por la pujanza de la alfarería y de la industria cerámica de Triana.</a:t>
            </a:r>
          </a:p>
          <a:p>
            <a:pPr eaLnBrk="1" hangingPunct="1"/>
            <a:r>
              <a:rPr lang="es-ES" altLang="es-ES" dirty="0"/>
              <a:t> Este jardín forma parte de un conjunto que también incluye otros jardines y plazas realizados en una misma operación de reforma interior en la zona Oeste del barrio de Triana.</a:t>
            </a:r>
          </a:p>
        </p:txBody>
      </p:sp>
    </p:spTree>
    <p:extLst>
      <p:ext uri="{BB962C8B-B14F-4D97-AF65-F5344CB8AC3E}">
        <p14:creationId xmlns:p14="http://schemas.microsoft.com/office/powerpoint/2010/main" val="662658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uegos El Turruñuelo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233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uegos El Turruñuel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1845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altLang="es-ES" dirty="0"/>
              <a:t>Parque de la Corchuela</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El Parque Periurbano La Corchuela, con una superficie de 84 Ha, se sitúa en el término municipal de Dos Hermanas (Sevilla), en la finca que le da nombre, propiedad del Ayuntamiento de Sevilla.</a:t>
            </a:r>
            <a:br>
              <a:rPr lang="es-ES" dirty="0"/>
            </a:br>
            <a:r>
              <a:rPr lang="es-ES" dirty="0"/>
              <a:t>Este parque se encuentra a una distancia de unos 8 kilómetros desde Dos Hermanas en sentido a Los Palacios y Villafranca, y a 12 kilómetros de la ciudad de Sevilla. </a:t>
            </a:r>
          </a:p>
          <a:p>
            <a:pPr marL="274320" indent="-274320" eaLnBrk="1" fontAlgn="auto" hangingPunct="1">
              <a:spcAft>
                <a:spcPts val="0"/>
              </a:spcAft>
              <a:buClr>
                <a:schemeClr val="accent3"/>
              </a:buClr>
              <a:buFont typeface="Wingdings 2"/>
              <a:buChar char=""/>
              <a:defRPr/>
            </a:pPr>
            <a:r>
              <a:rPr lang="es-ES" dirty="0"/>
              <a:t>Es un territorio calificado como “Espacio Forestal de Interés Recreativo” en el Plan Especial de Protección del Medio Físico de la provincia de Sevilla que reúne unos elementos naturales de gran valor ecológico y unas condiciones que le confieren una alta capacidad de acogida de usuarios.</a:t>
            </a:r>
          </a:p>
        </p:txBody>
      </p:sp>
    </p:spTree>
    <p:extLst>
      <p:ext uri="{BB962C8B-B14F-4D97-AF65-F5344CB8AC3E}">
        <p14:creationId xmlns:p14="http://schemas.microsoft.com/office/powerpoint/2010/main" val="1274514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a Corch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6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a Corchue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4682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a Corchuel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675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a Corchuel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2 Imagen" descr="La Corchuela-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3 Imagen" descr="La Corchuela-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928938"/>
            <a:ext cx="4572000"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4 Imagen" descr="La Corchuela -1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3000375"/>
            <a:ext cx="4643438"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160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a Corchuela-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7475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a Corchuela.-Erodium cicutar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2642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a Corchuela.-Erodium cicutarium-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2650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a Corchue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1438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iraflores ii-Abr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7289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altLang="es-ES" dirty="0"/>
              <a:t>Monumento a la Tolerancia</a:t>
            </a:r>
          </a:p>
        </p:txBody>
      </p:sp>
      <p:sp>
        <p:nvSpPr>
          <p:cNvPr id="50179" name="2 Marcador de contenido"/>
          <p:cNvSpPr>
            <a:spLocks noGrp="1"/>
          </p:cNvSpPr>
          <p:nvPr>
            <p:ph sz="quarter" idx="1"/>
          </p:nvPr>
        </p:nvSpPr>
        <p:spPr/>
        <p:txBody>
          <a:bodyPr/>
          <a:lstStyle/>
          <a:p>
            <a:pPr eaLnBrk="1" hangingPunct="1"/>
            <a:r>
              <a:rPr lang="es-ES" altLang="es-ES" dirty="0"/>
              <a:t>El </a:t>
            </a:r>
            <a:r>
              <a:rPr lang="es-ES" altLang="es-ES" b="1" i="1" dirty="0"/>
              <a:t>Monumento a la tolerancia</a:t>
            </a:r>
            <a:r>
              <a:rPr lang="es-ES" altLang="es-ES" dirty="0"/>
              <a:t> es una obra en hormigón de 1992 del escultor donostiarra Eduardo Chillida Juantegui (San Sebastián, 1924-2002), se encuentra al aire libre en el Muelle de la Sal de Sevilla. </a:t>
            </a:r>
          </a:p>
        </p:txBody>
      </p:sp>
    </p:spTree>
    <p:extLst>
      <p:ext uri="{BB962C8B-B14F-4D97-AF65-F5344CB8AC3E}">
        <p14:creationId xmlns:p14="http://schemas.microsoft.com/office/powerpoint/2010/main" val="2953315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Monumento a la Tole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865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numento a la Toleranc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6730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nuimento a  Chillida.-Tole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2480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onumento a Chill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180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onumento a Chillid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2213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onumento a Chillid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4112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altLang="es-ES" dirty="0"/>
              <a:t>Paseo de Catalina de Ribera </a:t>
            </a:r>
          </a:p>
        </p:txBody>
      </p:sp>
      <p:sp>
        <p:nvSpPr>
          <p:cNvPr id="3"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dirty="0"/>
              <a:t>El Paseo de Catalina de Ribera es una de las zonas ajardinadas de mayor interés histórico, artístico, paisajístico y medioambiental de Sevilla, este Paseo bordea las murallas exteriores del Alcázar sevillano por la Avenida. de Menéndez Pelayo, desde la Universidad, antigua Fabrica de Tabacos, hasta los Jardines de Murillo, convirtiéndose en una de las entradas al Barrio de Santa Cruz.</a:t>
            </a:r>
          </a:p>
        </p:txBody>
      </p:sp>
    </p:spTree>
    <p:extLst>
      <p:ext uri="{BB962C8B-B14F-4D97-AF65-F5344CB8AC3E}">
        <p14:creationId xmlns:p14="http://schemas.microsoft.com/office/powerpoint/2010/main" val="37282703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paseo de Catalina de Ribera y los Jardines de Murillo han sido reciéntenle declarados, en marzo de 2002, Bien de Interés Cultural, con la categoría de Jardín Histórico.</a:t>
            </a:r>
          </a:p>
          <a:p>
            <a:r>
              <a:rPr lang="es-ES" dirty="0"/>
              <a:t>Adosada a las murallas del Alcázar se encuentra una artística fuente de estilo neomanierista diseñada por el arquitecto Juan Talavera y Heredia, dedicada a Doña Catalina de Ribera, benefactora de la ciudad con la fundación del Hospital de las Cinco LLagas, bellamente decorada con pinturas murales alusivas a la dama, en sus hornacinas laterales obra del pintor sevillano Don Francisco Maireles. </a:t>
            </a:r>
          </a:p>
          <a:p>
            <a:endParaRPr lang="es-ES" dirty="0"/>
          </a:p>
          <a:p>
            <a:endParaRPr lang="es-ES" dirty="0"/>
          </a:p>
        </p:txBody>
      </p:sp>
    </p:spTree>
    <p:extLst>
      <p:ext uri="{BB962C8B-B14F-4D97-AF65-F5344CB8AC3E}">
        <p14:creationId xmlns:p14="http://schemas.microsoft.com/office/powerpoint/2010/main" val="1433328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457200" y="1000125"/>
            <a:ext cx="7499176" cy="5324475"/>
          </a:xfrm>
        </p:spPr>
        <p:txBody>
          <a:bodyPr/>
          <a:lstStyle/>
          <a:p>
            <a:pPr marL="0" indent="0" eaLnBrk="1" hangingPunct="1">
              <a:buNone/>
            </a:pPr>
            <a:endParaRPr lang="es-ES" altLang="es-ES" dirty="0"/>
          </a:p>
          <a:p>
            <a:pPr eaLnBrk="1" hangingPunct="1"/>
            <a:r>
              <a:rPr lang="es-ES" altLang="es-ES" dirty="0"/>
              <a:t>En el centro del Paseo se encuentra una esbelta fuente monumento dedicada a Cristóbal Colón, diseñada también por Talavera y Heredia y ejecutada por el escultor Lorenzo Coullaut Valera.</a:t>
            </a:r>
          </a:p>
        </p:txBody>
      </p:sp>
    </p:spTree>
    <p:extLst>
      <p:ext uri="{BB962C8B-B14F-4D97-AF65-F5344CB8AC3E}">
        <p14:creationId xmlns:p14="http://schemas.microsoft.com/office/powerpoint/2010/main" val="25743810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onumento a Catalina de Ri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2311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onumento a catalina de ribe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998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onumento a catalina de ri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Monumento a catalina de ribera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0351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onumento a Co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0952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onumento a Colon.-catalina de ri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2 Imagen" descr="Monumento a Colon.-catalina de ribera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1942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onumento_a_Colon-_Paseo_de_Catalina_de_Ri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Monumento a Colon.-catalina de ribera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551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atalina de Ri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0735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onumento a Colo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88" y="0"/>
            <a:ext cx="9501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231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dirty="0"/>
              <a:t>Jardines de Murillo</a:t>
            </a:r>
          </a:p>
        </p:txBody>
      </p:sp>
      <p:sp>
        <p:nvSpPr>
          <p:cNvPr id="67587" name="2 Marcador de contenido"/>
          <p:cNvSpPr>
            <a:spLocks noGrp="1"/>
          </p:cNvSpPr>
          <p:nvPr>
            <p:ph sz="quarter" idx="1"/>
          </p:nvPr>
        </p:nvSpPr>
        <p:spPr/>
        <p:txBody>
          <a:bodyPr/>
          <a:lstStyle/>
          <a:p>
            <a:pPr eaLnBrk="1" hangingPunct="1"/>
            <a:r>
              <a:rPr lang="es-ES" altLang="es-ES" dirty="0"/>
              <a:t>Los </a:t>
            </a:r>
            <a:r>
              <a:rPr lang="es-ES" altLang="es-ES" b="1" dirty="0"/>
              <a:t>Jardines de Murillo</a:t>
            </a:r>
            <a:r>
              <a:rPr lang="es-ES" altLang="es-ES" dirty="0"/>
              <a:t> están situados en el distrito Casco Antiguo de Sevilla, en el extremo sur del recinto histórico formando parte del barrio de Santa Cruz. </a:t>
            </a:r>
          </a:p>
          <a:p>
            <a:pPr eaLnBrk="1" hangingPunct="1"/>
            <a:r>
              <a:rPr lang="es-ES" altLang="es-ES" dirty="0"/>
              <a:t>Linda al norte y oeste con las calles del barrio de Santa Cruz, al sur con los Reales Alcázares y al este con el paseo de Catalina de Ribera. </a:t>
            </a:r>
          </a:p>
          <a:p>
            <a:pPr eaLnBrk="1" hangingPunct="1"/>
            <a:r>
              <a:rPr lang="es-ES" altLang="es-ES" dirty="0"/>
              <a:t>Tiene una extensión de 8.500 m</a:t>
            </a:r>
            <a:r>
              <a:rPr lang="es-ES" altLang="es-ES" baseline="30000" dirty="0"/>
              <a:t>2.</a:t>
            </a:r>
          </a:p>
          <a:p>
            <a:pPr eaLnBrk="1" hangingPunct="1"/>
            <a:r>
              <a:rPr lang="es-ES" altLang="es-ES" dirty="0"/>
              <a:t>Hasta inicios del siglo XX el lugar que ocupan los Jardines de Murillo eran huertas (Huerta del Retiro) de los jardines del Alcázar de Sevilla. </a:t>
            </a:r>
          </a:p>
          <a:p>
            <a:pPr eaLnBrk="1" hangingPunct="1"/>
            <a:endParaRPr lang="es-ES" altLang="es-ES" dirty="0"/>
          </a:p>
        </p:txBody>
      </p:sp>
    </p:spTree>
    <p:extLst>
      <p:ext uri="{BB962C8B-B14F-4D97-AF65-F5344CB8AC3E}">
        <p14:creationId xmlns:p14="http://schemas.microsoft.com/office/powerpoint/2010/main" val="9351947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571184" cy="5395912"/>
          </a:xfrm>
        </p:spPr>
        <p:txBody>
          <a:bodyPr>
            <a:normAutofit/>
          </a:bodyPr>
          <a:lstStyle/>
          <a:p>
            <a:pPr marL="274320" indent="-274320" eaLnBrk="1" fontAlgn="auto" hangingPunct="1">
              <a:spcAft>
                <a:spcPts val="0"/>
              </a:spcAft>
              <a:buClr>
                <a:schemeClr val="accent3"/>
              </a:buClr>
              <a:buFont typeface="Wingdings 2"/>
              <a:buChar char=""/>
              <a:defRPr/>
            </a:pPr>
            <a:r>
              <a:rPr lang="es-ES" dirty="0"/>
              <a:t>En 1911 el rey Alfonso XIII, por ruego del alcalde Conde de Halcón, cedió a la ciudad estos terrenos</a:t>
            </a:r>
            <a:r>
              <a:rPr lang="es-ES" baseline="30000" dirty="0"/>
              <a:t>.</a:t>
            </a:r>
            <a:endParaRPr lang="es-ES" dirty="0"/>
          </a:p>
          <a:p>
            <a:pPr marL="274320" indent="-274320" eaLnBrk="1" fontAlgn="auto" hangingPunct="1">
              <a:spcAft>
                <a:spcPts val="0"/>
              </a:spcAft>
              <a:buClr>
                <a:schemeClr val="accent3"/>
              </a:buClr>
              <a:buFont typeface="Wingdings 2"/>
              <a:buChar char=""/>
              <a:defRPr/>
            </a:pPr>
            <a:r>
              <a:rPr lang="es-ES" dirty="0"/>
              <a:t>El arquitecto municipal Juan Talavera y Heredia se encargó de diseñar la estructura de paseos y glorietas de estos jardines, y por ello se le comenzó a llamar "jardines de Talavera". </a:t>
            </a:r>
          </a:p>
          <a:p>
            <a:pPr marL="274320" indent="-274320" eaLnBrk="1" fontAlgn="auto" hangingPunct="1">
              <a:spcAft>
                <a:spcPts val="0"/>
              </a:spcAft>
              <a:buClr>
                <a:schemeClr val="accent3"/>
              </a:buClr>
              <a:buFont typeface="Wingdings 2"/>
              <a:buChar char=""/>
              <a:defRPr/>
            </a:pPr>
            <a:r>
              <a:rPr lang="es-ES" dirty="0"/>
              <a:t>En 1918, José Laguillo, director del diario </a:t>
            </a:r>
            <a:r>
              <a:rPr lang="es-ES" i="1" dirty="0"/>
              <a:t>El Liberal</a:t>
            </a:r>
            <a:r>
              <a:rPr lang="es-ES" dirty="0"/>
              <a:t>, propuso el cambio de nombre, dedicando los jardines al pintor Bartolomé Esteban Murillo. </a:t>
            </a:r>
          </a:p>
          <a:p>
            <a:pPr marL="274320" indent="-274320" eaLnBrk="1" fontAlgn="auto" hangingPunct="1">
              <a:spcAft>
                <a:spcPts val="0"/>
              </a:spcAft>
              <a:buClr>
                <a:schemeClr val="accent3"/>
              </a:buClr>
              <a:buFont typeface="Wingdings 2"/>
              <a:buChar char=""/>
              <a:defRPr/>
            </a:pPr>
            <a:r>
              <a:rPr lang="es-ES" dirty="0"/>
              <a:t>En el centro de los jardines se encuentra la Glorieta dedicada al pintor costumbrista José García Ramos, construida en 1923.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507729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En el lado norte de los jardines, lindando con las casas del barrio de Santa Cruz, se conserva una torre y algunos trozos de lienzo de la antigua muralla de la ciudad, en los que se ven las canalizaciones que llevaban el agua desde los caños de Carmona hasta el Alcázar. </a:t>
            </a:r>
          </a:p>
          <a:p>
            <a:r>
              <a:rPr lang="es-ES" dirty="0"/>
              <a:t>Especies botánicas que se encuentran en el recinto: abelia; acacias; aligustres; almeces; boj; bonetero (Euonymus japonicus); budleyas amarillas; celestinas (Plumbago auriculata); celindas; damas de noche (Cestrum nocturnum); durillos; espireas; Ficus, uno de los dos existentes, el más grande, es un árbol de las lianas (Ficus macrophylla) caracterizado por sus raíces aéreas que cuelgan desde sus ramas hacia el suelo.</a:t>
            </a:r>
          </a:p>
          <a:p>
            <a:endParaRPr lang="es-ES" dirty="0"/>
          </a:p>
        </p:txBody>
      </p:sp>
    </p:spTree>
    <p:extLst>
      <p:ext uri="{BB962C8B-B14F-4D97-AF65-F5344CB8AC3E}">
        <p14:creationId xmlns:p14="http://schemas.microsoft.com/office/powerpoint/2010/main" val="19500059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283152" cy="5324475"/>
          </a:xfrm>
        </p:spPr>
        <p:txBody>
          <a:bodyPr>
            <a:normAutofit/>
          </a:bodyPr>
          <a:lstStyle/>
          <a:p>
            <a:pPr marL="274320" indent="-274320" eaLnBrk="1" fontAlgn="auto" hangingPunct="1">
              <a:spcAft>
                <a:spcPts val="0"/>
              </a:spcAft>
              <a:buClr>
                <a:schemeClr val="accent3"/>
              </a:buClr>
              <a:buFont typeface="Wingdings 2"/>
              <a:buChar char=""/>
              <a:defRPr/>
            </a:pPr>
            <a:r>
              <a:rPr lang="es-ES" dirty="0"/>
              <a:t>jazmines; justicias (</a:t>
            </a:r>
            <a:r>
              <a:rPr lang="es-ES" i="1" dirty="0"/>
              <a:t>Justicia adhatoda</a:t>
            </a:r>
            <a:r>
              <a:rPr lang="es-ES" dirty="0"/>
              <a:t>); latanias; laureolas; madreselvas; magnolio (</a:t>
            </a:r>
            <a:r>
              <a:rPr lang="es-ES" i="1" dirty="0"/>
              <a:t>Magnolia grandiflora</a:t>
            </a:r>
            <a:r>
              <a:rPr lang="es-ES" dirty="0"/>
              <a:t>); mahonia (</a:t>
            </a:r>
            <a:r>
              <a:rPr lang="es-ES" i="1" dirty="0"/>
              <a:t>Mahonia japonica</a:t>
            </a:r>
            <a:r>
              <a:rPr lang="es-ES" dirty="0"/>
              <a:t>) de flores amarillas; malvaviscos; margariteros; nandinas (</a:t>
            </a:r>
            <a:r>
              <a:rPr lang="es-ES" i="1" dirty="0"/>
              <a:t>Nandina domestica</a:t>
            </a:r>
            <a:r>
              <a:rPr lang="es-ES" dirty="0"/>
              <a:t>); naranjos; palmeras; palmeras canarias (</a:t>
            </a:r>
            <a:r>
              <a:rPr lang="es-ES" i="1" dirty="0"/>
              <a:t>Phoenix canariensis</a:t>
            </a:r>
            <a:r>
              <a:rPr lang="es-ES" dirty="0"/>
              <a:t>); parra virgen (</a:t>
            </a:r>
            <a:r>
              <a:rPr lang="es-ES" i="1" dirty="0"/>
              <a:t>Parthenocissus quinquefolia</a:t>
            </a:r>
            <a:r>
              <a:rPr lang="es-ES" dirty="0"/>
              <a:t>); pitosporos (</a:t>
            </a:r>
            <a:r>
              <a:rPr lang="es-ES" i="1" dirty="0"/>
              <a:t>Pittosporum tobira</a:t>
            </a:r>
            <a:r>
              <a:rPr lang="es-ES" dirty="0"/>
              <a:t>); robinias; sauzgatillos; sóforas; trepadoras; tuyas; viburno; y washingtonias. </a:t>
            </a:r>
          </a:p>
        </p:txBody>
      </p:sp>
    </p:spTree>
    <p:extLst>
      <p:ext uri="{BB962C8B-B14F-4D97-AF65-F5344CB8AC3E}">
        <p14:creationId xmlns:p14="http://schemas.microsoft.com/office/powerpoint/2010/main" val="3245151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urillo.- 2007 0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856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Jardines_de Catalina de Ri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4325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lorieta Garcia Ramo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Monumento a catalina de ribera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5135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urillo.- 2007 0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5624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lorieta Garcia Ram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5523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urillo.- 2007 0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1043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lorieta Garcia Ramos.-2catalina de riber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2582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lorieta Garcisa Ramo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6717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urillo.- 2007 0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565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ardines de Mur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8981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es de Murillo.-catalina de ribe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9686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urillo.-- 2007 0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9335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a:xfrm>
            <a:off x="457200" y="704850"/>
            <a:ext cx="8229600" cy="1211982"/>
          </a:xfrm>
        </p:spPr>
        <p:txBody>
          <a:bodyPr/>
          <a:lstStyle/>
          <a:p>
            <a:pPr eaLnBrk="1" hangingPunct="1"/>
            <a:r>
              <a:rPr lang="es-ES" altLang="es-ES" dirty="0"/>
              <a:t>Monumento a Fray Bartolome de las Casas</a:t>
            </a:r>
          </a:p>
        </p:txBody>
      </p:sp>
      <p:sp>
        <p:nvSpPr>
          <p:cNvPr id="3" name="2 Marcador de contenido"/>
          <p:cNvSpPr>
            <a:spLocks noGrp="1"/>
          </p:cNvSpPr>
          <p:nvPr>
            <p:ph sz="quarter" idx="1"/>
          </p:nvPr>
        </p:nvSpPr>
        <p:spPr>
          <a:xfrm>
            <a:off x="457200" y="2500313"/>
            <a:ext cx="7715200" cy="3824287"/>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El </a:t>
            </a:r>
            <a:r>
              <a:rPr lang="es-ES" b="1" dirty="0"/>
              <a:t>Monumento a Fray Bartolomé de las Casas</a:t>
            </a:r>
            <a:r>
              <a:rPr lang="es-ES" dirty="0"/>
              <a:t> se encuentra junto a la dársena del río Guadalquivir en Sevilla, próximo al puente de Triana, en el paseo del Marqués de Contadero. </a:t>
            </a:r>
          </a:p>
          <a:p>
            <a:pPr marL="274320" indent="-274320" eaLnBrk="1" fontAlgn="auto" hangingPunct="1">
              <a:spcAft>
                <a:spcPts val="0"/>
              </a:spcAft>
              <a:buClr>
                <a:schemeClr val="accent3"/>
              </a:buClr>
              <a:buFont typeface="Wingdings 2"/>
              <a:buChar char=""/>
              <a:defRPr/>
            </a:pPr>
            <a:r>
              <a:rPr lang="es-ES" dirty="0"/>
              <a:t>Vista del "Monumento a Fray Bartolomé de las Casas" desde el puente de Triana.</a:t>
            </a:r>
          </a:p>
          <a:p>
            <a:pPr marL="274320" indent="-274320" eaLnBrk="1" fontAlgn="auto" hangingPunct="1">
              <a:spcAft>
                <a:spcPts val="0"/>
              </a:spcAft>
              <a:buClr>
                <a:schemeClr val="accent3"/>
              </a:buClr>
              <a:buFont typeface="Wingdings 2"/>
              <a:buChar char=""/>
              <a:defRPr/>
            </a:pPr>
            <a:r>
              <a:rPr lang="es-ES" dirty="0"/>
              <a:t>Se trata de una escultura en piedra, obra de 1984 de Emilio García Ortiz, que se realiza con motivo del quinto centenario del nacimiento de este sevillano ilustre, obispo de Chiapas y defensor de los indios.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4926399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onumento a Fray Bartolome de las Cas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6173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onumento a Fray Bartolome de las Cas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4646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on. Fray Bartolome de las Cas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3408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Lagerstroemia speciosa en Sevilla</a:t>
            </a:r>
          </a:p>
        </p:txBody>
      </p:sp>
      <p:sp>
        <p:nvSpPr>
          <p:cNvPr id="87043" name="2 Marcador de contenido"/>
          <p:cNvSpPr>
            <a:spLocks noGrp="1"/>
          </p:cNvSpPr>
          <p:nvPr>
            <p:ph sz="quarter" idx="1"/>
          </p:nvPr>
        </p:nvSpPr>
        <p:spPr/>
        <p:txBody>
          <a:bodyPr/>
          <a:lstStyle/>
          <a:p>
            <a:pPr eaLnBrk="1" hangingPunct="1"/>
            <a:r>
              <a:rPr lang="es-ES" altLang="es-ES" dirty="0"/>
              <a:t>Plantacion de lagerstroemias en la Avda. Molini.</a:t>
            </a:r>
          </a:p>
        </p:txBody>
      </p:sp>
    </p:spTree>
    <p:extLst>
      <p:ext uri="{BB962C8B-B14F-4D97-AF65-F5344CB8AC3E}">
        <p14:creationId xmlns:p14="http://schemas.microsoft.com/office/powerpoint/2010/main" val="26565594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evilla.-Avda. Molin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0277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evilla.-Avda.Mol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1327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evilla.-Avda.Molini.-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358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evilla.-Avda.Molini.-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1364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evilla.-Avda.Molin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2081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altLang="es-ES" dirty="0"/>
              <a:t>Parque Estoril</a:t>
            </a:r>
          </a:p>
        </p:txBody>
      </p:sp>
      <p:sp>
        <p:nvSpPr>
          <p:cNvPr id="93187" name="2 Marcador de contenido"/>
          <p:cNvSpPr>
            <a:spLocks noGrp="1"/>
          </p:cNvSpPr>
          <p:nvPr>
            <p:ph sz="quarter" idx="1"/>
          </p:nvPr>
        </p:nvSpPr>
        <p:spPr/>
        <p:txBody>
          <a:bodyPr/>
          <a:lstStyle/>
          <a:p>
            <a:pPr eaLnBrk="1" hangingPunct="1"/>
            <a:r>
              <a:rPr lang="es-ES" altLang="es-ES" dirty="0"/>
              <a:t>Parque situado en el Cerro del Aguila.</a:t>
            </a:r>
          </a:p>
        </p:txBody>
      </p:sp>
    </p:spTree>
    <p:extLst>
      <p:ext uri="{BB962C8B-B14F-4D97-AF65-F5344CB8AC3E}">
        <p14:creationId xmlns:p14="http://schemas.microsoft.com/office/powerpoint/2010/main" val="27759033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evilla.-c. Estoril.-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0751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evilla.-c. Estoril.-0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5895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evilla.-c. Estoril.-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1431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evilla.-c. Estoril.-0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8165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evilla.-c.Estoril.-0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1639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evilla.-c.Estoril.-0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6578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evilla.-c.Estoril.-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9848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evilla.-c.Estoril.-0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942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evilla.-c.Estoril.-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8095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altLang="es-ES" dirty="0"/>
              <a:t>Fuerte Navidad</a:t>
            </a:r>
          </a:p>
        </p:txBody>
      </p:sp>
      <p:sp>
        <p:nvSpPr>
          <p:cNvPr id="103427" name="2 Marcador de contenido"/>
          <p:cNvSpPr>
            <a:spLocks noGrp="1"/>
          </p:cNvSpPr>
          <p:nvPr>
            <p:ph sz="quarter" idx="1"/>
          </p:nvPr>
        </p:nvSpPr>
        <p:spPr/>
        <p:txBody>
          <a:bodyPr/>
          <a:lstStyle/>
          <a:p>
            <a:pPr eaLnBrk="1" hangingPunct="1"/>
            <a:r>
              <a:rPr lang="es-ES" altLang="es-ES" dirty="0"/>
              <a:t>Se trata de una Glorieta situada en la Avda. Kansas City.</a:t>
            </a:r>
          </a:p>
          <a:p>
            <a:pPr eaLnBrk="1" hangingPunct="1"/>
            <a:r>
              <a:rPr lang="es-ES" altLang="es-ES" dirty="0"/>
              <a:t>Estan plantadas las únicas Gleditsia triacanthus “ Sumburst” en Sevilla</a:t>
            </a:r>
          </a:p>
        </p:txBody>
      </p:sp>
    </p:spTree>
    <p:extLst>
      <p:ext uri="{BB962C8B-B14F-4D97-AF65-F5344CB8AC3E}">
        <p14:creationId xmlns:p14="http://schemas.microsoft.com/office/powerpoint/2010/main" val="31062081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evilla.-Fuerte Navidad .-06 0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4148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evilla.-Fuerte Navidad .-06 0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197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evilla.-Fuerte Navidad .-06 0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2156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villa.-Fuerte Navidad .-06 0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224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villa.-Fuerte Navidad .-06 0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6882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evilla.-Fuerte Navidad .-06 0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8901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villa.-Fuerte Navidad.-06 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4810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villa.-Gleditzias.-06 0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7750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evilla.-Gleditzias.-06 0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0512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Jardin de Andalucía en Bellavista</a:t>
            </a:r>
          </a:p>
        </p:txBody>
      </p:sp>
      <p:sp>
        <p:nvSpPr>
          <p:cNvPr id="113667" name="2 Marcador de contenido"/>
          <p:cNvSpPr>
            <a:spLocks noGrp="1"/>
          </p:cNvSpPr>
          <p:nvPr>
            <p:ph sz="quarter" idx="1"/>
          </p:nvPr>
        </p:nvSpPr>
        <p:spPr/>
        <p:txBody>
          <a:bodyPr/>
          <a:lstStyle/>
          <a:p>
            <a:pPr eaLnBrk="1" hangingPunct="1"/>
            <a:r>
              <a:rPr lang="es-ES" altLang="es-ES" dirty="0"/>
              <a:t>Jardines situados en el Barrio de Bellavista en Sevilla.</a:t>
            </a:r>
          </a:p>
        </p:txBody>
      </p:sp>
    </p:spTree>
    <p:extLst>
      <p:ext uri="{BB962C8B-B14F-4D97-AF65-F5344CB8AC3E}">
        <p14:creationId xmlns:p14="http://schemas.microsoft.com/office/powerpoint/2010/main" val="122782704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evilla.-Jardin de Andalu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340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evilla.-Jardin de Andaluci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0788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850"/>
            <a:ext cx="8229600" cy="1509713"/>
          </a:xfrm>
        </p:spPr>
        <p:txBody>
          <a:bodyPr>
            <a:normAutofit/>
          </a:bodyPr>
          <a:lstStyle/>
          <a:p>
            <a:pPr eaLnBrk="1" fontAlgn="auto" hangingPunct="1">
              <a:spcAft>
                <a:spcPts val="0"/>
              </a:spcAft>
              <a:defRPr/>
            </a:pPr>
            <a:r>
              <a:rPr lang="es-ES" dirty="0"/>
              <a:t>Jardines de la Solidaridad en Bellavista</a:t>
            </a:r>
          </a:p>
        </p:txBody>
      </p:sp>
      <p:sp>
        <p:nvSpPr>
          <p:cNvPr id="116739" name="2 Marcador de contenido"/>
          <p:cNvSpPr>
            <a:spLocks noGrp="1"/>
          </p:cNvSpPr>
          <p:nvPr>
            <p:ph sz="quarter" idx="1"/>
          </p:nvPr>
        </p:nvSpPr>
        <p:spPr>
          <a:xfrm>
            <a:off x="457200" y="2428875"/>
            <a:ext cx="8229600" cy="3895725"/>
          </a:xfrm>
        </p:spPr>
        <p:txBody>
          <a:bodyPr/>
          <a:lstStyle/>
          <a:p>
            <a:pPr eaLnBrk="1" hangingPunct="1"/>
            <a:r>
              <a:rPr lang="es-ES" altLang="es-ES" dirty="0"/>
              <a:t>Los jardines de la Solidaridad se encuentran en el Barrio de Bellavista.</a:t>
            </a:r>
          </a:p>
          <a:p>
            <a:pPr eaLnBrk="1" hangingPunct="1"/>
            <a:r>
              <a:rPr lang="es-ES" altLang="es-ES" dirty="0"/>
              <a:t>Fueron construidos por la Gerencia de Urbanismo.</a:t>
            </a:r>
          </a:p>
        </p:txBody>
      </p:sp>
    </p:spTree>
    <p:extLst>
      <p:ext uri="{BB962C8B-B14F-4D97-AF65-F5344CB8AC3E}">
        <p14:creationId xmlns:p14="http://schemas.microsoft.com/office/powerpoint/2010/main" val="14121978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villa.Jardin de la Solidarid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2399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evilla.-Jardin de la Solidarida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1922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evilla.-Jardin de la Solidaridad.-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1977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evilla.-Jardin de la Solidarida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8047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type="title"/>
          </p:nvPr>
        </p:nvSpPr>
        <p:spPr>
          <a:xfrm>
            <a:off x="457200" y="704850"/>
            <a:ext cx="8229600" cy="1581150"/>
          </a:xfrm>
        </p:spPr>
        <p:txBody>
          <a:bodyPr/>
          <a:lstStyle/>
          <a:p>
            <a:pPr eaLnBrk="1" hangingPunct="1"/>
            <a:r>
              <a:rPr lang="es-ES" altLang="es-ES" dirty="0"/>
              <a:t>Plaza de Clara Jesús Montero en Triana</a:t>
            </a:r>
          </a:p>
        </p:txBody>
      </p:sp>
      <p:sp>
        <p:nvSpPr>
          <p:cNvPr id="121859" name="2 Marcador de contenido"/>
          <p:cNvSpPr>
            <a:spLocks noGrp="1"/>
          </p:cNvSpPr>
          <p:nvPr>
            <p:ph sz="quarter" idx="1"/>
          </p:nvPr>
        </p:nvSpPr>
        <p:spPr>
          <a:xfrm>
            <a:off x="457200" y="2500313"/>
            <a:ext cx="8229600" cy="3824287"/>
          </a:xfrm>
        </p:spPr>
        <p:txBody>
          <a:bodyPr/>
          <a:lstStyle/>
          <a:p>
            <a:pPr eaLnBrk="1" hangingPunct="1"/>
            <a:r>
              <a:rPr lang="es-ES" altLang="es-ES" dirty="0"/>
              <a:t>La plaza Clara de Jesús Montero, ubicada frente al hotel Triana.</a:t>
            </a:r>
          </a:p>
          <a:p>
            <a:pPr eaLnBrk="1" hangingPunct="1"/>
            <a:r>
              <a:rPr lang="es-ES" altLang="es-ES" dirty="0"/>
              <a:t>Existe un parque infantil y una escultura dedicada a Naranjito de Triana.</a:t>
            </a:r>
          </a:p>
        </p:txBody>
      </p:sp>
    </p:spTree>
    <p:extLst>
      <p:ext uri="{BB962C8B-B14F-4D97-AF65-F5344CB8AC3E}">
        <p14:creationId xmlns:p14="http://schemas.microsoft.com/office/powerpoint/2010/main" val="33250584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2 Imagen" descr="Sevilla.-Jardines de Clara Jesus Mont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58113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Sevilla.-Jardines de Clara Jesus Monter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4658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Sevilla.-Jardines de Clara Jesus Montero.-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91660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eaLnBrk="1" hangingPunct="1"/>
            <a:r>
              <a:rPr lang="es-ES" altLang="es-ES" dirty="0"/>
              <a:t>Jardines de Pedro Salvador</a:t>
            </a:r>
          </a:p>
        </p:txBody>
      </p:sp>
      <p:sp>
        <p:nvSpPr>
          <p:cNvPr id="125955" name="2 Marcador de contenido"/>
          <p:cNvSpPr>
            <a:spLocks noGrp="1"/>
          </p:cNvSpPr>
          <p:nvPr>
            <p:ph sz="quarter" idx="1"/>
          </p:nvPr>
        </p:nvSpPr>
        <p:spPr/>
        <p:txBody>
          <a:bodyPr/>
          <a:lstStyle/>
          <a:p>
            <a:pPr eaLnBrk="1" hangingPunct="1"/>
            <a:r>
              <a:rPr lang="es-ES" altLang="es-ES" dirty="0"/>
              <a:t>Los jardines que conforman la plaza se encuentran en la barriada Pedro Salvador en Sevilla.</a:t>
            </a:r>
          </a:p>
          <a:p>
            <a:pPr eaLnBrk="1" hangingPunct="1"/>
            <a:r>
              <a:rPr lang="es-ES" altLang="es-ES" dirty="0"/>
              <a:t>Juegos infantiles y alineación de Washingtonias, junto con setos de cipreses.</a:t>
            </a:r>
          </a:p>
        </p:txBody>
      </p:sp>
    </p:spTree>
    <p:extLst>
      <p:ext uri="{BB962C8B-B14F-4D97-AF65-F5344CB8AC3E}">
        <p14:creationId xmlns:p14="http://schemas.microsoft.com/office/powerpoint/2010/main" val="11117146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evilla.-Jardines de Pedro Salvad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76680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evilla.-Jardines de Pedro Salvado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7415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Plaza de las Cadenas en Bellavista</a:t>
            </a:r>
          </a:p>
        </p:txBody>
      </p:sp>
      <p:sp>
        <p:nvSpPr>
          <p:cNvPr id="129027" name="2 Marcador de contenido"/>
          <p:cNvSpPr>
            <a:spLocks noGrp="1"/>
          </p:cNvSpPr>
          <p:nvPr>
            <p:ph sz="quarter" idx="1"/>
          </p:nvPr>
        </p:nvSpPr>
        <p:spPr/>
        <p:txBody>
          <a:bodyPr/>
          <a:lstStyle/>
          <a:p>
            <a:pPr eaLnBrk="1" hangingPunct="1"/>
            <a:r>
              <a:rPr lang="es-ES" altLang="es-ES" dirty="0"/>
              <a:t>Una de las Plazas arboladas del barrio de Bellavista,</a:t>
            </a:r>
          </a:p>
          <a:p>
            <a:pPr eaLnBrk="1" hangingPunct="1"/>
            <a:r>
              <a:rPr lang="es-ES" altLang="es-ES" dirty="0"/>
              <a:t>Posee juegos infantiles y bancos.</a:t>
            </a:r>
          </a:p>
          <a:p>
            <a:pPr eaLnBrk="1" hangingPunct="1"/>
            <a:r>
              <a:rPr lang="es-ES" altLang="es-ES" dirty="0"/>
              <a:t>Esta rodeada por cadenas.</a:t>
            </a:r>
          </a:p>
        </p:txBody>
      </p:sp>
    </p:spTree>
    <p:extLst>
      <p:ext uri="{BB962C8B-B14F-4D97-AF65-F5344CB8AC3E}">
        <p14:creationId xmlns:p14="http://schemas.microsoft.com/office/powerpoint/2010/main" val="26865105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evilla.-Plaza de las Caden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1184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evilla.-Plaza delas Cadenas.-1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880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evilla.-Plaza de las Caden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6905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p:txBody>
          <a:bodyPr/>
          <a:lstStyle/>
          <a:p>
            <a:pPr eaLnBrk="1" hangingPunct="1"/>
            <a:r>
              <a:rPr lang="es-ES" altLang="es-ES" dirty="0"/>
              <a:t>Plaza del Retiro en Bellavista</a:t>
            </a:r>
          </a:p>
        </p:txBody>
      </p:sp>
      <p:sp>
        <p:nvSpPr>
          <p:cNvPr id="133123" name="2 Marcador de contenido"/>
          <p:cNvSpPr>
            <a:spLocks noGrp="1"/>
          </p:cNvSpPr>
          <p:nvPr>
            <p:ph sz="quarter" idx="1"/>
          </p:nvPr>
        </p:nvSpPr>
        <p:spPr/>
        <p:txBody>
          <a:bodyPr/>
          <a:lstStyle/>
          <a:p>
            <a:pPr eaLnBrk="1" hangingPunct="1"/>
            <a:r>
              <a:rPr lang="es-ES" altLang="es-ES" dirty="0"/>
              <a:t>Otra de las plazas de la Barriada de Bellavista.</a:t>
            </a:r>
          </a:p>
        </p:txBody>
      </p:sp>
    </p:spTree>
    <p:extLst>
      <p:ext uri="{BB962C8B-B14F-4D97-AF65-F5344CB8AC3E}">
        <p14:creationId xmlns:p14="http://schemas.microsoft.com/office/powerpoint/2010/main" val="417320991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evilla.-Plaza del Retir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2805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Título"/>
          <p:cNvSpPr>
            <a:spLocks noGrp="1"/>
          </p:cNvSpPr>
          <p:nvPr>
            <p:ph type="title"/>
          </p:nvPr>
        </p:nvSpPr>
        <p:spPr/>
        <p:txBody>
          <a:bodyPr/>
          <a:lstStyle/>
          <a:p>
            <a:pPr eaLnBrk="1" hangingPunct="1"/>
            <a:r>
              <a:rPr lang="es-ES" altLang="es-ES" dirty="0"/>
              <a:t>Plaza del Zurra que en Triana</a:t>
            </a:r>
          </a:p>
        </p:txBody>
      </p:sp>
      <p:sp>
        <p:nvSpPr>
          <p:cNvPr id="135171" name="2 Marcador de contenido"/>
          <p:cNvSpPr>
            <a:spLocks noGrp="1"/>
          </p:cNvSpPr>
          <p:nvPr>
            <p:ph sz="quarter" idx="1"/>
          </p:nvPr>
        </p:nvSpPr>
        <p:spPr/>
        <p:txBody>
          <a:bodyPr/>
          <a:lstStyle/>
          <a:p>
            <a:pPr eaLnBrk="1" hangingPunct="1"/>
            <a:r>
              <a:rPr lang="es-ES" altLang="es-ES" dirty="0"/>
              <a:t>Plaza situado en lo que fue antes la Hispano Aviación en Triana.</a:t>
            </a:r>
          </a:p>
        </p:txBody>
      </p:sp>
    </p:spTree>
    <p:extLst>
      <p:ext uri="{BB962C8B-B14F-4D97-AF65-F5344CB8AC3E}">
        <p14:creationId xmlns:p14="http://schemas.microsoft.com/office/powerpoint/2010/main" val="245365453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evilla.-Plaza del Zurraqu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18236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evilla.-laza del Zurraqu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62552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Plaza de los Sargentos Provisionales en Los Remedios</a:t>
            </a:r>
          </a:p>
        </p:txBody>
      </p:sp>
      <p:sp>
        <p:nvSpPr>
          <p:cNvPr id="138243" name="2 Marcador de contenido"/>
          <p:cNvSpPr>
            <a:spLocks noGrp="1"/>
          </p:cNvSpPr>
          <p:nvPr>
            <p:ph sz="quarter" idx="1"/>
          </p:nvPr>
        </p:nvSpPr>
        <p:spPr/>
        <p:txBody>
          <a:bodyPr/>
          <a:lstStyle/>
          <a:p>
            <a:pPr eaLnBrk="1" hangingPunct="1"/>
            <a:r>
              <a:rPr lang="es-ES" altLang="es-ES" dirty="0"/>
              <a:t>Plaza con  juegos infantiles en la Avda. Virgen de Lujan en el Barrio de Los Remedios.</a:t>
            </a:r>
          </a:p>
        </p:txBody>
      </p:sp>
    </p:spTree>
    <p:extLst>
      <p:ext uri="{BB962C8B-B14F-4D97-AF65-F5344CB8AC3E}">
        <p14:creationId xmlns:p14="http://schemas.microsoft.com/office/powerpoint/2010/main" val="123931800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Sevilla.-Plaza Sargentos P`rovisionales0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62287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Sevilla.-Plaza Sargentos Provisionales.-0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5347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Título"/>
          <p:cNvSpPr>
            <a:spLocks noGrp="1"/>
          </p:cNvSpPr>
          <p:nvPr>
            <p:ph type="title"/>
          </p:nvPr>
        </p:nvSpPr>
        <p:spPr/>
        <p:txBody>
          <a:bodyPr/>
          <a:lstStyle/>
          <a:p>
            <a:pPr eaLnBrk="1" hangingPunct="1"/>
            <a:r>
              <a:rPr lang="es-ES" altLang="es-ES" dirty="0"/>
              <a:t>Erythrinas en Sevilla</a:t>
            </a:r>
          </a:p>
        </p:txBody>
      </p:sp>
      <p:sp>
        <p:nvSpPr>
          <p:cNvPr id="141315" name="2 Marcador de contenido"/>
          <p:cNvSpPr>
            <a:spLocks noGrp="1"/>
          </p:cNvSpPr>
          <p:nvPr>
            <p:ph sz="quarter" idx="1"/>
          </p:nvPr>
        </p:nvSpPr>
        <p:spPr/>
        <p:txBody>
          <a:bodyPr/>
          <a:lstStyle/>
          <a:p>
            <a:pPr eaLnBrk="1" hangingPunct="1"/>
            <a:r>
              <a:rPr lang="es-ES" altLang="es-ES" dirty="0"/>
              <a:t>Arboles de Erythrinas en la ciudad de Sevilla.</a:t>
            </a:r>
          </a:p>
          <a:p>
            <a:pPr eaLnBrk="1" hangingPunct="1"/>
            <a:r>
              <a:rPr lang="es-ES" altLang="es-ES" dirty="0"/>
              <a:t>Una de las mas conocidas es la Erythrina crista galli que se encuentra en la entrada del hotel Alfonso XIII.</a:t>
            </a:r>
          </a:p>
        </p:txBody>
      </p:sp>
    </p:spTree>
    <p:extLst>
      <p:ext uri="{BB962C8B-B14F-4D97-AF65-F5344CB8AC3E}">
        <p14:creationId xmlns:p14="http://schemas.microsoft.com/office/powerpoint/2010/main" val="179793221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Sevilla.-Erythrina crista galli.-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76730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Sevilla.-Eryhr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3108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Sevilla.Eryhtrin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79099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Sevilla.-Erythrina crista galli.-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9668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Sevilla.-Erythrina.-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26754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evilla.-Erythrina crista galli.-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51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evilla.-Erythrin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96538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evilla.-Erythrina collarodendron.- 0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97350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Sevilla.-Erythrina collarodendron.- 0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5320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Sevilla.-Erythrin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4665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Sevilla.-Erythrina collarodendron.- 0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40299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evilla.-Erythrina collarodendron.- 0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56418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pPr eaLnBrk="1" hangingPunct="1"/>
            <a:r>
              <a:rPr lang="es-ES" altLang="es-ES" dirty="0"/>
              <a:t>Plaza Juan de Austria</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La </a:t>
            </a:r>
            <a:r>
              <a:rPr lang="es-ES" b="1" dirty="0"/>
              <a:t>Plaza de Don Juan de Austria</a:t>
            </a:r>
            <a:r>
              <a:rPr lang="es-ES" dirty="0"/>
              <a:t> está situada en el extremo sur del Casco Antiguo de la ciudad de Sevilla, extramuros. Se forma en la confluencia de la calle San Fernando y las avenidas del Cid, de Carlos V y de Menéndez Pelayo. </a:t>
            </a:r>
          </a:p>
          <a:p>
            <a:pPr marL="274320" indent="-274320" eaLnBrk="1" fontAlgn="auto" hangingPunct="1">
              <a:spcAft>
                <a:spcPts val="0"/>
              </a:spcAft>
              <a:buClr>
                <a:schemeClr val="accent3"/>
              </a:buClr>
              <a:buFont typeface="Wingdings 2"/>
              <a:buChar char=""/>
              <a:defRPr/>
            </a:pPr>
            <a:r>
              <a:rPr lang="es-ES" dirty="0"/>
              <a:t>Fuente de las Cuatro Estaciones en la plaza de Don Juan de Austria de Sevilla.</a:t>
            </a:r>
          </a:p>
          <a:p>
            <a:pPr marL="274320" indent="-274320" eaLnBrk="1" fontAlgn="auto" hangingPunct="1">
              <a:spcAft>
                <a:spcPts val="0"/>
              </a:spcAft>
              <a:buClr>
                <a:schemeClr val="accent3"/>
              </a:buClr>
              <a:buFont typeface="Wingdings 2"/>
              <a:buChar char=""/>
              <a:defRPr/>
            </a:pPr>
            <a:r>
              <a:rPr lang="es-ES" dirty="0"/>
              <a:t>Plaza en forma de rotonda, es un nudo de circulación importante de la ciudad, al estar junto al edificio de la antigua Fábrica de Tabacos sede del Rectorado de la Universidad, al edificio principal de la Audiencia de Sevilla, y muy próxima al Parque de María Luisa. </a:t>
            </a:r>
          </a:p>
        </p:txBody>
      </p:sp>
    </p:spTree>
    <p:extLst>
      <p:ext uri="{BB962C8B-B14F-4D97-AF65-F5344CB8AC3E}">
        <p14:creationId xmlns:p14="http://schemas.microsoft.com/office/powerpoint/2010/main" val="43565251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457200" y="1071563"/>
            <a:ext cx="8229600" cy="5253037"/>
          </a:xfrm>
        </p:spPr>
        <p:txBody>
          <a:bodyPr/>
          <a:lstStyle/>
          <a:p>
            <a:r>
              <a:rPr lang="es-ES" altLang="es-ES" dirty="0"/>
              <a:t>Su forma actual se debe a las remodelaciones urbanas previas a la Exposición Iberoamericana de 1929. </a:t>
            </a:r>
          </a:p>
          <a:p>
            <a:pPr eaLnBrk="1" hangingPunct="1"/>
            <a:r>
              <a:rPr lang="es-ES" altLang="es-ES" dirty="0"/>
              <a:t>la Plaza la </a:t>
            </a:r>
            <a:r>
              <a:rPr lang="es-ES" altLang="es-ES" i="1" dirty="0"/>
              <a:t>Fuente de las Cuatro Estaciones</a:t>
            </a:r>
            <a:r>
              <a:rPr lang="es-ES" altLang="es-ES" dirty="0"/>
              <a:t>, popularmente conocida como "de la Pasarela". Es una fuente monumental, inaugurada en 1929 y obra de Manuel Delgado Brackembury. </a:t>
            </a:r>
          </a:p>
          <a:p>
            <a:pPr eaLnBrk="1" hangingPunct="1"/>
            <a:r>
              <a:rPr lang="es-ES" altLang="es-ES" dirty="0"/>
              <a:t>El nombre se debe a las cuatro esculturas que rodean el cuerpo central de la fuente, representando a las estaciones del año: en el lado al norte la Primavera, al este el Verano, al sur el Otoño y al oeste el Invierno. </a:t>
            </a:r>
          </a:p>
          <a:p>
            <a:pPr eaLnBrk="1" hangingPunct="1"/>
            <a:r>
              <a:rPr lang="es-ES" altLang="es-ES" dirty="0"/>
              <a:t>Este lugar es conocido popularmente como "La Pasarela", por haber estado aquí la famosa Pasarela peatonal hasta 1921. </a:t>
            </a:r>
          </a:p>
        </p:txBody>
      </p:sp>
    </p:spTree>
    <p:extLst>
      <p:ext uri="{BB962C8B-B14F-4D97-AF65-F5344CB8AC3E}">
        <p14:creationId xmlns:p14="http://schemas.microsoft.com/office/powerpoint/2010/main" val="115444963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evilla.-Jacarandas Juan de Austria.-06 0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6715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evilla.-Jacarandas Juan de Austria.-06 0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57138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Sevilla.-Jacarandas Juan de Austria.-06 0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058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2959</Words>
  <Application>Microsoft Office PowerPoint</Application>
  <PresentationFormat>Presentación en pantalla (4:3)</PresentationFormat>
  <Paragraphs>354</Paragraphs>
  <Slides>168</Slides>
  <Notes>128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168</vt:i4>
      </vt:variant>
    </vt:vector>
  </HeadingPairs>
  <TitlesOfParts>
    <vt:vector size="173" baseType="lpstr">
      <vt:lpstr>Calibri</vt:lpstr>
      <vt:lpstr>Century Schoolbook</vt:lpstr>
      <vt:lpstr>Wingdings</vt:lpstr>
      <vt:lpstr>Wingdings 2</vt:lpstr>
      <vt:lpstr>Default Theme</vt:lpstr>
      <vt:lpstr>EUROPA.-LA VUELTA AL MUNDO EN 885 JARDINES.-ESPAÑA.-SEVILLA</vt:lpstr>
      <vt:lpstr>Jardines de la Lonja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Parlamento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Prado de San Sebastián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Manuel Ferrand</vt:lpstr>
      <vt:lpstr>Presentación de PowerPoint</vt:lpstr>
      <vt:lpstr>Presentación de PowerPoint</vt:lpstr>
      <vt:lpstr>Jardines de Rafael Montesinos</vt:lpstr>
      <vt:lpstr>Presentación de PowerPoint</vt:lpstr>
      <vt:lpstr>Presentación de PowerPoint</vt:lpstr>
      <vt:lpstr>Jardines del Turruñelo en Triana</vt:lpstr>
      <vt:lpstr>Presentación de PowerPoint</vt:lpstr>
      <vt:lpstr>Presentación de PowerPoint</vt:lpstr>
      <vt:lpstr>Parque de la Corchuela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Monumento a la Tolerancia</vt:lpstr>
      <vt:lpstr>Presentación de PowerPoint</vt:lpstr>
      <vt:lpstr>Presentación de PowerPoint</vt:lpstr>
      <vt:lpstr>Presentación de PowerPoint</vt:lpstr>
      <vt:lpstr>Presentación de PowerPoint</vt:lpstr>
      <vt:lpstr>Presentación de PowerPoint</vt:lpstr>
      <vt:lpstr>Presentación de PowerPoint</vt:lpstr>
      <vt:lpstr>Paseo de Catalina de Ribera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Murillo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Monumento a Fray Bartolome de las Casas</vt:lpstr>
      <vt:lpstr>Presentación de PowerPoint</vt:lpstr>
      <vt:lpstr>Presentación de PowerPoint</vt:lpstr>
      <vt:lpstr>Presentación de PowerPoint</vt:lpstr>
      <vt:lpstr>Lagerstroemia speciosa en Sevilla</vt:lpstr>
      <vt:lpstr>Presentación de PowerPoint</vt:lpstr>
      <vt:lpstr>Presentación de PowerPoint</vt:lpstr>
      <vt:lpstr>Presentación de PowerPoint</vt:lpstr>
      <vt:lpstr>Presentación de PowerPoint</vt:lpstr>
      <vt:lpstr>Presentación de PowerPoint</vt:lpstr>
      <vt:lpstr>Parque Estoril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Fuerte Navidad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Andalucía en Bellavista</vt:lpstr>
      <vt:lpstr>Presentación de PowerPoint</vt:lpstr>
      <vt:lpstr>Presentación de PowerPoint</vt:lpstr>
      <vt:lpstr>Jardines de la Solidaridad en Bellavista</vt:lpstr>
      <vt:lpstr>Presentación de PowerPoint</vt:lpstr>
      <vt:lpstr>Presentación de PowerPoint</vt:lpstr>
      <vt:lpstr>Presentación de PowerPoint</vt:lpstr>
      <vt:lpstr>Presentación de PowerPoint</vt:lpstr>
      <vt:lpstr>Plaza de Clara Jesús Montero en Triana</vt:lpstr>
      <vt:lpstr>Presentación de PowerPoint</vt:lpstr>
      <vt:lpstr>Presentación de PowerPoint</vt:lpstr>
      <vt:lpstr>Presentación de PowerPoint</vt:lpstr>
      <vt:lpstr>Jardines de Pedro Salvador</vt:lpstr>
      <vt:lpstr>Presentación de PowerPoint</vt:lpstr>
      <vt:lpstr>Presentación de PowerPoint</vt:lpstr>
      <vt:lpstr>Plaza de las Cadenas en Bellavista</vt:lpstr>
      <vt:lpstr>Presentación de PowerPoint</vt:lpstr>
      <vt:lpstr>Presentación de PowerPoint</vt:lpstr>
      <vt:lpstr>Presentación de PowerPoint</vt:lpstr>
      <vt:lpstr>Plaza del Retiro en Bellavista</vt:lpstr>
      <vt:lpstr>Presentación de PowerPoint</vt:lpstr>
      <vt:lpstr>Plaza del Zurra que en Triana</vt:lpstr>
      <vt:lpstr>Presentación de PowerPoint</vt:lpstr>
      <vt:lpstr>Presentación de PowerPoint</vt:lpstr>
      <vt:lpstr>Plaza de los Sargentos Provisionales en Los Remedios</vt:lpstr>
      <vt:lpstr>Presentación de PowerPoint</vt:lpstr>
      <vt:lpstr>Presentación de PowerPoint</vt:lpstr>
      <vt:lpstr>Erythrinas en Sevilla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Juan de Austria</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2018-03-10T19:03:20Z</dcterms:modified>
</cp:coreProperties>
</file>