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424"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227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notesMaster" Target="notesMasters/notes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D69FED-CBB7-4A7B-ABB1-24BC4AF2F8D0}"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43ADCA-ED8D-476D-98B5-ECDAF6B60FC8}" type="slidenum">
              <a:rPr lang="es-ES" smtClean="0"/>
              <a:t>‹Nº›</a:t>
            </a:fld>
            <a:endParaRPr lang="es-ES" dirty="0"/>
          </a:p>
        </p:txBody>
      </p:sp>
    </p:spTree>
    <p:extLst>
      <p:ext uri="{BB962C8B-B14F-4D97-AF65-F5344CB8AC3E}">
        <p14:creationId xmlns:p14="http://schemas.microsoft.com/office/powerpoint/2010/main" val="4134708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Doña Elvira</a:t>
            </a:r>
          </a:p>
        </p:txBody>
      </p:sp>
      <p:sp>
        <p:nvSpPr>
          <p:cNvPr id="74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6C80B2-D0B7-49DD-8FD2-15546228BE05}"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Doña Elvira</a:t>
            </a:r>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3C8E35-0F5F-40D3-B6BB-DA8BD154A902}"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Doña Elvira</a:t>
            </a:r>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3A38E0-DFAF-4B7B-8C95-415B230C9F25}"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Doña Elvira</a:t>
            </a:r>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31C7B5-504B-489C-9F0F-3DAFF5FAD917}"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Doña Elvira</a:t>
            </a:r>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275DF6-956A-491E-9447-27435FCCE503}"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Plaza Doña Elvira</a:t>
            </a:r>
          </a:p>
        </p:txBody>
      </p:sp>
      <p:sp>
        <p:nvSpPr>
          <p:cNvPr id="4" name="3 Marcador de número de diapositiva"/>
          <p:cNvSpPr>
            <a:spLocks noGrp="1"/>
          </p:cNvSpPr>
          <p:nvPr>
            <p:ph type="sldNum" sz="quarter" idx="5"/>
          </p:nvPr>
        </p:nvSpPr>
        <p:spPr/>
        <p:txBody>
          <a:bodyPr/>
          <a:lstStyle/>
          <a:p>
            <a:pPr>
              <a:defRPr/>
            </a:pPr>
            <a:fld id="{908BA694-109F-442F-BD7A-A0F2A3406C32}"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Plaza Doña Elvira</a:t>
            </a:r>
          </a:p>
        </p:txBody>
      </p:sp>
      <p:sp>
        <p:nvSpPr>
          <p:cNvPr id="4" name="3 Marcador de número de diapositiva"/>
          <p:cNvSpPr>
            <a:spLocks noGrp="1"/>
          </p:cNvSpPr>
          <p:nvPr>
            <p:ph type="sldNum" sz="quarter" idx="5"/>
          </p:nvPr>
        </p:nvSpPr>
        <p:spPr/>
        <p:txBody>
          <a:bodyPr/>
          <a:lstStyle/>
          <a:p>
            <a:pPr>
              <a:defRPr/>
            </a:pPr>
            <a:fld id="{82BAC4DD-16DD-4352-9CEF-BF069F3CF038}"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Plaza Doña Elvira</a:t>
            </a:r>
          </a:p>
          <a:p>
            <a:endParaRPr lang="es-ES" altLang="es-ES" dirty="0"/>
          </a:p>
        </p:txBody>
      </p:sp>
      <p:sp>
        <p:nvSpPr>
          <p:cNvPr id="4" name="3 Marcador de número de diapositiva"/>
          <p:cNvSpPr>
            <a:spLocks noGrp="1"/>
          </p:cNvSpPr>
          <p:nvPr>
            <p:ph type="sldNum" sz="quarter" idx="5"/>
          </p:nvPr>
        </p:nvSpPr>
        <p:spPr/>
        <p:txBody>
          <a:bodyPr/>
          <a:lstStyle/>
          <a:p>
            <a:pPr>
              <a:defRPr/>
            </a:pPr>
            <a:fld id="{DD8A46E5-F8A8-4FDF-8508-531A0E61B31A}"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la Alianza</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32C924-F928-429E-B3D7-2E2919A4346A}"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la Alianza</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2C2324-6638-4BCA-8030-53864EA83F06}"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la Magdalena</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3B45A7-B919-411B-B53F-92312E8E04BE}"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las Cruces</a:t>
            </a:r>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AE71C2-8CA3-4467-8C2F-859ECD5A1D1A}"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las Cruces</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D4BDC3-F17D-43F1-9AF0-4FC66BEB1EE0}"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Pilatos</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DF8064-F955-451B-BDC3-31F6FA02B97A}"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Punta Umbria</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2B463F-C34B-405C-8868-6B17DC9ED4F3}"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Punta Umbria</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C7A7AB-BDE4-4050-8FE6-B5CFC9E3C58A}"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Punta Umbria</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EA4215-79A3-4338-A4BF-4B4077D05247}"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Punta Umbria</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813B3D-EB8D-4B29-91AA-9434D6DB5DD1}"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 Santa Cruz y Plaza de Refinadores</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F26639-8C88-4758-8786-C96FB0A0E720}"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del Cabildo</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74FD26-EF2B-4332-ADBC-C19A8CFC1DA9}"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del Cabildo</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DD9E3F-CE6E-4980-876B-33052C1CC6BB}"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DABD2D67-0978-49CE-88C1-A6EB5A6C3864}"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del Museo</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98182E-8FA2-4798-961E-68467A6044D8}"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Plaza del Museo</a:t>
            </a:r>
          </a:p>
        </p:txBody>
      </p:sp>
      <p:sp>
        <p:nvSpPr>
          <p:cNvPr id="4" name="3 Marcador de número de diapositiva"/>
          <p:cNvSpPr>
            <a:spLocks noGrp="1"/>
          </p:cNvSpPr>
          <p:nvPr>
            <p:ph type="sldNum" sz="quarter" idx="5"/>
          </p:nvPr>
        </p:nvSpPr>
        <p:spPr/>
        <p:txBody>
          <a:bodyPr/>
          <a:lstStyle/>
          <a:p>
            <a:pPr>
              <a:defRPr/>
            </a:pPr>
            <a:fld id="{E5C8060F-B846-4388-B89E-76CE112256D7}"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Josefa Reina Puerto</a:t>
            </a:r>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FFF451-B1A4-4276-87A1-A8781BFC0A9B}"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Josefa Reina Puerto</a:t>
            </a:r>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609C59-D749-43D4-AADC-B71202764BF9}"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Nueva</a:t>
            </a:r>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F94325-5D4F-4506-AFD1-612F472298EF}"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Nueva</a:t>
            </a:r>
          </a:p>
        </p:txBody>
      </p:sp>
      <p:sp>
        <p:nvSpPr>
          <p:cNvPr id="97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02340B-8C0B-4ACB-8F05-E13D442C54CF}"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Nueva.-2008</a:t>
            </a:r>
          </a:p>
        </p:txBody>
      </p:sp>
      <p:sp>
        <p:nvSpPr>
          <p:cNvPr id="98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8018E2-65FD-4639-AA2A-8A3A9300DA1D}"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Nueva</a:t>
            </a:r>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525B96-6643-4AE1-88AF-B6899218E2B7}"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Nueva</a:t>
            </a:r>
          </a:p>
        </p:txBody>
      </p:sp>
      <p:sp>
        <p:nvSpPr>
          <p:cNvPr id="100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872970-0C8A-4AC6-8466-BBDF96FFF04D}"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Plaza Nueva.-Petunias</a:t>
            </a:r>
          </a:p>
        </p:txBody>
      </p:sp>
      <p:sp>
        <p:nvSpPr>
          <p:cNvPr id="4" name="3 Marcador de número de diapositiva"/>
          <p:cNvSpPr>
            <a:spLocks noGrp="1"/>
          </p:cNvSpPr>
          <p:nvPr>
            <p:ph type="sldNum" sz="quarter" idx="5"/>
          </p:nvPr>
        </p:nvSpPr>
        <p:spPr/>
        <p:txBody>
          <a:bodyPr/>
          <a:lstStyle/>
          <a:p>
            <a:pPr>
              <a:defRPr/>
            </a:pPr>
            <a:fld id="{7835EF16-0188-4C01-9D50-95AEB5E703A8}"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Plaza Nueva.-Jupiter</a:t>
            </a:r>
          </a:p>
        </p:txBody>
      </p:sp>
      <p:sp>
        <p:nvSpPr>
          <p:cNvPr id="4" name="3 Marcador de número de diapositiva"/>
          <p:cNvSpPr>
            <a:spLocks noGrp="1"/>
          </p:cNvSpPr>
          <p:nvPr>
            <p:ph type="sldNum" sz="quarter" idx="5"/>
          </p:nvPr>
        </p:nvSpPr>
        <p:spPr/>
        <p:txBody>
          <a:bodyPr/>
          <a:lstStyle/>
          <a:p>
            <a:pPr>
              <a:defRPr/>
            </a:pPr>
            <a:fld id="{12863A6C-F506-4725-83A8-13F730849C64}"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Plaza Nueva.-Petunias</a:t>
            </a:r>
          </a:p>
        </p:txBody>
      </p:sp>
      <p:sp>
        <p:nvSpPr>
          <p:cNvPr id="4" name="3 Marcador de número de diapositiva"/>
          <p:cNvSpPr>
            <a:spLocks noGrp="1"/>
          </p:cNvSpPr>
          <p:nvPr>
            <p:ph type="sldNum" sz="quarter" idx="5"/>
          </p:nvPr>
        </p:nvSpPr>
        <p:spPr/>
        <p:txBody>
          <a:bodyPr/>
          <a:lstStyle/>
          <a:p>
            <a:pPr>
              <a:defRPr/>
            </a:pPr>
            <a:fld id="{BB09C296-9BCD-4FD3-A42F-0F113DD22584}"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Plaza Teresa Enriquez</a:t>
            </a:r>
          </a:p>
        </p:txBody>
      </p:sp>
      <p:sp>
        <p:nvSpPr>
          <p:cNvPr id="101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B431D8-999A-452E-AE92-14484E8A8612}"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San Antonio</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2DAD3F-F3DD-431D-A947-704BDB0E7211}"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San Antonio</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5FD600-D4AA-48C5-A1C3-23A7F42D5358}"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San Antonio</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5AEE42-E791-4345-AC65-A05D0243C45E}"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San Antonio</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6387B8-E1E7-4EBE-B6ED-0EF7CE2901C8}"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San Antonio</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2997C7-D745-4615-A6A4-9DAB5CD967E6}"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San Diego</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7E04F9-C661-44F3-BD62-493FCB1E47B4}"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San Diego</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0ED2B0-E381-41BD-8FEB-77FAE53E9F53}"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San Diego</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00597E-473B-4390-96D6-6C3A8257B943}"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San Diego</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C3623E-CBF1-4656-87A5-97585DECD048}"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Jardines de San Diego</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62FA5F-1301-43C4-9C96-5370A9C19AA0}"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de San Diego</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5D8049-ECE6-4EE2-807B-9924C8DF02F7}"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San Diego</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C50E32-624D-46F4-8DBC-EF70ED1FDD89}"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San Diego</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01F54C-AA1C-44F9-B202-A40194FA8E9E}"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San Diego</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370135-B843-4138-83C6-A18372F27901}"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Sevilla c/ Cano y Cueto</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B555E5-27F7-4ADA-A51B-44F18EFE1CA5}"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Sevilla c/ Cano y cueto</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BD2887-8A80-4B55-B80C-5F47ABBA5D7A}"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Santa Justa</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C66D30-B7D6-4BC1-A766-8CD61096216F}"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Santa Justa</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B172FE-E241-468D-AB18-97321230260F}"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Santa Justa</a:t>
            </a:r>
          </a:p>
        </p:txBody>
      </p:sp>
      <p:sp>
        <p:nvSpPr>
          <p:cNvPr id="4" name="3 Marcador de número de diapositiva"/>
          <p:cNvSpPr>
            <a:spLocks noGrp="1"/>
          </p:cNvSpPr>
          <p:nvPr>
            <p:ph type="sldNum" sz="quarter" idx="5"/>
          </p:nvPr>
        </p:nvSpPr>
        <p:spPr/>
        <p:txBody>
          <a:bodyPr/>
          <a:lstStyle/>
          <a:p>
            <a:pPr>
              <a:defRPr/>
            </a:pPr>
            <a:fld id="{FEC1062B-3568-41FA-9662-BAE8B7B89803}"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Federico Garcia Lorca</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D4DF30-243F-49C9-ABD1-AD92030630AF}"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Federico Garcia Lorca</a:t>
            </a:r>
          </a:p>
        </p:txBody>
      </p:sp>
      <p:sp>
        <p:nvSpPr>
          <p:cNvPr id="4" name="3 Marcador de número de diapositiva"/>
          <p:cNvSpPr>
            <a:spLocks noGrp="1"/>
          </p:cNvSpPr>
          <p:nvPr>
            <p:ph type="sldNum" sz="quarter" idx="5"/>
          </p:nvPr>
        </p:nvSpPr>
        <p:spPr/>
        <p:txBody>
          <a:bodyPr/>
          <a:lstStyle/>
          <a:p>
            <a:pPr>
              <a:defRPr/>
            </a:pPr>
            <a:fld id="{CC64DF94-F01E-42C3-B676-585B51C84AE0}"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Federico Garcia Lorca</a:t>
            </a:r>
          </a:p>
        </p:txBody>
      </p:sp>
      <p:sp>
        <p:nvSpPr>
          <p:cNvPr id="4" name="3 Marcador de número de diapositiva"/>
          <p:cNvSpPr>
            <a:spLocks noGrp="1"/>
          </p:cNvSpPr>
          <p:nvPr>
            <p:ph type="sldNum" sz="quarter" idx="5"/>
          </p:nvPr>
        </p:nvSpPr>
        <p:spPr/>
        <p:txBody>
          <a:bodyPr/>
          <a:lstStyle/>
          <a:p>
            <a:pPr>
              <a:defRPr/>
            </a:pPr>
            <a:fld id="{7B3EA8AC-12C3-4129-8EC6-FAF9FB69E81C}"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Federico Garcia Lorca</a:t>
            </a:r>
          </a:p>
        </p:txBody>
      </p:sp>
      <p:sp>
        <p:nvSpPr>
          <p:cNvPr id="4" name="3 Marcador de número de diapositiva"/>
          <p:cNvSpPr>
            <a:spLocks noGrp="1"/>
          </p:cNvSpPr>
          <p:nvPr>
            <p:ph type="sldNum" sz="quarter" idx="5"/>
          </p:nvPr>
        </p:nvSpPr>
        <p:spPr/>
        <p:txBody>
          <a:bodyPr/>
          <a:lstStyle/>
          <a:p>
            <a:pPr>
              <a:defRPr/>
            </a:pPr>
            <a:fld id="{61D2967C-AEEF-4A21-91C8-B8C951CA6641}"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Federico Garcia Lorca</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0A4EE0-7123-4B5A-AC91-3A90D0F9D489}"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Federico Garcia Lorca</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F70877-81D2-4946-856A-87D640AB3309}"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Federico Garcia Lorca</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710B7F-B8ED-46BD-81B1-5AF14B87AB64}"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Federico Garcia Lorca</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8D636D-3A08-411A-A966-84A38483520C}"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Federico Garcia Lorca</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35C26E-4477-4FD3-A91E-57DC42E58106}"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Federico Garcia Lorca</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9400B5-287D-4622-BE68-33A1CFCC2535}"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Federico Garcia Lorca</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E5D245-6C57-4686-857A-54B6A12B9032}"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Federico Garcia Lorca</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8F5D3E-EFD8-4C1D-B9EB-51943F52063C}"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Federico Garcia Lorca</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766837-A93C-4E62-ACE0-37CAA95A00FD}"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Pirotecnia</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7048BC-9F7D-4E46-8A8C-9F01D0D14D65}"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Pirotecnia</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58E339-9679-47B4-A7E3-7F0C7C17D6B4}"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Pirotecnia</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C0B02A-E321-490E-B2BD-76A8D06EAA7D}"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Pirotecnia</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2301DC-BC21-45A9-96CD-32F8A75F8D25}"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Pirotecnia</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2B7971-5C34-407F-8287-810B057F8EC1}"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Bouganvilleas Palacio de San Telmo</a:t>
            </a:r>
          </a:p>
        </p:txBody>
      </p:sp>
      <p:sp>
        <p:nvSpPr>
          <p:cNvPr id="4" name="3 Marcador de número de diapositiva"/>
          <p:cNvSpPr>
            <a:spLocks noGrp="1"/>
          </p:cNvSpPr>
          <p:nvPr>
            <p:ph type="sldNum" sz="quarter" idx="5"/>
          </p:nvPr>
        </p:nvSpPr>
        <p:spPr/>
        <p:txBody>
          <a:bodyPr/>
          <a:lstStyle/>
          <a:p>
            <a:pPr>
              <a:defRPr/>
            </a:pPr>
            <a:fld id="{73BD8BC2-7CB1-4053-86CD-5433B44CC925}"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Bouganvilleas Paseo Marques del Contadero</a:t>
            </a:r>
          </a:p>
        </p:txBody>
      </p:sp>
      <p:sp>
        <p:nvSpPr>
          <p:cNvPr id="4" name="3 Marcador de número de diapositiva"/>
          <p:cNvSpPr>
            <a:spLocks noGrp="1"/>
          </p:cNvSpPr>
          <p:nvPr>
            <p:ph type="sldNum" sz="quarter" idx="5"/>
          </p:nvPr>
        </p:nvSpPr>
        <p:spPr/>
        <p:txBody>
          <a:bodyPr/>
          <a:lstStyle/>
          <a:p>
            <a:pPr>
              <a:defRPr/>
            </a:pPr>
            <a:fld id="{ABC6786A-7B2E-43BC-A7B0-1BCD044AEEC3}"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Bouganvillea Mdme.Cypheri</a:t>
            </a:r>
          </a:p>
        </p:txBody>
      </p:sp>
      <p:sp>
        <p:nvSpPr>
          <p:cNvPr id="4" name="3 Marcador de número de diapositiva"/>
          <p:cNvSpPr>
            <a:spLocks noGrp="1"/>
          </p:cNvSpPr>
          <p:nvPr>
            <p:ph type="sldNum" sz="quarter" idx="5"/>
          </p:nvPr>
        </p:nvSpPr>
        <p:spPr/>
        <p:txBody>
          <a:bodyPr/>
          <a:lstStyle/>
          <a:p>
            <a:pPr>
              <a:defRPr/>
            </a:pPr>
            <a:fld id="{B2BEBAF4-5190-4AF4-90F5-0009197B78A0}"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Bouganvilles Dania Roja</a:t>
            </a:r>
          </a:p>
        </p:txBody>
      </p:sp>
      <p:sp>
        <p:nvSpPr>
          <p:cNvPr id="4" name="3 Marcador de número de diapositiva"/>
          <p:cNvSpPr>
            <a:spLocks noGrp="1"/>
          </p:cNvSpPr>
          <p:nvPr>
            <p:ph type="sldNum" sz="quarter" idx="5"/>
          </p:nvPr>
        </p:nvSpPr>
        <p:spPr/>
        <p:txBody>
          <a:bodyPr/>
          <a:lstStyle/>
          <a:p>
            <a:pPr>
              <a:defRPr/>
            </a:pPr>
            <a:fld id="{B20A4B14-75B0-4D63-A149-9AA68DC949BE}"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Bouganvillea Dania Rosa</a:t>
            </a:r>
          </a:p>
        </p:txBody>
      </p:sp>
      <p:sp>
        <p:nvSpPr>
          <p:cNvPr id="4" name="3 Marcador de número de diapositiva"/>
          <p:cNvSpPr>
            <a:spLocks noGrp="1"/>
          </p:cNvSpPr>
          <p:nvPr>
            <p:ph type="sldNum" sz="quarter" idx="5"/>
          </p:nvPr>
        </p:nvSpPr>
        <p:spPr/>
        <p:txBody>
          <a:bodyPr/>
          <a:lstStyle/>
          <a:p>
            <a:pPr>
              <a:defRPr/>
            </a:pPr>
            <a:fld id="{778194FD-9308-4F0D-9EF4-C53A90913B7E}"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Bouganvillea x hibrida</a:t>
            </a:r>
          </a:p>
        </p:txBody>
      </p:sp>
      <p:sp>
        <p:nvSpPr>
          <p:cNvPr id="4" name="3 Marcador de número de diapositiva"/>
          <p:cNvSpPr>
            <a:spLocks noGrp="1"/>
          </p:cNvSpPr>
          <p:nvPr>
            <p:ph type="sldNum" sz="quarter" idx="5"/>
          </p:nvPr>
        </p:nvSpPr>
        <p:spPr/>
        <p:txBody>
          <a:bodyPr/>
          <a:lstStyle/>
          <a:p>
            <a:pPr>
              <a:defRPr/>
            </a:pPr>
            <a:fld id="{63451D55-B5BE-40D4-8E54-59AAA3E9D52A}"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Bouganvillea spectabilis var. lateritia</a:t>
            </a:r>
          </a:p>
        </p:txBody>
      </p:sp>
      <p:sp>
        <p:nvSpPr>
          <p:cNvPr id="4" name="3 Marcador de número de diapositiva"/>
          <p:cNvSpPr>
            <a:spLocks noGrp="1"/>
          </p:cNvSpPr>
          <p:nvPr>
            <p:ph type="sldNum" sz="quarter" idx="5"/>
          </p:nvPr>
        </p:nvSpPr>
        <p:spPr/>
        <p:txBody>
          <a:bodyPr/>
          <a:lstStyle/>
          <a:p>
            <a:pPr>
              <a:defRPr/>
            </a:pPr>
            <a:fld id="{CDE0307E-55C8-481B-87BD-D02076E5DD9B}"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Bouganvillea spectabilis var. lateritia</a:t>
            </a:r>
          </a:p>
        </p:txBody>
      </p:sp>
      <p:sp>
        <p:nvSpPr>
          <p:cNvPr id="4" name="3 Marcador de número de diapositiva"/>
          <p:cNvSpPr>
            <a:spLocks noGrp="1"/>
          </p:cNvSpPr>
          <p:nvPr>
            <p:ph type="sldNum" sz="quarter" idx="5"/>
          </p:nvPr>
        </p:nvSpPr>
        <p:spPr/>
        <p:txBody>
          <a:bodyPr/>
          <a:lstStyle/>
          <a:p>
            <a:pPr>
              <a:defRPr/>
            </a:pPr>
            <a:fld id="{B4E20E84-6C30-43DA-BD3E-D552C2B9EA66}"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Bouganvilleas Paseo Marques del Contadero</a:t>
            </a:r>
          </a:p>
        </p:txBody>
      </p:sp>
      <p:sp>
        <p:nvSpPr>
          <p:cNvPr id="4" name="3 Marcador de número de diapositiva"/>
          <p:cNvSpPr>
            <a:spLocks noGrp="1"/>
          </p:cNvSpPr>
          <p:nvPr>
            <p:ph type="sldNum" sz="quarter" idx="5"/>
          </p:nvPr>
        </p:nvSpPr>
        <p:spPr/>
        <p:txBody>
          <a:bodyPr/>
          <a:lstStyle/>
          <a:p>
            <a:pPr>
              <a:defRPr/>
            </a:pPr>
            <a:fld id="{574F8495-A4A6-4B7E-B368-7D281174D082}"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Parking Jose Laguillo</a:t>
            </a:r>
          </a:p>
        </p:txBody>
      </p:sp>
      <p:sp>
        <p:nvSpPr>
          <p:cNvPr id="4" name="3 Marcador de número de diapositiva"/>
          <p:cNvSpPr>
            <a:spLocks noGrp="1"/>
          </p:cNvSpPr>
          <p:nvPr>
            <p:ph type="sldNum" sz="quarter" idx="5"/>
          </p:nvPr>
        </p:nvSpPr>
        <p:spPr/>
        <p:txBody>
          <a:bodyPr/>
          <a:lstStyle/>
          <a:p>
            <a:pPr>
              <a:defRPr/>
            </a:pPr>
            <a:fld id="{C8956DAB-6EC3-4439-9F16-36B19692044D}"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Parking Jose Laguillo</a:t>
            </a:r>
          </a:p>
        </p:txBody>
      </p:sp>
      <p:sp>
        <p:nvSpPr>
          <p:cNvPr id="4" name="3 Marcador de número de diapositiva"/>
          <p:cNvSpPr>
            <a:spLocks noGrp="1"/>
          </p:cNvSpPr>
          <p:nvPr>
            <p:ph type="sldNum" sz="quarter" idx="5"/>
          </p:nvPr>
        </p:nvSpPr>
        <p:spPr/>
        <p:txBody>
          <a:bodyPr/>
          <a:lstStyle/>
          <a:p>
            <a:pPr>
              <a:defRPr/>
            </a:pPr>
            <a:fld id="{5565B18F-842A-4A5B-B46F-065CD149DB55}"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Parking Jose Laguillo</a:t>
            </a:r>
          </a:p>
        </p:txBody>
      </p:sp>
      <p:sp>
        <p:nvSpPr>
          <p:cNvPr id="4" name="3 Marcador de número de diapositiva"/>
          <p:cNvSpPr>
            <a:spLocks noGrp="1"/>
          </p:cNvSpPr>
          <p:nvPr>
            <p:ph type="sldNum" sz="quarter" idx="5"/>
          </p:nvPr>
        </p:nvSpPr>
        <p:spPr/>
        <p:txBody>
          <a:bodyPr/>
          <a:lstStyle/>
          <a:p>
            <a:pPr>
              <a:defRPr/>
            </a:pPr>
            <a:fld id="{CA6FBD3B-1946-4D91-95EB-1A702012213F}"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Parking Jose Laguillo</a:t>
            </a:r>
          </a:p>
        </p:txBody>
      </p:sp>
      <p:sp>
        <p:nvSpPr>
          <p:cNvPr id="4" name="3 Marcador de número de diapositiva"/>
          <p:cNvSpPr>
            <a:spLocks noGrp="1"/>
          </p:cNvSpPr>
          <p:nvPr>
            <p:ph type="sldNum" sz="quarter" idx="5"/>
          </p:nvPr>
        </p:nvSpPr>
        <p:spPr/>
        <p:txBody>
          <a:bodyPr/>
          <a:lstStyle/>
          <a:p>
            <a:pPr>
              <a:defRPr/>
            </a:pPr>
            <a:fld id="{D78550A3-C2A7-465F-9752-32E541C7C1A5}"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Parking Jose Laguillo</a:t>
            </a:r>
          </a:p>
        </p:txBody>
      </p:sp>
      <p:sp>
        <p:nvSpPr>
          <p:cNvPr id="4" name="3 Marcador de número de diapositiva"/>
          <p:cNvSpPr>
            <a:spLocks noGrp="1"/>
          </p:cNvSpPr>
          <p:nvPr>
            <p:ph type="sldNum" sz="quarter" idx="5"/>
          </p:nvPr>
        </p:nvSpPr>
        <p:spPr/>
        <p:txBody>
          <a:bodyPr/>
          <a:lstStyle/>
          <a:p>
            <a:pPr>
              <a:defRPr/>
            </a:pPr>
            <a:fld id="{7E5B1B5E-A575-4A24-B42F-AD5427947E56}"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Adelfa nana en Jardines de Santa Justa</a:t>
            </a:r>
          </a:p>
        </p:txBody>
      </p:sp>
      <p:sp>
        <p:nvSpPr>
          <p:cNvPr id="4" name="3 Marcador de número de diapositiva"/>
          <p:cNvSpPr>
            <a:spLocks noGrp="1"/>
          </p:cNvSpPr>
          <p:nvPr>
            <p:ph type="sldNum" sz="quarter" idx="5"/>
          </p:nvPr>
        </p:nvSpPr>
        <p:spPr/>
        <p:txBody>
          <a:bodyPr/>
          <a:lstStyle/>
          <a:p>
            <a:pPr>
              <a:defRPr/>
            </a:pPr>
            <a:fld id="{F74A2B39-A39D-4D2D-AFC3-A9409280F3BE}"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Adelfa nana en Jardines de Santa Justa</a:t>
            </a:r>
          </a:p>
        </p:txBody>
      </p:sp>
      <p:sp>
        <p:nvSpPr>
          <p:cNvPr id="4" name="3 Marcador de número de diapositiva"/>
          <p:cNvSpPr>
            <a:spLocks noGrp="1"/>
          </p:cNvSpPr>
          <p:nvPr>
            <p:ph type="sldNum" sz="quarter" idx="5"/>
          </p:nvPr>
        </p:nvSpPr>
        <p:spPr/>
        <p:txBody>
          <a:bodyPr/>
          <a:lstStyle/>
          <a:p>
            <a:pPr>
              <a:defRPr/>
            </a:pPr>
            <a:fld id="{1657EA0B-68F3-4219-BA67-886920740F47}"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Adelfa nana en Jardines de Santa Justa</a:t>
            </a:r>
          </a:p>
        </p:txBody>
      </p:sp>
      <p:sp>
        <p:nvSpPr>
          <p:cNvPr id="4" name="3 Marcador de número de diapositiva"/>
          <p:cNvSpPr>
            <a:spLocks noGrp="1"/>
          </p:cNvSpPr>
          <p:nvPr>
            <p:ph type="sldNum" sz="quarter" idx="5"/>
          </p:nvPr>
        </p:nvSpPr>
        <p:spPr/>
        <p:txBody>
          <a:bodyPr/>
          <a:lstStyle/>
          <a:p>
            <a:pPr>
              <a:defRPr/>
            </a:pPr>
            <a:fld id="{C022F4B5-0BC5-47F1-9C0D-4D54AC323062}"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Adelfa nana roja en Jardines de Manuel Ferrand</a:t>
            </a:r>
          </a:p>
        </p:txBody>
      </p:sp>
      <p:sp>
        <p:nvSpPr>
          <p:cNvPr id="4" name="3 Marcador de número de diapositiva"/>
          <p:cNvSpPr>
            <a:spLocks noGrp="1"/>
          </p:cNvSpPr>
          <p:nvPr>
            <p:ph type="sldNum" sz="quarter" idx="5"/>
          </p:nvPr>
        </p:nvSpPr>
        <p:spPr/>
        <p:txBody>
          <a:bodyPr/>
          <a:lstStyle/>
          <a:p>
            <a:pPr>
              <a:defRPr/>
            </a:pPr>
            <a:fld id="{32072F4A-DAEB-4E5C-89B7-6268938A4BE7}"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Adelfas avda.Kansas City</a:t>
            </a:r>
          </a:p>
        </p:txBody>
      </p:sp>
      <p:sp>
        <p:nvSpPr>
          <p:cNvPr id="4" name="3 Marcador de número de diapositiva"/>
          <p:cNvSpPr>
            <a:spLocks noGrp="1"/>
          </p:cNvSpPr>
          <p:nvPr>
            <p:ph type="sldNum" sz="quarter" idx="5"/>
          </p:nvPr>
        </p:nvSpPr>
        <p:spPr/>
        <p:txBody>
          <a:bodyPr/>
          <a:lstStyle/>
          <a:p>
            <a:pPr>
              <a:defRPr/>
            </a:pPr>
            <a:fld id="{E0CF0733-B4AF-48DF-8C86-4F073B1140DB}"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Adelfas calle auxiliar Avda. Kansas City</a:t>
            </a:r>
          </a:p>
        </p:txBody>
      </p:sp>
      <p:sp>
        <p:nvSpPr>
          <p:cNvPr id="4" name="3 Marcador de número de diapositiva"/>
          <p:cNvSpPr>
            <a:spLocks noGrp="1"/>
          </p:cNvSpPr>
          <p:nvPr>
            <p:ph type="sldNum" sz="quarter" idx="5"/>
          </p:nvPr>
        </p:nvSpPr>
        <p:spPr/>
        <p:txBody>
          <a:bodyPr/>
          <a:lstStyle/>
          <a:p>
            <a:pPr>
              <a:defRPr/>
            </a:pPr>
            <a:fld id="{91C24061-0D65-40E2-B848-42A4A10622D9}"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Adelficidio</a:t>
            </a:r>
          </a:p>
        </p:txBody>
      </p:sp>
      <p:sp>
        <p:nvSpPr>
          <p:cNvPr id="4" name="3 Marcador de número de diapositiva"/>
          <p:cNvSpPr>
            <a:spLocks noGrp="1"/>
          </p:cNvSpPr>
          <p:nvPr>
            <p:ph type="sldNum" sz="quarter" idx="5"/>
          </p:nvPr>
        </p:nvSpPr>
        <p:spPr/>
        <p:txBody>
          <a:bodyPr/>
          <a:lstStyle/>
          <a:p>
            <a:pPr>
              <a:defRPr/>
            </a:pPr>
            <a:fld id="{FABAB781-425D-44E3-B51C-88C48A48DA4E}"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Adelficidio</a:t>
            </a:r>
          </a:p>
        </p:txBody>
      </p:sp>
      <p:sp>
        <p:nvSpPr>
          <p:cNvPr id="4" name="3 Marcador de número de diapositiva"/>
          <p:cNvSpPr>
            <a:spLocks noGrp="1"/>
          </p:cNvSpPr>
          <p:nvPr>
            <p:ph type="sldNum" sz="quarter" idx="5"/>
          </p:nvPr>
        </p:nvSpPr>
        <p:spPr/>
        <p:txBody>
          <a:bodyPr/>
          <a:lstStyle/>
          <a:p>
            <a:pPr>
              <a:defRPr/>
            </a:pPr>
            <a:fld id="{47F501D7-7A52-42B0-AEC6-E70AC6C84506}"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Adelficidio</a:t>
            </a:r>
          </a:p>
        </p:txBody>
      </p:sp>
      <p:sp>
        <p:nvSpPr>
          <p:cNvPr id="4" name="3 Marcador de número de diapositiva"/>
          <p:cNvSpPr>
            <a:spLocks noGrp="1"/>
          </p:cNvSpPr>
          <p:nvPr>
            <p:ph type="sldNum" sz="quarter" idx="5"/>
          </p:nvPr>
        </p:nvSpPr>
        <p:spPr/>
        <p:txBody>
          <a:bodyPr/>
          <a:lstStyle/>
          <a:p>
            <a:pPr>
              <a:defRPr/>
            </a:pPr>
            <a:fld id="{BED3E20C-EAF8-4CC6-8D43-42CA1D304F69}"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Avda. Kansas City</a:t>
            </a:r>
          </a:p>
        </p:txBody>
      </p:sp>
      <p:sp>
        <p:nvSpPr>
          <p:cNvPr id="4" name="3 Marcador de número de diapositiva"/>
          <p:cNvSpPr>
            <a:spLocks noGrp="1"/>
          </p:cNvSpPr>
          <p:nvPr>
            <p:ph type="sldNum" sz="quarter" idx="5"/>
          </p:nvPr>
        </p:nvSpPr>
        <p:spPr/>
        <p:txBody>
          <a:bodyPr/>
          <a:lstStyle/>
          <a:p>
            <a:pPr>
              <a:defRPr/>
            </a:pPr>
            <a:fld id="{6CA27191-4916-4318-B8A9-A51B1AF21709}"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Jardines de Cristina</a:t>
            </a:r>
          </a:p>
        </p:txBody>
      </p:sp>
      <p:sp>
        <p:nvSpPr>
          <p:cNvPr id="4" name="3 Marcador de número de diapositiva"/>
          <p:cNvSpPr>
            <a:spLocks noGrp="1"/>
          </p:cNvSpPr>
          <p:nvPr>
            <p:ph type="sldNum" sz="quarter" idx="5"/>
          </p:nvPr>
        </p:nvSpPr>
        <p:spPr/>
        <p:txBody>
          <a:bodyPr/>
          <a:lstStyle/>
          <a:p>
            <a:pPr>
              <a:defRPr/>
            </a:pPr>
            <a:fld id="{9B8531FC-1C8C-4C32-8CCD-6C023EEE242A}"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Jardines de Cristina</a:t>
            </a:r>
          </a:p>
        </p:txBody>
      </p:sp>
      <p:sp>
        <p:nvSpPr>
          <p:cNvPr id="4" name="3 Marcador de número de diapositiva"/>
          <p:cNvSpPr>
            <a:spLocks noGrp="1"/>
          </p:cNvSpPr>
          <p:nvPr>
            <p:ph type="sldNum" sz="quarter" idx="5"/>
          </p:nvPr>
        </p:nvSpPr>
        <p:spPr/>
        <p:txBody>
          <a:bodyPr/>
          <a:lstStyle/>
          <a:p>
            <a:pPr>
              <a:defRPr/>
            </a:pPr>
            <a:fld id="{4B1ECA65-B166-4F94-867B-6300A7377C61}"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Jardines de Crstina</a:t>
            </a:r>
          </a:p>
        </p:txBody>
      </p:sp>
      <p:sp>
        <p:nvSpPr>
          <p:cNvPr id="4" name="3 Marcador de número de diapositiva"/>
          <p:cNvSpPr>
            <a:spLocks noGrp="1"/>
          </p:cNvSpPr>
          <p:nvPr>
            <p:ph type="sldNum" sz="quarter" idx="5"/>
          </p:nvPr>
        </p:nvSpPr>
        <p:spPr/>
        <p:txBody>
          <a:bodyPr/>
          <a:lstStyle/>
          <a:p>
            <a:pPr>
              <a:defRPr/>
            </a:pPr>
            <a:fld id="{894E9091-9E2D-4C61-B3BD-0C178C50BD16}"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Jardines de Cristina</a:t>
            </a:r>
          </a:p>
        </p:txBody>
      </p:sp>
      <p:sp>
        <p:nvSpPr>
          <p:cNvPr id="4" name="3 Marcador de número de diapositiva"/>
          <p:cNvSpPr>
            <a:spLocks noGrp="1"/>
          </p:cNvSpPr>
          <p:nvPr>
            <p:ph type="sldNum" sz="quarter" idx="5"/>
          </p:nvPr>
        </p:nvSpPr>
        <p:spPr/>
        <p:txBody>
          <a:bodyPr/>
          <a:lstStyle/>
          <a:p>
            <a:pPr>
              <a:defRPr/>
            </a:pPr>
            <a:fld id="{326B14C0-7298-44E5-824B-5DA89159E040}"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Monumento a Castelar</a:t>
            </a:r>
          </a:p>
        </p:txBody>
      </p:sp>
      <p:sp>
        <p:nvSpPr>
          <p:cNvPr id="4" name="3 Marcador de número de diapositiva"/>
          <p:cNvSpPr>
            <a:spLocks noGrp="1"/>
          </p:cNvSpPr>
          <p:nvPr>
            <p:ph type="sldNum" sz="quarter" idx="5"/>
          </p:nvPr>
        </p:nvSpPr>
        <p:spPr/>
        <p:txBody>
          <a:bodyPr/>
          <a:lstStyle/>
          <a:p>
            <a:pPr>
              <a:defRPr/>
            </a:pPr>
            <a:fld id="{F488A89A-9276-4732-9AF1-45D944673EC7}"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9D25D5A7-1C1A-43F0-84FD-7D674609363F}"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Palacio Arzobispal</a:t>
            </a:r>
          </a:p>
        </p:txBody>
      </p:sp>
      <p:sp>
        <p:nvSpPr>
          <p:cNvPr id="4" name="3 Marcador de número de diapositiva"/>
          <p:cNvSpPr>
            <a:spLocks noGrp="1"/>
          </p:cNvSpPr>
          <p:nvPr>
            <p:ph type="sldNum" sz="quarter" idx="5"/>
          </p:nvPr>
        </p:nvSpPr>
        <p:spPr/>
        <p:txBody>
          <a:bodyPr/>
          <a:lstStyle/>
          <a:p>
            <a:pPr>
              <a:defRPr/>
            </a:pPr>
            <a:fld id="{1B904CB3-7664-427F-A970-2C4D7E883F49}"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Palacio de San Telmo</a:t>
            </a:r>
          </a:p>
        </p:txBody>
      </p:sp>
      <p:sp>
        <p:nvSpPr>
          <p:cNvPr id="4" name="3 Marcador de número de diapositiva"/>
          <p:cNvSpPr>
            <a:spLocks noGrp="1"/>
          </p:cNvSpPr>
          <p:nvPr>
            <p:ph type="sldNum" sz="quarter" idx="5"/>
          </p:nvPr>
        </p:nvSpPr>
        <p:spPr/>
        <p:txBody>
          <a:bodyPr/>
          <a:lstStyle/>
          <a:p>
            <a:pPr>
              <a:defRPr/>
            </a:pPr>
            <a:fld id="{F72E279E-5D7F-40C8-809A-DA88F27B32DE}"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Museo.-Patio de los Bojes</a:t>
            </a:r>
          </a:p>
        </p:txBody>
      </p:sp>
      <p:sp>
        <p:nvSpPr>
          <p:cNvPr id="4" name="3 Marcador de número de diapositiva"/>
          <p:cNvSpPr>
            <a:spLocks noGrp="1"/>
          </p:cNvSpPr>
          <p:nvPr>
            <p:ph type="sldNum" sz="quarter" idx="5"/>
          </p:nvPr>
        </p:nvSpPr>
        <p:spPr/>
        <p:txBody>
          <a:bodyPr/>
          <a:lstStyle/>
          <a:p>
            <a:pPr>
              <a:defRPr/>
            </a:pPr>
            <a:fld id="{373B1FAE-388C-479D-8647-839BEC73C30A}"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Museo Patio de los Bojes</a:t>
            </a:r>
          </a:p>
        </p:txBody>
      </p:sp>
      <p:sp>
        <p:nvSpPr>
          <p:cNvPr id="4" name="3 Marcador de número de diapositiva"/>
          <p:cNvSpPr>
            <a:spLocks noGrp="1"/>
          </p:cNvSpPr>
          <p:nvPr>
            <p:ph type="sldNum" sz="quarter" idx="5"/>
          </p:nvPr>
        </p:nvSpPr>
        <p:spPr/>
        <p:txBody>
          <a:bodyPr/>
          <a:lstStyle/>
          <a:p>
            <a:pPr>
              <a:defRPr/>
            </a:pPr>
            <a:fld id="{0BF7C024-869B-40DA-AAA8-21D2641F368E}" type="slidenum">
              <a:rPr lang="es-ES">
                <a:solidFill>
                  <a:prstClr val="black"/>
                </a:solidFill>
              </a:rPr>
              <a:pPr>
                <a:defRPr/>
              </a:pPr>
              <a:t>164</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Museo.-Patio de los Bojes</a:t>
            </a:r>
          </a:p>
        </p:txBody>
      </p:sp>
      <p:sp>
        <p:nvSpPr>
          <p:cNvPr id="4" name="3 Marcador de número de diapositiva"/>
          <p:cNvSpPr>
            <a:spLocks noGrp="1"/>
          </p:cNvSpPr>
          <p:nvPr>
            <p:ph type="sldNum" sz="quarter" idx="5"/>
          </p:nvPr>
        </p:nvSpPr>
        <p:spPr/>
        <p:txBody>
          <a:bodyPr/>
          <a:lstStyle/>
          <a:p>
            <a:pPr>
              <a:defRPr/>
            </a:pPr>
            <a:fld id="{30602A47-A8BE-4AC5-99BC-CD4BF190F8B2}" type="slidenum">
              <a:rPr lang="es-ES">
                <a:solidFill>
                  <a:prstClr val="black"/>
                </a:solidFill>
              </a:rPr>
              <a:pPr>
                <a:defRPr/>
              </a:pPr>
              <a:t>165</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Museo.-Patio</a:t>
            </a:r>
          </a:p>
        </p:txBody>
      </p:sp>
      <p:sp>
        <p:nvSpPr>
          <p:cNvPr id="4" name="3 Marcador de número de diapositiva"/>
          <p:cNvSpPr>
            <a:spLocks noGrp="1"/>
          </p:cNvSpPr>
          <p:nvPr>
            <p:ph type="sldNum" sz="quarter" idx="5"/>
          </p:nvPr>
        </p:nvSpPr>
        <p:spPr/>
        <p:txBody>
          <a:bodyPr/>
          <a:lstStyle/>
          <a:p>
            <a:pPr>
              <a:defRPr/>
            </a:pPr>
            <a:fld id="{CD2841DF-88BB-4AB3-BC5B-1247EAD8E768}"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Museo.-Patio</a:t>
            </a:r>
          </a:p>
        </p:txBody>
      </p:sp>
      <p:sp>
        <p:nvSpPr>
          <p:cNvPr id="4" name="3 Marcador de número de diapositiva"/>
          <p:cNvSpPr>
            <a:spLocks noGrp="1"/>
          </p:cNvSpPr>
          <p:nvPr>
            <p:ph type="sldNum" sz="quarter" idx="5"/>
          </p:nvPr>
        </p:nvSpPr>
        <p:spPr/>
        <p:txBody>
          <a:bodyPr/>
          <a:lstStyle/>
          <a:p>
            <a:pPr>
              <a:defRPr/>
            </a:pPr>
            <a:fld id="{201A315B-821A-401D-9A5B-B4B7F81D2059}" type="slidenum">
              <a:rPr lang="es-ES">
                <a:solidFill>
                  <a:prstClr val="black"/>
                </a:solidFill>
              </a:rPr>
              <a:pPr>
                <a:defRPr/>
              </a:pPr>
              <a:t>167</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Museo.-Patio</a:t>
            </a:r>
          </a:p>
        </p:txBody>
      </p:sp>
      <p:sp>
        <p:nvSpPr>
          <p:cNvPr id="4" name="3 Marcador de número de diapositiva"/>
          <p:cNvSpPr>
            <a:spLocks noGrp="1"/>
          </p:cNvSpPr>
          <p:nvPr>
            <p:ph type="sldNum" sz="quarter" idx="5"/>
          </p:nvPr>
        </p:nvSpPr>
        <p:spPr/>
        <p:txBody>
          <a:bodyPr/>
          <a:lstStyle/>
          <a:p>
            <a:pPr>
              <a:defRPr/>
            </a:pPr>
            <a:fld id="{5DA074B1-48DF-4A14-A2A5-1347717C1407}" type="slidenum">
              <a:rPr lang="es-ES">
                <a:solidFill>
                  <a:prstClr val="black"/>
                </a:solidFill>
              </a:rPr>
              <a:pPr>
                <a:defRPr/>
              </a:pPr>
              <a:t>168</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Museo.- Patio</a:t>
            </a:r>
          </a:p>
        </p:txBody>
      </p:sp>
      <p:sp>
        <p:nvSpPr>
          <p:cNvPr id="4" name="3 Marcador de número de diapositiva"/>
          <p:cNvSpPr>
            <a:spLocks noGrp="1"/>
          </p:cNvSpPr>
          <p:nvPr>
            <p:ph type="sldNum" sz="quarter" idx="5"/>
          </p:nvPr>
        </p:nvSpPr>
        <p:spPr/>
        <p:txBody>
          <a:bodyPr/>
          <a:lstStyle/>
          <a:p>
            <a:pPr>
              <a:defRPr/>
            </a:pPr>
            <a:fld id="{1DB66FE0-54F8-44A7-868C-56319C968EE2}" type="slidenum">
              <a:rPr lang="es-ES">
                <a:solidFill>
                  <a:prstClr val="black"/>
                </a:solidFill>
              </a:rPr>
              <a:pPr>
                <a:defRPr/>
              </a:pPr>
              <a:t>169</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archivos.wikanda.es/sevillapedia/Sevilla_plaza_cabildo.jpg"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archivos.wikanda.es/sevillapedia/Sevilla_plaza_museo.jpg"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www.google.es/url?sa=i&amp;rct=j&amp;q=plaza%20del%20museo%20sevilla&amp;source=images&amp;cd=&amp;cad=rja&amp;docid=00SpEq_R_20r6M&amp;tbnid=iTNdnqDRUTwkQM:&amp;ved=0CAUQjRw&amp;url=http://franciscorosado.blogspot.com/2012/05/la-plaza-del-museo-de-sevilla.html&amp;ei=3_LWUbqOEKmw0AXD7oCQAQ&amp;bvm=bv.48705608,d.d2k&amp;psig=AFQjCNGPIBXbaEFXoVpszyAhcoRuh_lh2g&amp;ust=1373127749021385" TargetMode="Externa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http://www.google.es/url?sa=i&amp;rct=j&amp;q=plaza%20del%20museo%20sevilla&amp;source=images&amp;cd=&amp;cad=rja&amp;docid=xMlYvxS8-QBwyM&amp;tbnid=_OsXBtwidMBCDM:&amp;ved=0CAUQjRw&amp;url=http://www.disfrutandosevilla.com/museos-de-sevilla/&amp;ei=UPPWUcqDBK7K0AX2qoD4Dw&amp;bvm=bv.48705608,d.d2k&amp;psig=AFQjCNGPIBXbaEFXoVpszyAhcoRuh_lh2g&amp;ust=1373127749021385"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upload.wikimedia.org/wikipedia/commons/e/ef/Vida_en_la_Plaza_Nueva.JPG" TargetMode="Externa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hyperlink" Target="http://archivos.wikanda.es/sevillapedia/Sevilla_jardines_cristina_castelar.jpg" TargetMode="External"/><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110.jpeg"/></Relationships>
</file>

<file path=ppt/slides/_rels/slide159.xml.rels><?xml version="1.0" encoding="UTF-8" standalone="yes"?>
<Relationships xmlns="http://schemas.openxmlformats.org/package/2006/relationships"><Relationship Id="rId3" Type="http://schemas.openxmlformats.org/officeDocument/2006/relationships/hyperlink" Target="http://archivos.wikanda.es/sevillapedia/Cristina_paseo_Aleixandre.jpg" TargetMode="External"/><Relationship Id="rId2" Type="http://schemas.openxmlformats.org/officeDocument/2006/relationships/notesSlide" Target="../notesSlides/notesSlide102.xml"/><Relationship Id="rId1" Type="http://schemas.openxmlformats.org/officeDocument/2006/relationships/slideLayout" Target="../slideLayouts/slideLayout7.xml"/><Relationship Id="rId6" Type="http://schemas.openxmlformats.org/officeDocument/2006/relationships/image" Target="../media/image112.jpeg"/><Relationship Id="rId5" Type="http://schemas.openxmlformats.org/officeDocument/2006/relationships/hyperlink" Target="http://archivos.wikanda.es/sevillapedia/Duquesa_alba.jpg" TargetMode="External"/><Relationship Id="rId4" Type="http://schemas.openxmlformats.org/officeDocument/2006/relationships/image" Target="../media/image111.jpeg"/></Relationships>
</file>

<file path=ppt/slides/_rels/slide16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1268760"/>
            <a:ext cx="6622504" cy="1584176"/>
          </a:xfrm>
        </p:spPr>
        <p:txBody>
          <a:bodyPr>
            <a:normAutofit fontScale="90000"/>
          </a:bodyPr>
          <a:lstStyle/>
          <a:p>
            <a:r>
              <a:rPr lang="es-ES" sz="3600" dirty="0"/>
              <a:t>EUROPA.-LA VUELTA AL MUNDO EN 885 JARDINES.-ESPAÑA.-SEVILLA</a:t>
            </a:r>
            <a:r>
              <a:rPr lang="es-ES" dirty="0"/>
              <a:t>.-C.-Plazas de Sevilla</a:t>
            </a:r>
          </a:p>
        </p:txBody>
      </p:sp>
      <p:sp>
        <p:nvSpPr>
          <p:cNvPr id="3" name="2 Subtítulo"/>
          <p:cNvSpPr>
            <a:spLocks noGrp="1"/>
          </p:cNvSpPr>
          <p:nvPr>
            <p:ph type="subTitle" idx="1"/>
          </p:nvPr>
        </p:nvSpPr>
        <p:spPr>
          <a:xfrm>
            <a:off x="4427984" y="4941168"/>
            <a:ext cx="4320480" cy="1371600"/>
          </a:xfrm>
        </p:spPr>
        <p:txBody>
          <a:bodyPr>
            <a:normAutofit fontScale="92500"/>
          </a:bodyPr>
          <a:lstStyle/>
          <a:p>
            <a:r>
              <a:rPr lang="es-ES" dirty="0"/>
              <a:t>Selección de textos y fotografias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lstStyle/>
          <a:p>
            <a:pPr eaLnBrk="1" fontAlgn="auto" hangingPunct="1">
              <a:spcAft>
                <a:spcPts val="0"/>
              </a:spcAft>
              <a:defRPr/>
            </a:pPr>
            <a:r>
              <a:rPr lang="es-ES" dirty="0"/>
              <a:t>Plaza de Doña Elvira</a:t>
            </a:r>
          </a:p>
        </p:txBody>
      </p:sp>
      <p:sp>
        <p:nvSpPr>
          <p:cNvPr id="9219" name="2 Marcador de contenido"/>
          <p:cNvSpPr>
            <a:spLocks noGrp="1"/>
          </p:cNvSpPr>
          <p:nvPr>
            <p:ph sz="quarter" idx="1"/>
          </p:nvPr>
        </p:nvSpPr>
        <p:spPr/>
        <p:txBody>
          <a:bodyPr/>
          <a:lstStyle/>
          <a:p>
            <a:pPr eaLnBrk="1" hangingPunct="1"/>
            <a:r>
              <a:rPr lang="es-ES" altLang="es-ES" dirty="0"/>
              <a:t>Esta plaza surgió en la reurbanización que se hizo del barrio entre 1911 y 1918, dirigida por el arquitecto municipal Juan Talavera y Heredia. </a:t>
            </a:r>
          </a:p>
          <a:p>
            <a:pPr eaLnBrk="1" hangingPunct="1"/>
            <a:r>
              <a:rPr lang="es-ES" altLang="es-ES" dirty="0"/>
              <a:t>En el siglo XVII estuvo en este solar un afamado corral de comedias. </a:t>
            </a:r>
          </a:p>
          <a:p>
            <a:pPr eaLnBrk="1" hangingPunct="1"/>
            <a:r>
              <a:rPr lang="es-ES" altLang="es-ES" dirty="0"/>
              <a:t>Y la leyenda popular sevillana dice que aquí estaba la casa de Don Gonzalo de Ulloa, padre de la Doña Elvira -de quien recibe su nombre la plaza, del "Don Juan Tenorio" de Zorrilla.</a:t>
            </a:r>
          </a:p>
        </p:txBody>
      </p:sp>
    </p:spTree>
    <p:extLst>
      <p:ext uri="{BB962C8B-B14F-4D97-AF65-F5344CB8AC3E}">
        <p14:creationId xmlns:p14="http://schemas.microsoft.com/office/powerpoint/2010/main" val="3816886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5175"/>
            <a:ext cx="7467600" cy="5708650"/>
          </a:xfrm>
        </p:spPr>
        <p:txBody>
          <a:bodyPr>
            <a:normAutofit lnSpcReduction="10000"/>
          </a:bodyPr>
          <a:lstStyle/>
          <a:p>
            <a:pPr marL="274320" indent="-274320" eaLnBrk="1" fontAlgn="auto" hangingPunct="1">
              <a:spcAft>
                <a:spcPts val="0"/>
              </a:spcAft>
              <a:buFont typeface="Wingdings"/>
              <a:buChar char=""/>
              <a:defRPr/>
            </a:pPr>
            <a:r>
              <a:rPr lang="es-ES" dirty="0"/>
              <a:t>De dimensiones no muy grandes y de planta cuadrada, la plaza se incluye en los clásicos recorridos turísticos más habituales de la ciudad, por lo que es muy frecuentada durante el día por numerosos grupos de visitantes, tanto nacionales como extranjeros. </a:t>
            </a:r>
          </a:p>
          <a:p>
            <a:pPr marL="274320" indent="-274320" eaLnBrk="1" fontAlgn="auto" hangingPunct="1">
              <a:spcAft>
                <a:spcPts val="0"/>
              </a:spcAft>
              <a:buFont typeface="Wingdings"/>
              <a:buChar char=""/>
              <a:defRPr/>
            </a:pPr>
            <a:r>
              <a:rPr lang="es-ES" dirty="0"/>
              <a:t>A su encanto contribuyen su carácter exclusivamente peatonal, sus accesos acodados, como por sorpresa, y una estudiada zona central de parterres, bancos, fuente y naranjos que se desarrolla en su zona central. </a:t>
            </a:r>
          </a:p>
          <a:p>
            <a:pPr marL="274320" indent="-274320" eaLnBrk="1" fontAlgn="auto" hangingPunct="1">
              <a:spcAft>
                <a:spcPts val="0"/>
              </a:spcAft>
              <a:buFont typeface="Wingdings"/>
              <a:buChar char=""/>
              <a:defRPr/>
            </a:pPr>
            <a:r>
              <a:rPr lang="es-ES" dirty="0"/>
              <a:t>Por añadidura, la plaza está rodeada por edificios de un marcado sabor sevillano, y en ellos se encuentran situados restaurantes, terrazas y tiendas de recuerdos y artesanía. </a:t>
            </a:r>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75652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3 Imagen" descr="Plaza de Doña Elvi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8022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Plaza de Doña Elvir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713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Plaza Doña Elvi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074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Plaza Doña Elvira-Fu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1645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laza de Doña Elvir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4813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Bancos Plaza Doña Elvi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9402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Bancos Plaza Doña Elvir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3217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Bancos Plaza Doña Elvir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107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p:cNvSpPr>
            <a:spLocks noGrp="1"/>
          </p:cNvSpPr>
          <p:nvPr>
            <p:ph type="title"/>
          </p:nvPr>
        </p:nvSpPr>
        <p:spPr/>
        <p:txBody>
          <a:bodyPr/>
          <a:lstStyle/>
          <a:p>
            <a:pPr eaLnBrk="1" fontAlgn="auto" hangingPunct="1">
              <a:spcAft>
                <a:spcPts val="0"/>
              </a:spcAft>
              <a:defRPr/>
            </a:pPr>
            <a:r>
              <a:rPr lang="es-ES" dirty="0"/>
              <a:t>PLAZA DE LA ALIANZA</a:t>
            </a:r>
          </a:p>
        </p:txBody>
      </p:sp>
      <p:sp>
        <p:nvSpPr>
          <p:cNvPr id="12291" name="2 Marcador de contenido"/>
          <p:cNvSpPr>
            <a:spLocks noGrp="1"/>
          </p:cNvSpPr>
          <p:nvPr>
            <p:ph sz="quarter" idx="1"/>
          </p:nvPr>
        </p:nvSpPr>
        <p:spPr/>
        <p:txBody>
          <a:bodyPr>
            <a:normAutofit fontScale="92500"/>
          </a:bodyPr>
          <a:lstStyle/>
          <a:p>
            <a:pPr marL="274320" indent="-274320" eaLnBrk="1" fontAlgn="auto" hangingPunct="1">
              <a:spcAft>
                <a:spcPts val="0"/>
              </a:spcAft>
              <a:buFont typeface="Wingdings"/>
              <a:buChar char=""/>
              <a:defRPr/>
            </a:pPr>
            <a:r>
              <a:rPr lang="es-ES" dirty="0"/>
              <a:t>La plaza de la Alianza está situada en el barrio de Santa Cruz, Distrito "Casco Antiguo" de Sevilla. </a:t>
            </a:r>
          </a:p>
          <a:p>
            <a:pPr marL="274320" indent="-274320" eaLnBrk="1" fontAlgn="auto" hangingPunct="1">
              <a:spcAft>
                <a:spcPts val="0"/>
              </a:spcAft>
              <a:buFont typeface="Wingdings"/>
              <a:buChar char=""/>
              <a:defRPr/>
            </a:pPr>
            <a:r>
              <a:rPr lang="es-ES" dirty="0"/>
              <a:t>Desemboca en ella al calle Joaquín Romero Murube, dando lugar a un frente donde, junto al nombre de la calle, figura un retablo cerámico. </a:t>
            </a:r>
          </a:p>
          <a:p>
            <a:pPr marL="274320" indent="-274320" eaLnBrk="1" fontAlgn="auto" hangingPunct="1">
              <a:spcAft>
                <a:spcPts val="0"/>
              </a:spcAft>
              <a:buFont typeface="Wingdings"/>
              <a:buChar char=""/>
              <a:defRPr/>
            </a:pPr>
            <a:r>
              <a:rPr lang="es-ES" dirty="0"/>
              <a:t>Se trata de una pequeña plaza de planta aproximadamente cuadrada, rodeada de naranjos y presidida en su centro por una sencilla fuente. </a:t>
            </a:r>
          </a:p>
          <a:p>
            <a:pPr marL="274320" indent="-274320" eaLnBrk="1" fontAlgn="auto" hangingPunct="1">
              <a:spcAft>
                <a:spcPts val="0"/>
              </a:spcAft>
              <a:buFont typeface="Wingdings"/>
              <a:buChar char=""/>
              <a:defRPr/>
            </a:pPr>
            <a:r>
              <a:rPr lang="es-ES" dirty="0"/>
              <a:t>Sus reducidas dimensiones, su acceso exclusivo peatonal, la arquitectura de los edificios que la rodea y el lienzo ajardinado de muralla que lo recorre por uno de sus frentes, hace de esta plaza un lugar especialmente agradable.</a:t>
            </a:r>
          </a:p>
        </p:txBody>
      </p:sp>
    </p:spTree>
    <p:extLst>
      <p:ext uri="{BB962C8B-B14F-4D97-AF65-F5344CB8AC3E}">
        <p14:creationId xmlns:p14="http://schemas.microsoft.com/office/powerpoint/2010/main" val="3924974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457200" y="765175"/>
            <a:ext cx="7467600" cy="5708650"/>
          </a:xfrm>
        </p:spPr>
        <p:txBody>
          <a:bodyPr/>
          <a:lstStyle/>
          <a:p>
            <a:pPr eaLnBrk="1" hangingPunct="1"/>
            <a:r>
              <a:rPr lang="es-ES" altLang="es-ES" dirty="0"/>
              <a:t>Generalmente muy concurrida por visitantes y turistas, cuenta con animadas terrazas y múltiples establecimientos de objetos de recuerdo y de artesanía en sus proximidades</a:t>
            </a:r>
          </a:p>
        </p:txBody>
      </p:sp>
    </p:spTree>
    <p:extLst>
      <p:ext uri="{BB962C8B-B14F-4D97-AF65-F5344CB8AC3E}">
        <p14:creationId xmlns:p14="http://schemas.microsoft.com/office/powerpoint/2010/main" val="1436980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2 Imagen" descr="Plaza_alianz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8851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Plaza de la Alianz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1125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p:txBody>
          <a:bodyPr/>
          <a:lstStyle/>
          <a:p>
            <a:pPr eaLnBrk="1" fontAlgn="auto" hangingPunct="1">
              <a:spcAft>
                <a:spcPts val="0"/>
              </a:spcAft>
              <a:defRPr/>
            </a:pPr>
            <a:r>
              <a:rPr lang="es-ES" dirty="0"/>
              <a:t>Plaza de la Magdalena</a:t>
            </a:r>
          </a:p>
        </p:txBody>
      </p:sp>
      <p:sp>
        <p:nvSpPr>
          <p:cNvPr id="23555" name="2 Marcador de contenido"/>
          <p:cNvSpPr>
            <a:spLocks noGrp="1"/>
          </p:cNvSpPr>
          <p:nvPr>
            <p:ph sz="quarter" idx="1"/>
          </p:nvPr>
        </p:nvSpPr>
        <p:spPr>
          <a:xfrm>
            <a:off x="457200" y="1989138"/>
            <a:ext cx="7467600" cy="4484687"/>
          </a:xfrm>
        </p:spPr>
        <p:txBody>
          <a:bodyPr/>
          <a:lstStyle/>
          <a:p>
            <a:pPr eaLnBrk="1" hangingPunct="1"/>
            <a:r>
              <a:rPr lang="es-ES" altLang="es-ES" dirty="0"/>
              <a:t>La plaza de la Magdalena se encuentra ubicada en el distrito "Casco Antiguo" de Sevilla, cerca de la Plaza Nueva, la Campana o el Museo.</a:t>
            </a:r>
          </a:p>
          <a:p>
            <a:pPr eaLnBrk="1" hangingPunct="1"/>
            <a:r>
              <a:rPr lang="es-ES" altLang="es-ES" dirty="0"/>
              <a:t>Convergen en ella las calles O'Donell, José de Velilla, Rioja, Méndez Núñez, San Pablo, Pedro de Campaña y Murillo.</a:t>
            </a:r>
          </a:p>
          <a:p>
            <a:pPr eaLnBrk="1" hangingPunct="1"/>
            <a:r>
              <a:rPr lang="es-ES" altLang="es-ES" dirty="0"/>
              <a:t> Esta plaza surgió en 1811, al derribar el gobierno de ocupación francés la antigua iglesia de Santa María Magdalena.</a:t>
            </a:r>
          </a:p>
        </p:txBody>
      </p:sp>
    </p:spTree>
    <p:extLst>
      <p:ext uri="{BB962C8B-B14F-4D97-AF65-F5344CB8AC3E}">
        <p14:creationId xmlns:p14="http://schemas.microsoft.com/office/powerpoint/2010/main" val="3378875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250"/>
            <a:ext cx="7467600" cy="5997575"/>
          </a:xfrm>
        </p:spPr>
        <p:txBody>
          <a:bodyPr>
            <a:normAutofit fontScale="92500" lnSpcReduction="10000"/>
          </a:bodyPr>
          <a:lstStyle/>
          <a:p>
            <a:pPr marL="274320" indent="-274320" eaLnBrk="1" fontAlgn="auto" hangingPunct="1">
              <a:spcAft>
                <a:spcPts val="0"/>
              </a:spcAft>
              <a:buFont typeface="Wingdings"/>
              <a:buChar char=""/>
              <a:defRPr/>
            </a:pPr>
            <a:r>
              <a:rPr lang="es-ES" dirty="0"/>
              <a:t>La parroquia se trasladó a la vecina iglesia del Convento de San Pablo, que estaba abandonado, y allí reside actualmente. </a:t>
            </a:r>
          </a:p>
          <a:p>
            <a:pPr marL="274320" indent="-274320" eaLnBrk="1" fontAlgn="auto" hangingPunct="1">
              <a:spcAft>
                <a:spcPts val="0"/>
              </a:spcAft>
              <a:buFont typeface="Wingdings"/>
              <a:buChar char=""/>
              <a:defRPr/>
            </a:pPr>
            <a:r>
              <a:rPr lang="es-ES" dirty="0"/>
              <a:t>Entre 1840 y 1850 se realizan obras de reurbanización y ensanche, y se coloca la fuente en 1844. </a:t>
            </a:r>
          </a:p>
          <a:p>
            <a:pPr marL="274320" indent="-274320" eaLnBrk="1" fontAlgn="auto" hangingPunct="1">
              <a:spcAft>
                <a:spcPts val="0"/>
              </a:spcAft>
              <a:buFont typeface="Wingdings"/>
              <a:buChar char=""/>
              <a:defRPr/>
            </a:pPr>
            <a:r>
              <a:rPr lang="es-ES" dirty="0"/>
              <a:t>Lápida de Martínez Montañés. </a:t>
            </a:r>
          </a:p>
          <a:p>
            <a:pPr marL="274320" indent="-274320" eaLnBrk="1" fontAlgn="auto" hangingPunct="1">
              <a:spcAft>
                <a:spcPts val="0"/>
              </a:spcAft>
              <a:buFont typeface="Wingdings"/>
              <a:buChar char=""/>
              <a:defRPr/>
            </a:pPr>
            <a:r>
              <a:rPr lang="es-ES" dirty="0"/>
              <a:t>En un principio ya se llamó plaza de la Magdalena, que era el nombre que recibía una pequeña placita que estaba delante de la antigua iglesia. Pero tuvo otros muchos nombres; así, en 1841 se llamó "De la Libertad", en 1869 "Plaza del Pacífico", en 1928 "Plaza de Cristo del Calvario", en 1931 otra vez "del Pacífico", en 1936 "del General Franco", y finalmente en 1980 vuelve a ser la plaza de la Magdalena, nombre por el que siempre se le había conocido a pesar de tanto cambio.  </a:t>
            </a:r>
          </a:p>
        </p:txBody>
      </p:sp>
    </p:spTree>
    <p:extLst>
      <p:ext uri="{BB962C8B-B14F-4D97-AF65-F5344CB8AC3E}">
        <p14:creationId xmlns:p14="http://schemas.microsoft.com/office/powerpoint/2010/main" val="3544291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5175"/>
            <a:ext cx="7467600" cy="5708650"/>
          </a:xfrm>
        </p:spPr>
        <p:txBody>
          <a:bodyPr>
            <a:normAutofit fontScale="92500"/>
          </a:bodyPr>
          <a:lstStyle/>
          <a:p>
            <a:pPr marL="274320" indent="-274320" eaLnBrk="1" fontAlgn="auto" hangingPunct="1">
              <a:spcAft>
                <a:spcPts val="0"/>
              </a:spcAft>
              <a:buFont typeface="Wingdings"/>
              <a:buChar char=""/>
              <a:defRPr/>
            </a:pPr>
            <a:r>
              <a:rPr lang="es-ES" dirty="0"/>
              <a:t>En la antigua iglesia estaba enterrado Martínez Montañés, y sus restos quedaron sepultados en el derribo, como atestigua una placa en la fachada este de la plaza.</a:t>
            </a:r>
          </a:p>
          <a:p>
            <a:pPr marL="274320" indent="-274320" eaLnBrk="1" fontAlgn="auto" hangingPunct="1">
              <a:spcAft>
                <a:spcPts val="0"/>
              </a:spcAft>
              <a:buFont typeface="Wingdings"/>
              <a:buChar char=""/>
              <a:defRPr/>
            </a:pPr>
            <a:r>
              <a:rPr lang="es-ES" dirty="0"/>
              <a:t>Actualmente la Plaza de la Magdalena está pavimentada por una clásica combinación de losa de tarifa, empedrado de chinas y losas de hormigón. En el centro se sitúa una fuente esculpida en 1844 presidida por imagen de la musa Caliope, la pila superior se decorada con mascarones y el fuste, exornado con figuras mitológicas acuáticas.</a:t>
            </a:r>
          </a:p>
          <a:p>
            <a:pPr marL="274320" indent="-274320" eaLnBrk="1" fontAlgn="auto" hangingPunct="1">
              <a:spcAft>
                <a:spcPts val="0"/>
              </a:spcAft>
              <a:buFont typeface="Wingdings"/>
              <a:buChar char=""/>
              <a:defRPr/>
            </a:pPr>
            <a:r>
              <a:rPr lang="es-ES" dirty="0"/>
              <a:t>La fuente se encuentra enmarcada por setos y bungavillas en los vértices. En el perímetro también se sitúan setos delimitados, naranjos y magnolios que permiten el acceso al interior de la plaza.</a:t>
            </a:r>
          </a:p>
          <a:p>
            <a:pPr marL="274320" indent="-274320" eaLnBrk="1" fontAlgn="auto" hangingPunct="1">
              <a:spcAft>
                <a:spcPts val="0"/>
              </a:spcAft>
              <a:buFont typeface="Wingdings"/>
              <a:buChar char=""/>
              <a:defRPr/>
            </a:pPr>
            <a:endParaRPr lang="es-ES" dirty="0"/>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1181313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Plaza de la Magdalena.-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89841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p:txBody>
          <a:bodyPr/>
          <a:lstStyle/>
          <a:p>
            <a:pPr eaLnBrk="1" fontAlgn="auto" hangingPunct="1">
              <a:spcAft>
                <a:spcPts val="0"/>
              </a:spcAft>
              <a:defRPr/>
            </a:pPr>
            <a:r>
              <a:rPr lang="es-ES" dirty="0"/>
              <a:t>Plaza de las Cruces</a:t>
            </a:r>
          </a:p>
        </p:txBody>
      </p:sp>
      <p:sp>
        <p:nvSpPr>
          <p:cNvPr id="27651" name="2 Marcador de contenido"/>
          <p:cNvSpPr>
            <a:spLocks noGrp="1"/>
          </p:cNvSpPr>
          <p:nvPr>
            <p:ph sz="quarter" idx="1"/>
          </p:nvPr>
        </p:nvSpPr>
        <p:spPr>
          <a:xfrm>
            <a:off x="457200" y="2133600"/>
            <a:ext cx="7467600" cy="4340225"/>
          </a:xfrm>
        </p:spPr>
        <p:txBody>
          <a:bodyPr/>
          <a:lstStyle/>
          <a:p>
            <a:pPr eaLnBrk="1" hangingPunct="1"/>
            <a:r>
              <a:rPr lang="es-ES" altLang="es-ES" dirty="0"/>
              <a:t>La calle Cruces está situada en el Distrito Casco Antiguo de Sevilla. </a:t>
            </a:r>
          </a:p>
          <a:p>
            <a:pPr eaLnBrk="1" hangingPunct="1"/>
            <a:r>
              <a:rPr lang="es-ES" altLang="es-ES" dirty="0"/>
              <a:t>Se inicia en la calle Ximénez de Enciso y termina en la calle Doncellas. </a:t>
            </a:r>
          </a:p>
          <a:p>
            <a:pPr eaLnBrk="1" hangingPunct="1"/>
            <a:r>
              <a:rPr lang="es-ES" altLang="es-ES" dirty="0"/>
              <a:t>Al inicio de la calle se encuentran dos cruces empotradas en una pared, de madera pintadas de verde, que se remontan al siglo XV.</a:t>
            </a:r>
          </a:p>
          <a:p>
            <a:pPr eaLnBrk="1" hangingPunct="1"/>
            <a:r>
              <a:rPr lang="es-ES" altLang="es-ES" dirty="0"/>
              <a:t> Estas cruces le dieron su nombre antiguo de calle de las Cruces Verdes, y también calle de las Tres Cruces. </a:t>
            </a:r>
          </a:p>
        </p:txBody>
      </p:sp>
    </p:spTree>
    <p:extLst>
      <p:ext uri="{BB962C8B-B14F-4D97-AF65-F5344CB8AC3E}">
        <p14:creationId xmlns:p14="http://schemas.microsoft.com/office/powerpoint/2010/main" val="2460025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457200" y="620713"/>
            <a:ext cx="7467600" cy="5853112"/>
          </a:xfrm>
        </p:spPr>
        <p:txBody>
          <a:bodyPr/>
          <a:lstStyle/>
          <a:p>
            <a:pPr eaLnBrk="1" hangingPunct="1"/>
            <a:r>
              <a:rPr lang="es-ES" altLang="es-ES" dirty="0"/>
              <a:t>El final de la calle se ensancha tanto que parece una verdadera plaza (que muchos llaman equivocadamente "plaza de las Cruces"), y el fondo de la "plaza" pertenece a la calle Doncellas. De hecho, antiguamente se llamó el lugar plazoleta de los Cuatro Vientos.</a:t>
            </a:r>
          </a:p>
          <a:p>
            <a:pPr eaLnBrk="1" hangingPunct="1"/>
            <a:r>
              <a:rPr lang="es-ES" altLang="es-ES" dirty="0"/>
              <a:t>Este ensanche está presidido por un "calvario", esto es, tres columnas de piedra coronadas por cruces de hierro forjado. Todo se asienta sobre un pedestal de ladrillos y está cerrado por una reja con faroles en las esquinas.</a:t>
            </a:r>
          </a:p>
          <a:p>
            <a:pPr eaLnBrk="1" hangingPunct="1"/>
            <a:endParaRPr lang="es-ES" altLang="es-ES" dirty="0"/>
          </a:p>
        </p:txBody>
      </p:sp>
    </p:spTree>
    <p:extLst>
      <p:ext uri="{BB962C8B-B14F-4D97-AF65-F5344CB8AC3E}">
        <p14:creationId xmlns:p14="http://schemas.microsoft.com/office/powerpoint/2010/main" val="1322965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Plaza de las Cruc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9338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Plaza de las Cruc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7810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title"/>
          </p:nvPr>
        </p:nvSpPr>
        <p:spPr/>
        <p:txBody>
          <a:bodyPr/>
          <a:lstStyle/>
          <a:p>
            <a:pPr eaLnBrk="1" fontAlgn="auto" hangingPunct="1">
              <a:spcAft>
                <a:spcPts val="0"/>
              </a:spcAft>
              <a:defRPr/>
            </a:pPr>
            <a:r>
              <a:rPr lang="es-ES" dirty="0"/>
              <a:t>Plaza de Pilatos</a:t>
            </a:r>
          </a:p>
        </p:txBody>
      </p:sp>
      <p:sp>
        <p:nvSpPr>
          <p:cNvPr id="20483" name="2 Marcador de contenido"/>
          <p:cNvSpPr>
            <a:spLocks noGrp="1"/>
          </p:cNvSpPr>
          <p:nvPr>
            <p:ph sz="quarter" idx="1"/>
          </p:nvPr>
        </p:nvSpPr>
        <p:spPr/>
        <p:txBody>
          <a:bodyPr>
            <a:normAutofit fontScale="92500" lnSpcReduction="10000"/>
          </a:bodyPr>
          <a:lstStyle/>
          <a:p>
            <a:pPr marL="274320" indent="-274320" eaLnBrk="1" fontAlgn="auto" hangingPunct="1">
              <a:spcAft>
                <a:spcPts val="0"/>
              </a:spcAft>
              <a:buFont typeface="Wingdings"/>
              <a:buChar char=""/>
              <a:defRPr/>
            </a:pPr>
            <a:r>
              <a:rPr lang="es-ES" dirty="0"/>
              <a:t>La Plaza de Pilatos era conocida anteriormente como Plaza del Adelantado en el siglo XV y posteriormente como Plaza del Marqués de Tarifa en el siglo XVI. Toma su nombre haya por el siglo XVIII de la llamada Casa Pilatos. Este palacio era propiedad de Don Pedro Enríquez y de su mujer Doña Catalina de Ribera (1483). Su hijo Don Fabrique Enríquez de Ribera, al volver de su peregrinación de los santos lugares, comprobó que la distancia entre su casa y el Templete de la Cruz del Campo, era la misma que la medida por él entre las ruinas del pretorio de Jerusalén Poncio Pilatos y el monte Gólgota, estableciendo por este motivo la primera estación de Vía Crucis desde la misma casa hasta la Cruz del Campo, por lo que el palacio empieza a llamarse Casa de Pilatos.</a:t>
            </a:r>
          </a:p>
        </p:txBody>
      </p:sp>
    </p:spTree>
    <p:extLst>
      <p:ext uri="{BB962C8B-B14F-4D97-AF65-F5344CB8AC3E}">
        <p14:creationId xmlns:p14="http://schemas.microsoft.com/office/powerpoint/2010/main" val="2969217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Marcador de contenido"/>
          <p:cNvSpPr>
            <a:spLocks noGrp="1"/>
          </p:cNvSpPr>
          <p:nvPr>
            <p:ph sz="quarter" idx="1"/>
          </p:nvPr>
        </p:nvSpPr>
        <p:spPr>
          <a:xfrm>
            <a:off x="457200" y="260350"/>
            <a:ext cx="7467600" cy="6213475"/>
          </a:xfrm>
        </p:spPr>
        <p:txBody>
          <a:bodyPr/>
          <a:lstStyle/>
          <a:p>
            <a:pPr eaLnBrk="1" hangingPunct="1"/>
            <a:r>
              <a:rPr lang="es-ES" altLang="es-ES" dirty="0"/>
              <a:t>Esta plaza anteriormente estaba dotada con una fuente, bancos de piedra y farolas de gas.</a:t>
            </a:r>
          </a:p>
          <a:p>
            <a:pPr eaLnBrk="1" hangingPunct="1"/>
            <a:r>
              <a:rPr lang="es-ES" altLang="es-ES" dirty="0"/>
              <a:t>Ha sido remodelada en 1977. Esta plaza se encuentra dividida en dos por la calle Águilas. La propia plaza en sí presenta planta trapezoidal con solería pétrea, formada por piezas cuadradas de Sierra Elvira mezcladas con pequeños empedrados de chinas también cuadrados, mientras que la parte que queda al otro lado de la calle, junto a la Casa Pilatos, es solo de empedrado de chinas también de forma cuadrada</a:t>
            </a:r>
          </a:p>
          <a:p>
            <a:pPr eaLnBrk="1" hangingPunct="1"/>
            <a:r>
              <a:rPr lang="es-ES" altLang="es-ES" dirty="0"/>
              <a:t>La plaza se encuentra presidida por monumento a la figura del maestro sevillano Francisco de Zurbaran, máximo representante del Naturalismo tenebrista en el Barroco español. </a:t>
            </a:r>
          </a:p>
          <a:p>
            <a:pPr eaLnBrk="1" hangingPunct="1"/>
            <a:endParaRPr lang="es-ES" altLang="es-ES" dirty="0"/>
          </a:p>
        </p:txBody>
      </p:sp>
    </p:spTree>
    <p:extLst>
      <p:ext uri="{BB962C8B-B14F-4D97-AF65-F5344CB8AC3E}">
        <p14:creationId xmlns:p14="http://schemas.microsoft.com/office/powerpoint/2010/main" val="18686437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 Marcador de contenido"/>
          <p:cNvSpPr>
            <a:spLocks noGrp="1"/>
          </p:cNvSpPr>
          <p:nvPr>
            <p:ph sz="quarter" idx="1"/>
          </p:nvPr>
        </p:nvSpPr>
        <p:spPr>
          <a:xfrm>
            <a:off x="457200" y="836613"/>
            <a:ext cx="7467600" cy="5637212"/>
          </a:xfrm>
        </p:spPr>
        <p:txBody>
          <a:bodyPr/>
          <a:lstStyle/>
          <a:p>
            <a:pPr eaLnBrk="1" hangingPunct="1"/>
            <a:r>
              <a:rPr lang="es-ES" altLang="es-ES" dirty="0"/>
              <a:t>Situado este sobre un pedestal pétreo, se encuentra rodeado por un arríate formado por setos de pitosporo y dama de noche. </a:t>
            </a:r>
          </a:p>
          <a:p>
            <a:pPr eaLnBrk="1" hangingPunct="1"/>
            <a:r>
              <a:rPr lang="es-ES" altLang="es-ES" dirty="0"/>
              <a:t>Los bancos localizados en la plaza son de fundición y la vegetación se completa con palmeras y acacias, estas situadas en el todo el perímetro de la plaza</a:t>
            </a:r>
          </a:p>
          <a:p>
            <a:pPr eaLnBrk="1" hangingPunct="1"/>
            <a:endParaRPr lang="es-ES" altLang="es-ES" dirty="0"/>
          </a:p>
        </p:txBody>
      </p:sp>
    </p:spTree>
    <p:extLst>
      <p:ext uri="{BB962C8B-B14F-4D97-AF65-F5344CB8AC3E}">
        <p14:creationId xmlns:p14="http://schemas.microsoft.com/office/powerpoint/2010/main" val="2495096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Plaza de Pilat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059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Título"/>
          <p:cNvSpPr>
            <a:spLocks noGrp="1"/>
          </p:cNvSpPr>
          <p:nvPr>
            <p:ph type="title"/>
          </p:nvPr>
        </p:nvSpPr>
        <p:spPr/>
        <p:txBody>
          <a:bodyPr/>
          <a:lstStyle/>
          <a:p>
            <a:pPr eaLnBrk="1" fontAlgn="auto" hangingPunct="1">
              <a:spcAft>
                <a:spcPts val="0"/>
              </a:spcAft>
              <a:defRPr/>
            </a:pPr>
            <a:r>
              <a:rPr lang="es-ES" dirty="0"/>
              <a:t>Plaza de Punta Umbria</a:t>
            </a:r>
          </a:p>
        </p:txBody>
      </p:sp>
      <p:sp>
        <p:nvSpPr>
          <p:cNvPr id="35843" name="2 Marcador de contenido"/>
          <p:cNvSpPr>
            <a:spLocks noGrp="1"/>
          </p:cNvSpPr>
          <p:nvPr>
            <p:ph sz="quarter" idx="1"/>
          </p:nvPr>
        </p:nvSpPr>
        <p:spPr/>
        <p:txBody>
          <a:bodyPr/>
          <a:lstStyle/>
          <a:p>
            <a:pPr eaLnBrk="1" hangingPunct="1"/>
            <a:endParaRPr lang="es-ES" altLang="es-ES" dirty="0"/>
          </a:p>
        </p:txBody>
      </p:sp>
    </p:spTree>
    <p:extLst>
      <p:ext uri="{BB962C8B-B14F-4D97-AF65-F5344CB8AC3E}">
        <p14:creationId xmlns:p14="http://schemas.microsoft.com/office/powerpoint/2010/main" val="1189605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Plaza de PUNTA uMB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6246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pLAZA DE pUNTA uMBR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3508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Plaza de Punta Umbr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06146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Plaza de Punta Umbr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21622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Plaza de Refinado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2 Imagen" descr="Plaza de Santa Cruz.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09318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p:txBody>
          <a:bodyPr/>
          <a:lstStyle/>
          <a:p>
            <a:pPr eaLnBrk="1" fontAlgn="auto" hangingPunct="1">
              <a:spcAft>
                <a:spcPts val="0"/>
              </a:spcAft>
              <a:defRPr/>
            </a:pPr>
            <a:r>
              <a:rPr lang="es-ES" dirty="0"/>
              <a:t>Plaza del Cabildo</a:t>
            </a:r>
          </a:p>
        </p:txBody>
      </p:sp>
      <p:sp>
        <p:nvSpPr>
          <p:cNvPr id="28675" name="2 Marcador de contenido"/>
          <p:cNvSpPr>
            <a:spLocks noGrp="1"/>
          </p:cNvSpPr>
          <p:nvPr>
            <p:ph sz="quarter" idx="1"/>
          </p:nvPr>
        </p:nvSpPr>
        <p:spPr/>
        <p:txBody>
          <a:bodyPr>
            <a:normAutofit fontScale="92500"/>
          </a:bodyPr>
          <a:lstStyle/>
          <a:p>
            <a:pPr marL="274320" indent="-274320" eaLnBrk="1" fontAlgn="auto" hangingPunct="1">
              <a:spcAft>
                <a:spcPts val="0"/>
              </a:spcAft>
              <a:buFont typeface="Wingdings"/>
              <a:buChar char=""/>
              <a:defRPr/>
            </a:pPr>
            <a:r>
              <a:rPr lang="es-ES" dirty="0"/>
              <a:t>La Plaza del Cabildo es una pequeña placita semicircular poco conocida por los propios sevillanos, ubicada en el barrio del Arenal de Sevilla, junto a la Catedral. Los accesos a la plaza son través de los edificios que la forman, dando a las calles Arfe y Almirantazgo, y a la Avenida de la Constitución.</a:t>
            </a:r>
          </a:p>
          <a:p>
            <a:pPr marL="274320" indent="-274320" eaLnBrk="1" fontAlgn="auto" hangingPunct="1">
              <a:spcAft>
                <a:spcPts val="0"/>
              </a:spcAft>
              <a:buFont typeface="Wingdings"/>
              <a:buChar char=""/>
              <a:defRPr/>
            </a:pPr>
            <a:r>
              <a:rPr lang="es-ES" dirty="0"/>
              <a:t>La plaza, y el edificio mismo que la conforma, se levantan en el lugar que ocupaba el Colegio de San Miguel, perteneciente al cabildo de la Catedral. Fue derribado a mediados del siglo XX y sólo se conservan la portada que da a la Avenida de la Constitución y algunas columnas aprovechadas en un patio interior.</a:t>
            </a:r>
          </a:p>
          <a:p>
            <a:pPr marL="274320" indent="-274320" eaLnBrk="1" fontAlgn="auto" hangingPunct="1">
              <a:spcAft>
                <a:spcPts val="0"/>
              </a:spcAft>
              <a:buFont typeface="Wingdings"/>
              <a:buChar char=""/>
              <a:defRPr/>
            </a:pPr>
            <a:r>
              <a:rPr lang="es-ES" dirty="0"/>
              <a:t> </a:t>
            </a:r>
          </a:p>
        </p:txBody>
      </p:sp>
    </p:spTree>
    <p:extLst>
      <p:ext uri="{BB962C8B-B14F-4D97-AF65-F5344CB8AC3E}">
        <p14:creationId xmlns:p14="http://schemas.microsoft.com/office/powerpoint/2010/main" val="42768920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Fue derribado a mediados del siglo XX y sólo se conservan la portada que da a la Avenida de la Constitución y algunas columnas aprovechadas en un patio interior.</a:t>
            </a:r>
          </a:p>
          <a:p>
            <a:r>
              <a:rPr lang="es-ES" dirty="0"/>
              <a:t>A medias entre plaza y patio particular, sus tres accesos se cierran con rejas por la noche. Tiene la forma semicircular del edificio único que la rodea por su lado curvo, compuesto por una serie de arcadas (decoradas con frescos) que se apoyan en columnas de mármol. Sobre esas arcadas hay edificadas hasta tres plantas. Este edificio es obra del arquitecto Joaquín Barquín Barrón</a:t>
            </a:r>
          </a:p>
          <a:p>
            <a:r>
              <a:rPr lang="es-ES" dirty="0"/>
              <a:t> </a:t>
            </a:r>
          </a:p>
          <a:p>
            <a:endParaRPr lang="es-ES" dirty="0"/>
          </a:p>
        </p:txBody>
      </p:sp>
    </p:spTree>
    <p:extLst>
      <p:ext uri="{BB962C8B-B14F-4D97-AF65-F5344CB8AC3E}">
        <p14:creationId xmlns:p14="http://schemas.microsoft.com/office/powerpoint/2010/main" val="34115318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813"/>
            <a:ext cx="7467600" cy="6069012"/>
          </a:xfrm>
        </p:spPr>
        <p:txBody>
          <a:bodyPr>
            <a:normAutofit/>
          </a:bodyPr>
          <a:lstStyle/>
          <a:p>
            <a:pPr marL="274320" indent="-274320" eaLnBrk="1" fontAlgn="auto" hangingPunct="1">
              <a:spcAft>
                <a:spcPts val="0"/>
              </a:spcAft>
              <a:buFont typeface="Wingdings"/>
              <a:buChar char=""/>
              <a:defRPr/>
            </a:pPr>
            <a:r>
              <a:rPr lang="es-ES" dirty="0"/>
              <a:t>El lado recto lo ocupa un trozo de muralla interior almohade. En lo que se puede llamar centro de la plaza existe una fuente circular.. </a:t>
            </a:r>
          </a:p>
          <a:p>
            <a:pPr marL="274320" indent="-274320" eaLnBrk="1" fontAlgn="auto" hangingPunct="1">
              <a:spcAft>
                <a:spcPts val="0"/>
              </a:spcAft>
              <a:buFont typeface="Wingdings"/>
              <a:buChar char=""/>
              <a:defRPr/>
            </a:pPr>
            <a:r>
              <a:rPr lang="es-ES" dirty="0"/>
              <a:t>En uno de sus accesos se encuentra una tienda donde se despachan todo tipo de dulces fabricados en los distintos conventos de la ciudad.</a:t>
            </a:r>
          </a:p>
          <a:p>
            <a:pPr marL="274320" indent="-274320" eaLnBrk="1" fontAlgn="auto" hangingPunct="1">
              <a:spcAft>
                <a:spcPts val="0"/>
              </a:spcAft>
              <a:buFont typeface="Wingdings"/>
              <a:buChar char=""/>
              <a:defRPr/>
            </a:pPr>
            <a:r>
              <a:rPr lang="es-ES" dirty="0"/>
              <a:t> Alrededor de la plaza, bajo los decorados arcos, existen varias tiendas especializadas en numismática, filatelia y antigüedades. </a:t>
            </a:r>
          </a:p>
          <a:p>
            <a:pPr>
              <a:defRPr/>
            </a:pPr>
            <a:r>
              <a:rPr lang="es-ES" dirty="0"/>
              <a:t>En esta plaza está establecido el mercadillo dominical de sellos que antaño se reunía en la plaza de Santa Marta. </a:t>
            </a:r>
          </a:p>
        </p:txBody>
      </p:sp>
    </p:spTree>
    <p:extLst>
      <p:ext uri="{BB962C8B-B14F-4D97-AF65-F5344CB8AC3E}">
        <p14:creationId xmlns:p14="http://schemas.microsoft.com/office/powerpoint/2010/main" val="13379651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sz="quarter" idx="1"/>
          </p:nvPr>
        </p:nvSpPr>
        <p:spPr>
          <a:xfrm>
            <a:off x="457200" y="692150"/>
            <a:ext cx="7467600" cy="5781675"/>
          </a:xfrm>
        </p:spPr>
        <p:txBody>
          <a:bodyPr/>
          <a:lstStyle/>
          <a:p>
            <a:pPr eaLnBrk="1" hangingPunct="1"/>
            <a:r>
              <a:rPr lang="es-ES" altLang="es-ES" dirty="0"/>
              <a:t>. A la filatelia y la numismática se han sumado los restos arqueológicos, minerales, insectos y otras curiosidades. Cada domingo, desde muy temprana hora hasta casi la hora del almuerzo, al pasear por ella, se puede encontrar y conversar con aficionados y coleccionistas.  En algunas ocasiones, la picaresca que conlleva este tipo de mercados incluye elementos falsos puestos a la venta.</a:t>
            </a:r>
          </a:p>
          <a:p>
            <a:pPr eaLnBrk="1" hangingPunct="1"/>
            <a:r>
              <a:rPr lang="es-ES" altLang="es-ES" dirty="0"/>
              <a:t> </a:t>
            </a:r>
          </a:p>
          <a:p>
            <a:pPr eaLnBrk="1" hangingPunct="1"/>
            <a:endParaRPr lang="es-ES" altLang="es-ES" dirty="0"/>
          </a:p>
        </p:txBody>
      </p:sp>
    </p:spTree>
    <p:extLst>
      <p:ext uri="{BB962C8B-B14F-4D97-AF65-F5344CB8AC3E}">
        <p14:creationId xmlns:p14="http://schemas.microsoft.com/office/powerpoint/2010/main" val="10782067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Plaza del Cabild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98200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Plaza del Cabildo.-Fuent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7445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4" descr="Archivo:Sevilla plaza cabild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55113"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38093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Título"/>
          <p:cNvSpPr>
            <a:spLocks noGrp="1"/>
          </p:cNvSpPr>
          <p:nvPr>
            <p:ph type="title"/>
          </p:nvPr>
        </p:nvSpPr>
        <p:spPr/>
        <p:txBody>
          <a:bodyPr/>
          <a:lstStyle/>
          <a:p>
            <a:pPr eaLnBrk="1" fontAlgn="auto" hangingPunct="1">
              <a:spcAft>
                <a:spcPts val="0"/>
              </a:spcAft>
              <a:defRPr/>
            </a:pPr>
            <a:r>
              <a:rPr lang="es-ES" dirty="0"/>
              <a:t>Plaza del Museo</a:t>
            </a:r>
          </a:p>
        </p:txBody>
      </p:sp>
      <p:sp>
        <p:nvSpPr>
          <p:cNvPr id="48131" name="2 Marcador de contenido"/>
          <p:cNvSpPr>
            <a:spLocks noGrp="1"/>
          </p:cNvSpPr>
          <p:nvPr>
            <p:ph sz="quarter" idx="1"/>
          </p:nvPr>
        </p:nvSpPr>
        <p:spPr/>
        <p:txBody>
          <a:bodyPr/>
          <a:lstStyle/>
          <a:p>
            <a:pPr eaLnBrk="1" hangingPunct="1"/>
            <a:r>
              <a:rPr lang="es-ES" altLang="es-ES" dirty="0"/>
              <a:t>La Plaza del Museo se encuentra ubicada en el distrito Casco Antiguo de Sevilla. </a:t>
            </a:r>
          </a:p>
          <a:p>
            <a:pPr eaLnBrk="1" hangingPunct="1"/>
            <a:r>
              <a:rPr lang="es-ES" altLang="es-ES" dirty="0"/>
              <a:t>Convergen en ella las calles Alfonso XII, Miguel Carvajal, Rafael Calvo y Monsalves. Su Código postal es 41001.</a:t>
            </a:r>
          </a:p>
          <a:p>
            <a:pPr eaLnBrk="1" hangingPunct="1"/>
            <a:r>
              <a:rPr lang="es-ES" altLang="es-ES" dirty="0"/>
              <a:t>Recibe su nombre del Museo de Bellas Artes, que abre su fachada principal en la acera occidental de la plaza.</a:t>
            </a:r>
          </a:p>
          <a:p>
            <a:pPr eaLnBrk="1" hangingPunct="1"/>
            <a:r>
              <a:rPr lang="es-ES" altLang="es-ES" dirty="0"/>
              <a:t>La plaza se originó en 1846, ocupando parte de los terrenos del Convento Casa Grande de la Merced derribado en gran parte en 1840.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8854819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813"/>
            <a:ext cx="7467600" cy="6069012"/>
          </a:xfrm>
        </p:spPr>
        <p:txBody>
          <a:bodyPr>
            <a:normAutofit lnSpcReduction="10000"/>
          </a:bodyPr>
          <a:lstStyle/>
          <a:p>
            <a:pPr marL="274320" indent="-274320" eaLnBrk="1" fontAlgn="auto" hangingPunct="1">
              <a:spcAft>
                <a:spcPts val="0"/>
              </a:spcAft>
              <a:buFont typeface="Wingdings"/>
              <a:buChar char=""/>
              <a:defRPr/>
            </a:pPr>
            <a:r>
              <a:rPr lang="es-ES" dirty="0"/>
              <a:t>La plaza se originó en 1846, ocupando parte de los terrenos del Convento Casa Grande de la Merced derribado en gran parte en 1840. </a:t>
            </a:r>
          </a:p>
          <a:p>
            <a:pPr marL="274320" indent="-274320" eaLnBrk="1" fontAlgn="auto" hangingPunct="1">
              <a:spcAft>
                <a:spcPts val="0"/>
              </a:spcAft>
              <a:buFont typeface="Wingdings"/>
              <a:buChar char=""/>
              <a:defRPr/>
            </a:pPr>
            <a:r>
              <a:rPr lang="es-ES" dirty="0"/>
              <a:t>El arquitecto municipal Balbino Marrón puso las trazas de una plaza de salón, con jardines y una rotonda central que preside el monumento a Murillo obra del escultor madrileño Sabino de Medina, y fechada en 1864. </a:t>
            </a:r>
          </a:p>
          <a:p>
            <a:pPr marL="274320" indent="-274320" eaLnBrk="1" fontAlgn="auto" hangingPunct="1">
              <a:spcAft>
                <a:spcPts val="0"/>
              </a:spcAft>
              <a:buFont typeface="Wingdings"/>
              <a:buChar char=""/>
              <a:defRPr/>
            </a:pPr>
            <a:r>
              <a:rPr lang="es-ES" dirty="0"/>
              <a:t>En principio se denominó plaza, paseo o jardines de la Merced, y paseo, alameda y plaza del Museo; a principios del siglo XX se le puso "Plaza del Conde de Casa Galindo", siendo definitivamente Plaza del Museo desde 1931</a:t>
            </a:r>
          </a:p>
          <a:p>
            <a:pPr marL="274320" indent="-274320" eaLnBrk="1" fontAlgn="auto" hangingPunct="1">
              <a:spcAft>
                <a:spcPts val="0"/>
              </a:spcAft>
              <a:buFont typeface="Wingdings"/>
              <a:buChar char=""/>
              <a:defRPr/>
            </a:pPr>
            <a:r>
              <a:rPr lang="es-ES" dirty="0"/>
              <a:t>En esta plaza existen algunas construcciones de notable interés, como el propio edificio del museo, así como otros elementos interesantes que conviene destacar.</a:t>
            </a:r>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34593728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laza del Muse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85741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Archivo:Sevilla plaza museo.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66802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2.bp.blogspot.com/--i-GNwkP8qk/T6gdZk_i7sI/AAAAAAAAX1w/1hckM-_PP2A/s1600/DSC0166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3419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www.disfrutandosevilla.com/wp-content/uploads/2009/11/museo-de-bellas-artes-de-sevill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64797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p:txBody>
          <a:bodyPr/>
          <a:lstStyle/>
          <a:p>
            <a:pPr eaLnBrk="1" fontAlgn="auto" hangingPunct="1">
              <a:spcAft>
                <a:spcPts val="0"/>
              </a:spcAft>
              <a:defRPr/>
            </a:pPr>
            <a:r>
              <a:rPr lang="es-ES" dirty="0"/>
              <a:t>Plaza Josefa Reina Puerto</a:t>
            </a:r>
          </a:p>
        </p:txBody>
      </p:sp>
      <p:sp>
        <p:nvSpPr>
          <p:cNvPr id="54275" name="2 Marcador de contenido"/>
          <p:cNvSpPr>
            <a:spLocks noGrp="1"/>
          </p:cNvSpPr>
          <p:nvPr>
            <p:ph sz="quarter" idx="1"/>
          </p:nvPr>
        </p:nvSpPr>
        <p:spPr/>
        <p:txBody>
          <a:bodyPr/>
          <a:lstStyle/>
          <a:p>
            <a:pPr eaLnBrk="1" hangingPunct="1"/>
            <a:r>
              <a:rPr lang="es-ES" altLang="es-ES" dirty="0"/>
              <a:t>Junto a la Plaza de la Magdalena se abría antaño un callejón, conocido desde el siglo XVIII como Callejón de los pobres por repartir allí los cartujos limosnas entre los indigentes.</a:t>
            </a:r>
          </a:p>
          <a:p>
            <a:pPr eaLnBrk="1" hangingPunct="1"/>
            <a:r>
              <a:rPr lang="es-ES" altLang="es-ES" dirty="0"/>
              <a:t>En 1939 recibió su actual denominación, Josefa Reina Puerto, en honor a una maestra sevillana que se distinguió por su especial dedicación a la enseñanza de los pobres.</a:t>
            </a:r>
          </a:p>
          <a:p>
            <a:pPr eaLnBrk="1" hangingPunct="1"/>
            <a:r>
              <a:rPr lang="es-ES" altLang="es-ES" dirty="0"/>
              <a:t>En 1976 se llevaron a cabo expropiaciones para el ensanche de este callejón, dejando un solar que posteriormente tomaría su forma actual.</a:t>
            </a:r>
          </a:p>
          <a:p>
            <a:pPr eaLnBrk="1" hangingPunct="1"/>
            <a:r>
              <a:rPr lang="es-ES" altLang="es-ES" dirty="0"/>
              <a:t> </a:t>
            </a:r>
          </a:p>
        </p:txBody>
      </p:sp>
    </p:spTree>
    <p:extLst>
      <p:ext uri="{BB962C8B-B14F-4D97-AF65-F5344CB8AC3E}">
        <p14:creationId xmlns:p14="http://schemas.microsoft.com/office/powerpoint/2010/main" val="28229023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sz="quarter" idx="1"/>
          </p:nvPr>
        </p:nvSpPr>
        <p:spPr>
          <a:xfrm>
            <a:off x="457200" y="549275"/>
            <a:ext cx="7467600" cy="5924550"/>
          </a:xfrm>
        </p:spPr>
        <p:txBody>
          <a:bodyPr/>
          <a:lstStyle/>
          <a:p>
            <a:pPr eaLnBrk="1" hangingPunct="1"/>
            <a:r>
              <a:rPr lang="es-ES" altLang="es-ES" dirty="0"/>
              <a:t>Entre los paseos laterales y el paseo central se colocaron dos parterres con numerosas acacias.</a:t>
            </a:r>
          </a:p>
          <a:p>
            <a:pPr eaLnBrk="1" hangingPunct="1"/>
            <a:r>
              <a:rPr lang="es-ES" altLang="es-ES" dirty="0"/>
              <a:t> También fueron incorporados unos bancos que convirtieron la zona en un lugar de descanso a la sombra para muchos ciudadanos.</a:t>
            </a:r>
          </a:p>
          <a:p>
            <a:pPr eaLnBrk="1" hangingPunct="1"/>
            <a:r>
              <a:rPr lang="es-ES" altLang="es-ES" dirty="0"/>
              <a:t>En 2009, la zona volvió a ser restaurada, eliminándose gran cantidad de árboles, algunos muy cercanos ya a ventanas de los edificios colindantes.</a:t>
            </a:r>
          </a:p>
          <a:p>
            <a:pPr eaLnBrk="1" hangingPunct="1"/>
            <a:r>
              <a:rPr lang="es-ES" altLang="es-ES" dirty="0"/>
              <a:t>A pesar de ser una calle, su forma hace que se le mencione de otras formas, como pasaje, jardín o plaza.</a:t>
            </a:r>
          </a:p>
          <a:p>
            <a:pPr eaLnBrk="1" hangingPunct="1"/>
            <a:r>
              <a:rPr lang="es-ES" altLang="es-ES" dirty="0"/>
              <a:t>Aunque para algunos sigue siendo el antiguo callejón.</a:t>
            </a:r>
          </a:p>
          <a:p>
            <a:pPr eaLnBrk="1" hangingPunct="1"/>
            <a:endParaRPr lang="es-ES" altLang="es-ES" dirty="0"/>
          </a:p>
        </p:txBody>
      </p:sp>
    </p:spTree>
    <p:extLst>
      <p:ext uri="{BB962C8B-B14F-4D97-AF65-F5344CB8AC3E}">
        <p14:creationId xmlns:p14="http://schemas.microsoft.com/office/powerpoint/2010/main" val="5875215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Plaza Josefa reina Puer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5699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Plaza Josefa Reina Puert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27396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4.bp.blogspot.com/_ejfsu9g5t-8/TROhs7dTT7I/AAAAAAAABwM/93RTq-BeFNc/s1600/josefa_reina_puerto2-1.jpg"/>
          <p:cNvPicPr>
            <a:picLocks noChangeAspect="1" noChangeArrowheads="1"/>
          </p:cNvPicPr>
          <p:nvPr/>
        </p:nvPicPr>
        <p:blipFill>
          <a:blip r:embed="rId2">
            <a:extLst>
              <a:ext uri="{28A0092B-C50C-407E-A947-70E740481C1C}">
                <a14:useLocalDpi xmlns:a14="http://schemas.microsoft.com/office/drawing/2010/main" val="0"/>
              </a:ext>
            </a:extLst>
          </a:blip>
          <a:srcRect b="14742"/>
          <a:stretch>
            <a:fillRect/>
          </a:stretch>
        </p:blipFill>
        <p:spPr bwMode="auto">
          <a:xfrm>
            <a:off x="-180975" y="0"/>
            <a:ext cx="5715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Picture 4" descr="http://3.bp.blogspot.com/_ejfsu9g5t-8/TROiCO4vx3I/AAAAAAAABwY/6t2_EYPHkgc/s1600/josefa_reina_puerto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762000"/>
            <a:ext cx="4500562"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43081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4.bp.blogspot.com/_ejfsu9g5t-8/TROiAoYvjCI/AAAAAAAABwU/G5Eg98WuP1E/s1600/josefa_reina_puerto4-1.jpg"/>
          <p:cNvPicPr>
            <a:picLocks noChangeAspect="1" noChangeArrowheads="1"/>
          </p:cNvPicPr>
          <p:nvPr/>
        </p:nvPicPr>
        <p:blipFill>
          <a:blip r:embed="rId2">
            <a:extLst>
              <a:ext uri="{28A0092B-C50C-407E-A947-70E740481C1C}">
                <a14:useLocalDpi xmlns:a14="http://schemas.microsoft.com/office/drawing/2010/main" val="0"/>
              </a:ext>
            </a:extLst>
          </a:blip>
          <a:srcRect b="9683"/>
          <a:stretch>
            <a:fillRect/>
          </a:stretch>
        </p:blipFill>
        <p:spPr bwMode="auto">
          <a:xfrm>
            <a:off x="-3175" y="-790575"/>
            <a:ext cx="9147175" cy="764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57452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Título"/>
          <p:cNvSpPr>
            <a:spLocks noGrp="1"/>
          </p:cNvSpPr>
          <p:nvPr>
            <p:ph type="title"/>
          </p:nvPr>
        </p:nvSpPr>
        <p:spPr/>
        <p:txBody>
          <a:bodyPr/>
          <a:lstStyle/>
          <a:p>
            <a:pPr eaLnBrk="1" fontAlgn="auto" hangingPunct="1">
              <a:spcAft>
                <a:spcPts val="0"/>
              </a:spcAft>
              <a:defRPr/>
            </a:pPr>
            <a:r>
              <a:rPr lang="es-ES" dirty="0"/>
              <a:t>Plaza Nueva</a:t>
            </a:r>
          </a:p>
        </p:txBody>
      </p:sp>
      <p:sp>
        <p:nvSpPr>
          <p:cNvPr id="60419" name="2 Marcador de contenido"/>
          <p:cNvSpPr>
            <a:spLocks noGrp="1"/>
          </p:cNvSpPr>
          <p:nvPr>
            <p:ph sz="quarter" idx="1"/>
          </p:nvPr>
        </p:nvSpPr>
        <p:spPr/>
        <p:txBody>
          <a:bodyPr/>
          <a:lstStyle/>
          <a:p>
            <a:pPr eaLnBrk="1" hangingPunct="1"/>
            <a:r>
              <a:rPr lang="es-ES" altLang="es-ES" dirty="0"/>
              <a:t>La Plaza Nueva es una plaza abierta ubicada en el barrio del Arenal de la ciudad de Sevilla (Andalucía).</a:t>
            </a:r>
          </a:p>
          <a:p>
            <a:pPr eaLnBrk="1" hangingPunct="1"/>
            <a:r>
              <a:rPr lang="es-ES" altLang="es-ES" dirty="0"/>
              <a:t>Podría compararse con la típica plaza Mayor que existe en las ciudades españolas. </a:t>
            </a:r>
          </a:p>
          <a:p>
            <a:pPr eaLnBrk="1" hangingPunct="1"/>
            <a:r>
              <a:rPr lang="es-ES" altLang="es-ES" dirty="0"/>
              <a:t>Está presidida por el monumento al rey Fernando III de Castilla, y dentro de las construcciones que se sitúan en ella destaca el edificio principal del Ayuntamiento de Sevilla.</a:t>
            </a:r>
          </a:p>
          <a:p>
            <a:pPr eaLnBrk="1" hangingPunct="1"/>
            <a:endParaRPr lang="es-ES" altLang="es-ES" dirty="0"/>
          </a:p>
        </p:txBody>
      </p:sp>
    </p:spTree>
    <p:extLst>
      <p:ext uri="{BB962C8B-B14F-4D97-AF65-F5344CB8AC3E}">
        <p14:creationId xmlns:p14="http://schemas.microsoft.com/office/powerpoint/2010/main" val="27148330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2 Marcador de contenido"/>
          <p:cNvSpPr>
            <a:spLocks noGrp="1"/>
          </p:cNvSpPr>
          <p:nvPr>
            <p:ph sz="quarter" idx="1"/>
          </p:nvPr>
        </p:nvSpPr>
        <p:spPr>
          <a:xfrm>
            <a:off x="457200" y="1196975"/>
            <a:ext cx="7467600" cy="5276850"/>
          </a:xfrm>
        </p:spPr>
        <p:txBody>
          <a:bodyPr/>
          <a:lstStyle/>
          <a:p>
            <a:pPr eaLnBrk="1" hangingPunct="1"/>
            <a:r>
              <a:rPr lang="es-ES" altLang="es-ES" dirty="0"/>
              <a:t>Hasta la Edad Media, los terrenos que forman la actual plaza Nueva formaron parte del cauce de un brazo desaparecido del río Guadalquivir, que partía de una zona próxima a la Barqueta, atravesaba la Alameda de Hércules, la plaza de la Campana, la calle Sierpes, la plaza Nueva y se unía al cauce principal a la altura del barrio del Arenal. </a:t>
            </a:r>
          </a:p>
          <a:p>
            <a:pPr eaLnBrk="1" hangingPunct="1"/>
            <a:r>
              <a:rPr lang="es-ES" altLang="es-ES" dirty="0"/>
              <a:t>A pesar del cerramiento de este cauce, esta zona siguió siendo un área con frecuentes inundaciones, razón por la que era conocida como laguna de la Pajería. </a:t>
            </a:r>
          </a:p>
          <a:p>
            <a:pPr eaLnBrk="1" hangingPunct="1"/>
            <a:r>
              <a:rPr lang="es-ES" altLang="es-ES" dirty="0"/>
              <a:t>También fue camposanto y zona de huertas.</a:t>
            </a:r>
          </a:p>
          <a:p>
            <a:pPr eaLnBrk="1" hangingPunct="1"/>
            <a:endParaRPr lang="es-ES" altLang="es-ES" dirty="0"/>
          </a:p>
        </p:txBody>
      </p:sp>
    </p:spTree>
    <p:extLst>
      <p:ext uri="{BB962C8B-B14F-4D97-AF65-F5344CB8AC3E}">
        <p14:creationId xmlns:p14="http://schemas.microsoft.com/office/powerpoint/2010/main" val="23253801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250"/>
            <a:ext cx="7467600" cy="5997575"/>
          </a:xfrm>
        </p:spPr>
        <p:txBody>
          <a:bodyPr>
            <a:normAutofit lnSpcReduction="10000"/>
          </a:bodyPr>
          <a:lstStyle/>
          <a:p>
            <a:pPr marL="274320" indent="-274320" eaLnBrk="1" fontAlgn="auto" hangingPunct="1">
              <a:spcAft>
                <a:spcPts val="0"/>
              </a:spcAft>
              <a:buFont typeface="Wingdings"/>
              <a:buChar char=""/>
              <a:defRPr/>
            </a:pPr>
            <a:r>
              <a:rPr lang="es-ES" dirty="0"/>
              <a:t>A finales del siglo XIII, una comunidad de franciscanos se instaló en la zona que abarcaba desde la plaza existente a espaldas del ayuntamiento (el nombre de plaza de San Francisco viene de esta comunidad), hasta la calle Zaragoza, cerca del puente de Triana, donde fue erigido el convento de San Francisco el Grande.</a:t>
            </a:r>
          </a:p>
          <a:p>
            <a:pPr marL="274320" indent="-274320" eaLnBrk="1" fontAlgn="auto" hangingPunct="1">
              <a:spcAft>
                <a:spcPts val="0"/>
              </a:spcAft>
              <a:buFont typeface="Wingdings"/>
              <a:buChar char=""/>
              <a:defRPr/>
            </a:pPr>
            <a:r>
              <a:rPr lang="es-ES" dirty="0"/>
              <a:t>Desde 1605, dicha zona fue ocupada por otras órdenes religiosas, una de las cuales sigue hoy en día ubicada en el cercano convento de San Buenaventura. Durante la Guerra de la Independencia Española el convento fue parcialmente destruido, y en 1810 fue pasto de las llamas, quedando en tal mal estado que se decidió modificar la zona y acondicionarla como plaza accesible a todo el público. </a:t>
            </a:r>
          </a:p>
        </p:txBody>
      </p:sp>
    </p:spTree>
    <p:extLst>
      <p:ext uri="{BB962C8B-B14F-4D97-AF65-F5344CB8AC3E}">
        <p14:creationId xmlns:p14="http://schemas.microsoft.com/office/powerpoint/2010/main" val="26215480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2 Marcador de contenido"/>
          <p:cNvSpPr>
            <a:spLocks noGrp="1"/>
          </p:cNvSpPr>
          <p:nvPr>
            <p:ph sz="quarter" idx="1"/>
          </p:nvPr>
        </p:nvSpPr>
        <p:spPr>
          <a:xfrm>
            <a:off x="457200" y="260350"/>
            <a:ext cx="7467600" cy="6213475"/>
          </a:xfrm>
        </p:spPr>
        <p:txBody>
          <a:bodyPr/>
          <a:lstStyle/>
          <a:p>
            <a:pPr eaLnBrk="1" hangingPunct="1"/>
            <a:r>
              <a:rPr lang="es-ES" altLang="es-ES" dirty="0"/>
              <a:t>Aun así, en 1813 se intentó abrir la iglesia para, en 1815, iniciar la reconstrucción del edificio conventual completo.</a:t>
            </a:r>
          </a:p>
          <a:p>
            <a:pPr eaLnBrk="1" hangingPunct="1"/>
            <a:r>
              <a:rPr lang="es-ES" altLang="es-ES" dirty="0"/>
              <a:t> Llegado el año 1835 y la consabida desamortización, ello requirió que las obras se detuvieran.</a:t>
            </a:r>
          </a:p>
          <a:p>
            <a:pPr eaLnBrk="1" hangingPunct="1"/>
            <a:r>
              <a:rPr lang="es-ES" altLang="es-ES" dirty="0"/>
              <a:t>En 1840 se acuerda en pleno demoler los restos del convento, y en 1849 los terrenos que ocupa son cedidos a la ciudad por real decreto. </a:t>
            </a:r>
          </a:p>
          <a:p>
            <a:pPr eaLnBrk="1" hangingPunct="1"/>
            <a:r>
              <a:rPr lang="es-ES" altLang="es-ES" dirty="0"/>
              <a:t>De todo este enorme edificio sólo quedan en la actualidad un par de vestigios: la conocida y camuflada capilla de San Onofre, y el arquillo renacentista (junto al Ayuntamiento) que da acceso a la plaza de San Francisco.</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42344331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2 Marcador de contenido"/>
          <p:cNvSpPr>
            <a:spLocks noGrp="1"/>
          </p:cNvSpPr>
          <p:nvPr>
            <p:ph sz="quarter" idx="1"/>
          </p:nvPr>
        </p:nvSpPr>
        <p:spPr>
          <a:xfrm>
            <a:off x="457200" y="333375"/>
            <a:ext cx="7467600" cy="6140450"/>
          </a:xfrm>
        </p:spPr>
        <p:txBody>
          <a:bodyPr/>
          <a:lstStyle/>
          <a:p>
            <a:pPr eaLnBrk="1" hangingPunct="1"/>
            <a:r>
              <a:rPr lang="es-ES" altLang="es-ES" dirty="0"/>
              <a:t>Los intelectuales de la época coincidían en que el sitio entonces libre y cedido podía convertirse en plaza Mayor, todavía inexistente en la ciudad. Con el apoyo del ayuntamiento y la aprobación de la Academia de Bellas Artes de Santa Isabel de Hungría, el proyecto del arquitecto Ángel de Ayala casi comienza a ser una realidad en 1850 siendo rechazado en 1851 debido a la falta de fondos y de interés.</a:t>
            </a:r>
          </a:p>
          <a:p>
            <a:pPr eaLnBrk="1" hangingPunct="1"/>
            <a:r>
              <a:rPr lang="es-ES" altLang="es-ES" dirty="0"/>
              <a:t>En 1852 se realizan obras en el ayuntamiento de las que se hace cargo el arquitecto municipal Balbino Marrón que también se responsabiliza del proyecto de plaza nueva (reutilizando material del convento recientemente demolido)m que es inaugurada sin ser terminada en ese mismo año.</a:t>
            </a:r>
          </a:p>
          <a:p>
            <a:pPr eaLnBrk="1" hangingPunct="1"/>
            <a:endParaRPr lang="es-ES" altLang="es-ES" dirty="0"/>
          </a:p>
        </p:txBody>
      </p:sp>
    </p:spTree>
    <p:extLst>
      <p:ext uri="{BB962C8B-B14F-4D97-AF65-F5344CB8AC3E}">
        <p14:creationId xmlns:p14="http://schemas.microsoft.com/office/powerpoint/2010/main" val="39351387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813"/>
            <a:ext cx="7467600" cy="6069012"/>
          </a:xfrm>
        </p:spPr>
        <p:txBody>
          <a:bodyPr>
            <a:normAutofit fontScale="92500"/>
          </a:bodyPr>
          <a:lstStyle/>
          <a:p>
            <a:pPr marL="274320" indent="-274320" eaLnBrk="1" fontAlgn="auto" hangingPunct="1">
              <a:spcAft>
                <a:spcPts val="0"/>
              </a:spcAft>
              <a:buFont typeface="Wingdings"/>
              <a:buChar char=""/>
              <a:defRPr/>
            </a:pPr>
            <a:r>
              <a:rPr lang="es-ES" dirty="0"/>
              <a:t>En 1854 es presentado por este mismo arquitecto otro proyecto con una nueva disposición de la plaza, que es creada definitivamente en 1856 cuando las edificaciones que la circundan son levantadas (a falta de la fachada del ayuntamiento). </a:t>
            </a:r>
          </a:p>
          <a:p>
            <a:pPr marL="274320" indent="-274320" eaLnBrk="1" fontAlgn="auto" hangingPunct="1">
              <a:spcAft>
                <a:spcPts val="0"/>
              </a:spcAft>
              <a:buFont typeface="Wingdings"/>
              <a:buChar char=""/>
              <a:defRPr/>
            </a:pPr>
            <a:r>
              <a:rPr lang="es-ES" dirty="0"/>
              <a:t>Su primer nombre fue el de Plaza de San Francisco en recuerdo al convento que estuvo allí ubicado; en 1857 es renombrada como Plaza de la Infanta Isabel. La Revolución de 1868 llevó a cambiarle el nombre el 22 de septiembre del mismo año por el de Plaza de la Libertad, siendo esa misma razón por la que en 1873 pasó a ser conocida como Plaza de la República y también el 9 de diciembre de ese mismo año Plaza de la República Federal. Llegado el año 1875, el 30 de enero, el nombre fue cambiado por el de Plaza de San Fernando.</a:t>
            </a:r>
          </a:p>
          <a:p>
            <a:pPr marL="274320" indent="-274320" eaLnBrk="1" fontAlgn="auto" hangingPunct="1">
              <a:spcAft>
                <a:spcPts val="0"/>
              </a:spcAft>
              <a:buFont typeface="Wingdings"/>
              <a:buChar char=""/>
              <a:defRPr/>
            </a:pPr>
            <a:r>
              <a:rPr lang="es-ES" dirty="0"/>
              <a:t> </a:t>
            </a:r>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19014522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Marcador de contenido"/>
          <p:cNvSpPr>
            <a:spLocks noGrp="1"/>
          </p:cNvSpPr>
          <p:nvPr>
            <p:ph sz="quarter" idx="1"/>
          </p:nvPr>
        </p:nvSpPr>
        <p:spPr>
          <a:xfrm>
            <a:off x="457200" y="333375"/>
            <a:ext cx="7467600" cy="6140450"/>
          </a:xfrm>
        </p:spPr>
        <p:txBody>
          <a:bodyPr/>
          <a:lstStyle/>
          <a:p>
            <a:pPr eaLnBrk="1" hangingPunct="1"/>
            <a:r>
              <a:rPr lang="es-ES" altLang="es-ES" dirty="0"/>
              <a:t>La plaza era un espacio diáfano con un único elemento en el centro, una farola, que posteriormente sería reemplazada por un quiosco para banda musical cuya duración fue muy breve, pues en 1877 se colocó la primera piedra del monumento al rey San Fernando en el centro del solar, pero que no sería inaugurado hasta el 15 de agosto de 1924, y en cuyo diseño colaboró Juan Talavera y Heredia.</a:t>
            </a:r>
          </a:p>
          <a:p>
            <a:pPr eaLnBrk="1" hangingPunct="1"/>
            <a:r>
              <a:rPr lang="es-ES" altLang="es-ES" dirty="0"/>
              <a:t>En tiempos de la Segunda República volvió a ser rebautizada como Plaza de la República, siendo en 1936 rotulada como Plaza Nueva. A pesar de todos estos cambios oficiales de nombre, la plaza siguió siendo conocida por los habitantes de la ciudad como plaza Nueva. </a:t>
            </a:r>
          </a:p>
          <a:p>
            <a:pPr eaLnBrk="1" hangingPunct="1"/>
            <a:endParaRPr lang="es-ES" altLang="es-ES" dirty="0"/>
          </a:p>
        </p:txBody>
      </p:sp>
    </p:spTree>
    <p:extLst>
      <p:ext uri="{BB962C8B-B14F-4D97-AF65-F5344CB8AC3E}">
        <p14:creationId xmlns:p14="http://schemas.microsoft.com/office/powerpoint/2010/main" val="10275924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2 Marcador de contenido"/>
          <p:cNvSpPr>
            <a:spLocks noGrp="1"/>
          </p:cNvSpPr>
          <p:nvPr>
            <p:ph sz="quarter" idx="1"/>
          </p:nvPr>
        </p:nvSpPr>
        <p:spPr>
          <a:xfrm>
            <a:off x="457200" y="476250"/>
            <a:ext cx="7467600" cy="5997575"/>
          </a:xfrm>
        </p:spPr>
        <p:txBody>
          <a:bodyPr/>
          <a:lstStyle/>
          <a:p>
            <a:pPr eaLnBrk="1" hangingPunct="1"/>
            <a:r>
              <a:rPr lang="es-ES" altLang="es-ES" dirty="0"/>
              <a:t>Durante las últimas obras se descubrieron importantes restos arqueológicos entre los que se encuentra una fuente policromada procedente del convento de San Francisco, de aproximadamente finales del siglo XVI o principios del XVII, que se decidió trasladar para restaurarla y ponerla en exhibición.</a:t>
            </a:r>
          </a:p>
          <a:p>
            <a:pPr eaLnBrk="1" hangingPunct="1"/>
            <a:r>
              <a:rPr lang="es-ES" altLang="es-ES" dirty="0"/>
              <a:t>Además del continuo cambio de nombre con el que fuera conocida, también ha sido reformada en bastantes ocasiones, pero siempre guardando la forma inicial con que fue diseñada. </a:t>
            </a:r>
          </a:p>
          <a:p>
            <a:pPr eaLnBrk="1" hangingPunct="1"/>
            <a:r>
              <a:rPr lang="es-ES" altLang="es-ES" dirty="0"/>
              <a:t>El cambio más evidente ha sido respecto a las fachadas de sus edificios, quedando sólo unos pocos restos de su inicial configuración.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3851416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9275"/>
            <a:ext cx="7467600" cy="5924550"/>
          </a:xfrm>
        </p:spPr>
        <p:txBody>
          <a:bodyPr>
            <a:normAutofit lnSpcReduction="10000"/>
          </a:bodyPr>
          <a:lstStyle/>
          <a:p>
            <a:pPr marL="274320" indent="-274320" eaLnBrk="1" fontAlgn="auto" hangingPunct="1">
              <a:spcAft>
                <a:spcPts val="0"/>
              </a:spcAft>
              <a:buFont typeface="Wingdings"/>
              <a:buChar char=""/>
              <a:defRPr/>
            </a:pPr>
            <a:r>
              <a:rPr lang="es-ES" dirty="0"/>
              <a:t>La vegetación que da color a la plaza también ha sufrido recortes, siendo en principio una triple hilera de árboles en cinta que quedó reducida a una doble para hacer posible la circulación de vehículos, que a su vez ha pasado de rodar sobre una calzada empedrada a hacerlo por una adoquinada (desde 1880), hasta que fue asfaltada en 1961.</a:t>
            </a:r>
          </a:p>
          <a:p>
            <a:pPr marL="274320" indent="-274320" eaLnBrk="1" fontAlgn="auto" hangingPunct="1">
              <a:spcAft>
                <a:spcPts val="0"/>
              </a:spcAft>
              <a:buFont typeface="Wingdings"/>
              <a:buChar char=""/>
              <a:defRPr/>
            </a:pPr>
            <a:r>
              <a:rPr lang="es-ES" dirty="0"/>
              <a:t>Las palmeras que enmarcan la plaza lo hacen desde que en 1880 y tras mucho tratar de comprarlas a poseedores sevillanos de tan bellos ejemplares de árboles, trajeran desde Elche aproximadamente veinte de ellas, siendo así la plaza pionera en poseer un elegante paisaje adornado de palmeras (con los años existen varios miles de palmeras repartidas por toda la ciudad en distintos parques y jardines). </a:t>
            </a:r>
          </a:p>
        </p:txBody>
      </p:sp>
    </p:spTree>
    <p:extLst>
      <p:ext uri="{BB962C8B-B14F-4D97-AF65-F5344CB8AC3E}">
        <p14:creationId xmlns:p14="http://schemas.microsoft.com/office/powerpoint/2010/main" val="15958769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5175"/>
            <a:ext cx="7467600" cy="5708650"/>
          </a:xfrm>
        </p:spPr>
        <p:txBody>
          <a:bodyPr>
            <a:normAutofit/>
          </a:bodyPr>
          <a:lstStyle/>
          <a:p>
            <a:pPr marL="0" indent="0" eaLnBrk="1" fontAlgn="auto" hangingPunct="1">
              <a:spcAft>
                <a:spcPts val="0"/>
              </a:spcAft>
              <a:buFont typeface="Wingdings"/>
              <a:buNone/>
              <a:defRPr/>
            </a:pPr>
            <a:r>
              <a:rPr lang="es-ES" dirty="0"/>
              <a:t>. Es a principios del siglo XX cuando se plantan árboles de sombra como plátano oriental, naranjos amargos y ailantos (hoy desaparecidos).</a:t>
            </a:r>
          </a:p>
          <a:p>
            <a:pPr marL="0" indent="0" eaLnBrk="1" fontAlgn="auto" hangingPunct="1">
              <a:spcAft>
                <a:spcPts val="0"/>
              </a:spcAft>
              <a:buFont typeface="Wingdings"/>
              <a:buNone/>
              <a:defRPr/>
            </a:pPr>
            <a:r>
              <a:rPr lang="es-ES" dirty="0"/>
              <a:t>Con el transcurrir de los años y la evolución de la tecnología se utilizaba como zona de prueba de nuevos medios de iluminación como puede ser por gas, eléctrica, báculos con luminarias fluorescentes y halógenas. Posteriormente fue con farolas de hierro forjado, algunas simulando las existentes en otras épocas.</a:t>
            </a:r>
          </a:p>
          <a:p>
            <a:pPr marL="0" indent="0" eaLnBrk="1" fontAlgn="auto" hangingPunct="1">
              <a:spcAft>
                <a:spcPts val="0"/>
              </a:spcAft>
              <a:buFont typeface="Wingdings"/>
              <a:buNone/>
              <a:defRPr/>
            </a:pPr>
            <a:r>
              <a:rPr lang="es-ES" dirty="0"/>
              <a:t>A partir de 1911 se añaden a la plaza como elementos decorativos, arriates para jardines, convirtiéndose en plaza ajardinada y arbolada. </a:t>
            </a:r>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16852374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457200" y="404813"/>
            <a:ext cx="7467600" cy="6069012"/>
          </a:xfrm>
        </p:spPr>
        <p:txBody>
          <a:bodyPr/>
          <a:lstStyle/>
          <a:p>
            <a:pPr eaLnBrk="1" hangingPunct="1"/>
            <a:r>
              <a:rPr lang="es-ES" altLang="es-ES" dirty="0"/>
              <a:t>En 1920 algunos de éstos árboles fueron cambiados de lugar, teniendo que anularse una hilera de bancos, y permitiendo así el acceso de vehículos de mayores dimensiones. </a:t>
            </a:r>
          </a:p>
          <a:p>
            <a:pPr eaLnBrk="1" hangingPunct="1"/>
            <a:r>
              <a:rPr lang="es-ES" altLang="es-ES" dirty="0"/>
              <a:t>Llegado 1924 se inauguró el monumento a San Fernando, ubicado en el centro de la plaza. </a:t>
            </a:r>
          </a:p>
          <a:p>
            <a:pPr eaLnBrk="1" hangingPunct="1"/>
            <a:r>
              <a:rPr lang="es-ES" altLang="es-ES" dirty="0"/>
              <a:t>Este mismo año son instaladas 12 farolas de fundición en pedestales de jaspe y con asientos semicirculares de mármol.</a:t>
            </a:r>
          </a:p>
          <a:p>
            <a:pPr eaLnBrk="1" hangingPunct="1"/>
            <a:r>
              <a:rPr lang="es-ES" altLang="es-ES" dirty="0"/>
              <a:t>Durante muchos años existieron en la plaza distintos servicios, como quioscos de prensa, golosinas o flores, así como algunos urinarios, que no existen en la actualidad. </a:t>
            </a:r>
          </a:p>
        </p:txBody>
      </p:sp>
    </p:spTree>
    <p:extLst>
      <p:ext uri="{BB962C8B-B14F-4D97-AF65-F5344CB8AC3E}">
        <p14:creationId xmlns:p14="http://schemas.microsoft.com/office/powerpoint/2010/main" val="8198456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457200" y="549275"/>
            <a:ext cx="7467600" cy="5924550"/>
          </a:xfrm>
        </p:spPr>
        <p:txBody>
          <a:bodyPr>
            <a:normAutofit fontScale="92500" lnSpcReduction="10000"/>
          </a:bodyPr>
          <a:lstStyle/>
          <a:p>
            <a:pPr eaLnBrk="1" hangingPunct="1"/>
            <a:r>
              <a:rPr lang="es-ES" altLang="es-ES" dirty="0"/>
              <a:t>Entrada la década de 1930 se volvieron a añadir parterres más hacia el centro, estos fueron delimitados con balaustrada de piedra y una década más tarde volvieron a eliminar las balaustradas y los bancos de piedra blanca para reemplazarlos por bancos y pavimento de mármol, posteriormente durante la década de 1970, en un intento fallido de realizar el metro por vez primera volvieron a eliminarse dichos bancos.</a:t>
            </a:r>
          </a:p>
          <a:p>
            <a:pPr eaLnBrk="1" hangingPunct="1"/>
            <a:r>
              <a:rPr lang="es-ES" altLang="es-ES" dirty="0"/>
              <a:t>Siempre se utilizó como lugar de encuentro, cuando el tráfico era accesible estaban centralizadas casi todas las líneas de autobús en este mismo lugar, con los últimos cambios realizados por parte de los distintos organismos, ha sido totalmente peatonalizada excepto para algunos vehículos ya sean de urgencias u oficiales.</a:t>
            </a:r>
          </a:p>
          <a:p>
            <a:pPr eaLnBrk="1" hangingPunct="1"/>
            <a:r>
              <a:rPr lang="es-ES" altLang="es-ES" dirty="0"/>
              <a:t> </a:t>
            </a:r>
          </a:p>
        </p:txBody>
      </p:sp>
    </p:spTree>
    <p:extLst>
      <p:ext uri="{BB962C8B-B14F-4D97-AF65-F5344CB8AC3E}">
        <p14:creationId xmlns:p14="http://schemas.microsoft.com/office/powerpoint/2010/main" val="21170942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sz="quarter" idx="1"/>
          </p:nvPr>
        </p:nvSpPr>
        <p:spPr>
          <a:xfrm>
            <a:off x="457200" y="476250"/>
            <a:ext cx="7467600" cy="5997575"/>
          </a:xfrm>
        </p:spPr>
        <p:txBody>
          <a:bodyPr/>
          <a:lstStyle/>
          <a:p>
            <a:pPr eaLnBrk="1" hangingPunct="1"/>
            <a:r>
              <a:rPr lang="es-ES" altLang="es-ES" dirty="0"/>
              <a:t>El día 6 de diciembre de 2006, después de aproximadamente ocho meses de trabajo, se dieron por finalizadas las últimas obras de remodelación que se realizaron en la plaza y que la han supuesto la peatonalización casi completa de la misma.</a:t>
            </a:r>
          </a:p>
          <a:p>
            <a:pPr eaLnBrk="1" hangingPunct="1"/>
            <a:endParaRPr lang="es-ES" altLang="es-ES" dirty="0"/>
          </a:p>
          <a:p>
            <a:pPr eaLnBrk="1" hangingPunct="1"/>
            <a:endParaRPr lang="es-ES" altLang="es-ES" dirty="0"/>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7306588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Plaza Nue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32430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Plaza Nueva.-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02110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Plaza Nueva.-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90070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Plaza Nueva.-Escultu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31821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laza Nueva.-Escultur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68652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File:Vida en la Plaza Nueva.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8488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3865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98787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21499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81061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a:xfrm>
            <a:off x="457200" y="274638"/>
            <a:ext cx="7467600" cy="777875"/>
          </a:xfrm>
        </p:spPr>
        <p:txBody>
          <a:bodyPr/>
          <a:lstStyle/>
          <a:p>
            <a:pPr eaLnBrk="1" fontAlgn="auto" hangingPunct="1">
              <a:spcAft>
                <a:spcPts val="0"/>
              </a:spcAft>
              <a:defRPr/>
            </a:pPr>
            <a:r>
              <a:rPr lang="es-ES" dirty="0"/>
              <a:t>	Plaza Teresa Enríquez</a:t>
            </a:r>
          </a:p>
        </p:txBody>
      </p:sp>
      <p:sp>
        <p:nvSpPr>
          <p:cNvPr id="83971" name="2 Marcador de contenido"/>
          <p:cNvSpPr>
            <a:spLocks noGrp="1"/>
          </p:cNvSpPr>
          <p:nvPr>
            <p:ph sz="quarter" idx="1"/>
          </p:nvPr>
        </p:nvSpPr>
        <p:spPr>
          <a:xfrm>
            <a:off x="457200" y="1268413"/>
            <a:ext cx="7715250" cy="5473700"/>
          </a:xfrm>
        </p:spPr>
        <p:txBody>
          <a:bodyPr/>
          <a:lstStyle/>
          <a:p>
            <a:pPr eaLnBrk="1" hangingPunct="1"/>
            <a:r>
              <a:rPr lang="es-ES" altLang="es-ES" dirty="0"/>
              <a:t>Junto a la Iglesia de San Vicente hay una plaza muy coqueta que lleva el nombre de Plaza de Teresa Enríquez</a:t>
            </a:r>
          </a:p>
          <a:p>
            <a:pPr eaLnBrk="1" hangingPunct="1"/>
            <a:r>
              <a:rPr lang="es-ES" altLang="es-ES" dirty="0"/>
              <a:t>Doña Teresa Enríquez era prima del rey Fernando V de Aragón. </a:t>
            </a:r>
          </a:p>
          <a:p>
            <a:pPr eaLnBrk="1" hangingPunct="1"/>
            <a:r>
              <a:rPr lang="es-ES" altLang="es-ES" dirty="0"/>
              <a:t>Enviuda en 1503 y se marcha a su tierra de Torrijos donde funda la Colegiata del Santísimo Sacramento de dicha localidad.</a:t>
            </a:r>
          </a:p>
          <a:p>
            <a:pPr eaLnBrk="1" hangingPunct="1"/>
            <a:r>
              <a:rPr lang="es-ES" altLang="es-ES" dirty="0"/>
              <a:t>Aparece como fundadora y primera hermana de la hermandades sacramentales mas antiguas de Sevilla como las Sacramentales de San Salvador, San Lorenzo, del Sagrario, de San Vicente, San Gil Abad, Magdalena, Santa Ana, Santiago el Mayor o San Isidoro.</a:t>
            </a:r>
          </a:p>
        </p:txBody>
      </p:sp>
    </p:spTree>
    <p:extLst>
      <p:ext uri="{BB962C8B-B14F-4D97-AF65-F5344CB8AC3E}">
        <p14:creationId xmlns:p14="http://schemas.microsoft.com/office/powerpoint/2010/main" val="5229232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Plaza Teresa Enriquez.-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2041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Título"/>
          <p:cNvSpPr>
            <a:spLocks noGrp="1"/>
          </p:cNvSpPr>
          <p:nvPr>
            <p:ph type="title"/>
          </p:nvPr>
        </p:nvSpPr>
        <p:spPr/>
        <p:txBody>
          <a:bodyPr/>
          <a:lstStyle/>
          <a:p>
            <a:pPr eaLnBrk="1" fontAlgn="auto" hangingPunct="1">
              <a:spcAft>
                <a:spcPts val="0"/>
              </a:spcAft>
              <a:defRPr/>
            </a:pPr>
            <a:r>
              <a:rPr lang="es-ES" dirty="0"/>
              <a:t>Parque San Antonio</a:t>
            </a:r>
          </a:p>
        </p:txBody>
      </p:sp>
      <p:sp>
        <p:nvSpPr>
          <p:cNvPr id="86019" name="2 Marcador de contenido"/>
          <p:cNvSpPr>
            <a:spLocks noGrp="1"/>
          </p:cNvSpPr>
          <p:nvPr>
            <p:ph sz="quarter" idx="1"/>
          </p:nvPr>
        </p:nvSpPr>
        <p:spPr/>
        <p:txBody>
          <a:bodyPr/>
          <a:lstStyle/>
          <a:p>
            <a:pPr eaLnBrk="1" hangingPunct="1"/>
            <a:endParaRPr lang="es-ES" altLang="es-ES" dirty="0"/>
          </a:p>
        </p:txBody>
      </p:sp>
    </p:spTree>
    <p:extLst>
      <p:ext uri="{BB962C8B-B14F-4D97-AF65-F5344CB8AC3E}">
        <p14:creationId xmlns:p14="http://schemas.microsoft.com/office/powerpoint/2010/main" val="10126697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San Antonio.-Parq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77633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San Antonio.-Parque .-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0339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San Antonio.-Parqu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8746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San Antonio.-Parque.-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37625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San Antonio.-Pase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9666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Título"/>
          <p:cNvSpPr>
            <a:spLocks noGrp="1"/>
          </p:cNvSpPr>
          <p:nvPr>
            <p:ph type="title"/>
          </p:nvPr>
        </p:nvSpPr>
        <p:spPr/>
        <p:txBody>
          <a:bodyPr/>
          <a:lstStyle/>
          <a:p>
            <a:pPr eaLnBrk="1" fontAlgn="auto" hangingPunct="1">
              <a:spcAft>
                <a:spcPts val="0"/>
              </a:spcAft>
              <a:defRPr/>
            </a:pPr>
            <a:r>
              <a:rPr lang="es-ES" dirty="0"/>
              <a:t>Parque San Diego</a:t>
            </a:r>
          </a:p>
        </p:txBody>
      </p:sp>
      <p:sp>
        <p:nvSpPr>
          <p:cNvPr id="92163" name="2 Marcador de contenido"/>
          <p:cNvSpPr>
            <a:spLocks noGrp="1"/>
          </p:cNvSpPr>
          <p:nvPr>
            <p:ph sz="quarter" idx="1"/>
          </p:nvPr>
        </p:nvSpPr>
        <p:spPr/>
        <p:txBody>
          <a:bodyPr/>
          <a:lstStyle/>
          <a:p>
            <a:pPr eaLnBrk="1" hangingPunct="1"/>
            <a:endParaRPr lang="es-ES" altLang="es-ES" dirty="0"/>
          </a:p>
        </p:txBody>
      </p:sp>
    </p:spTree>
    <p:extLst>
      <p:ext uri="{BB962C8B-B14F-4D97-AF65-F5344CB8AC3E}">
        <p14:creationId xmlns:p14="http://schemas.microsoft.com/office/powerpoint/2010/main" val="28675217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San Diego Parque.-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6634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San Diego.-Jard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66576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San Diego.-Jardi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47817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SanDiego.-Jardin.-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84480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San Diego.-Jardin.-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440088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San Diego.-Jardi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43605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2 Imagen" descr="San Diego.-Parq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24455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San Diego.-Parqu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81555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San Diego.-Parque.-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42829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Título"/>
          <p:cNvSpPr>
            <a:spLocks noGrp="1"/>
          </p:cNvSpPr>
          <p:nvPr>
            <p:ph type="title"/>
          </p:nvPr>
        </p:nvSpPr>
        <p:spPr/>
        <p:txBody>
          <a:bodyPr/>
          <a:lstStyle/>
          <a:p>
            <a:pPr eaLnBrk="1" fontAlgn="auto" hangingPunct="1">
              <a:spcAft>
                <a:spcPts val="0"/>
              </a:spcAft>
              <a:defRPr/>
            </a:pPr>
            <a:r>
              <a:rPr lang="es-ES" dirty="0"/>
              <a:t>Jardin Móvil en Cano y Cueto</a:t>
            </a:r>
          </a:p>
        </p:txBody>
      </p:sp>
      <p:sp>
        <p:nvSpPr>
          <p:cNvPr id="102403" name="2 Marcador de contenido"/>
          <p:cNvSpPr>
            <a:spLocks noGrp="1"/>
          </p:cNvSpPr>
          <p:nvPr>
            <p:ph sz="quarter" idx="1"/>
          </p:nvPr>
        </p:nvSpPr>
        <p:spPr/>
        <p:txBody>
          <a:bodyPr/>
          <a:lstStyle/>
          <a:p>
            <a:pPr eaLnBrk="1" hangingPunct="1"/>
            <a:endParaRPr lang="es-ES" altLang="es-ES" dirty="0"/>
          </a:p>
        </p:txBody>
      </p:sp>
    </p:spTree>
    <p:extLst>
      <p:ext uri="{BB962C8B-B14F-4D97-AF65-F5344CB8AC3E}">
        <p14:creationId xmlns:p14="http://schemas.microsoft.com/office/powerpoint/2010/main" val="10343760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Sevilla.-5-06 .-Cano y Cue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897596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Sevilla .-Cano y Cue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873294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Título"/>
          <p:cNvSpPr>
            <a:spLocks noGrp="1"/>
          </p:cNvSpPr>
          <p:nvPr>
            <p:ph type="title"/>
          </p:nvPr>
        </p:nvSpPr>
        <p:spPr/>
        <p:txBody>
          <a:bodyPr/>
          <a:lstStyle/>
          <a:p>
            <a:pPr eaLnBrk="1" fontAlgn="auto" hangingPunct="1">
              <a:spcAft>
                <a:spcPts val="0"/>
              </a:spcAft>
              <a:defRPr/>
            </a:pPr>
            <a:r>
              <a:rPr lang="es-ES" dirty="0"/>
              <a:t>Parque de Santa Justa</a:t>
            </a:r>
          </a:p>
        </p:txBody>
      </p:sp>
      <p:sp>
        <p:nvSpPr>
          <p:cNvPr id="105475" name="2 Marcador de contenido"/>
          <p:cNvSpPr>
            <a:spLocks noGrp="1"/>
          </p:cNvSpPr>
          <p:nvPr>
            <p:ph sz="quarter" idx="1"/>
          </p:nvPr>
        </p:nvSpPr>
        <p:spPr/>
        <p:txBody>
          <a:bodyPr/>
          <a:lstStyle/>
          <a:p>
            <a:pPr eaLnBrk="1" hangingPunct="1"/>
            <a:r>
              <a:rPr lang="es-ES" altLang="es-ES" dirty="0"/>
              <a:t>Parque junto a la estación Santa Justa.-Floración de Rosal La Sevillana.</a:t>
            </a:r>
          </a:p>
        </p:txBody>
      </p:sp>
    </p:spTree>
    <p:extLst>
      <p:ext uri="{BB962C8B-B14F-4D97-AF65-F5344CB8AC3E}">
        <p14:creationId xmlns:p14="http://schemas.microsoft.com/office/powerpoint/2010/main" val="131809880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Sevilla .-Parque Santa Justa.-03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86215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Sevilla .-Parque Torre Perdigones.-04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2308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Sevilla.-Parque Santa Justa.- 0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45054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Título"/>
          <p:cNvSpPr>
            <a:spLocks noGrp="1"/>
          </p:cNvSpPr>
          <p:nvPr>
            <p:ph type="title"/>
          </p:nvPr>
        </p:nvSpPr>
        <p:spPr/>
        <p:txBody>
          <a:bodyPr/>
          <a:lstStyle/>
          <a:p>
            <a:pPr eaLnBrk="1" fontAlgn="auto" hangingPunct="1">
              <a:spcAft>
                <a:spcPts val="0"/>
              </a:spcAft>
              <a:defRPr/>
            </a:pPr>
            <a:r>
              <a:rPr lang="es-ES" dirty="0"/>
              <a:t>Parque Federico Garcia Lorca</a:t>
            </a:r>
          </a:p>
        </p:txBody>
      </p:sp>
      <p:sp>
        <p:nvSpPr>
          <p:cNvPr id="109571" name="2 Marcador de contenido"/>
          <p:cNvSpPr>
            <a:spLocks noGrp="1"/>
          </p:cNvSpPr>
          <p:nvPr>
            <p:ph sz="quarter" idx="1"/>
          </p:nvPr>
        </p:nvSpPr>
        <p:spPr/>
        <p:txBody>
          <a:bodyPr/>
          <a:lstStyle/>
          <a:p>
            <a:pPr eaLnBrk="1" hangingPunct="1"/>
            <a:r>
              <a:rPr lang="es-ES" altLang="es-ES" dirty="0"/>
              <a:t>Dedicados al gran poeta granadino, los Jardines de Federico García Lorca fueron inaugurados en 1987. </a:t>
            </a:r>
          </a:p>
          <a:p>
            <a:pPr eaLnBrk="1" hangingPunct="1"/>
            <a:r>
              <a:rPr lang="es-ES" altLang="es-ES" dirty="0"/>
              <a:t>Cuentan con dos zonas bien diferenciadas: una de ellas está ordenada con calles que se van cruzando de forma octogonal y está decorado con naranjos y encinas, entre otros árboles; la otra, está rodeada de árboles frutales y ejemplares de thuyas, hasta desembocar en una zona de juegos infantiles que hará las delicias de los más pequeños.</a:t>
            </a:r>
          </a:p>
        </p:txBody>
      </p:sp>
    </p:spTree>
    <p:extLst>
      <p:ext uri="{BB962C8B-B14F-4D97-AF65-F5344CB8AC3E}">
        <p14:creationId xmlns:p14="http://schemas.microsoft.com/office/powerpoint/2010/main" val="12290901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Sevilla .-Parque Federico Lorca.-0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84456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Sevilla.- Jarsines Fedrico Lorca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311860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Sevilla.-Parque Federico Gardia Lorca.- 0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243794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Sevilla.-Parque Federico Lorca.- 0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90488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Sevilla Julio 2006 .-Garcia Lor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945008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Sevilla Julio 2006 .-Garcia Lorc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49141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Sevilla Julio 2006 .-Garcia Lorca.-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88731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Sevilla Julio 2006 .-Garcia Lorca.-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61979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Sevilla Julio 2006 .-Garcia Lorc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1382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Sevilla Julio 2006 .-Garcia Lorca.-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545540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Sevilla Julio 2006 .-Gracia Lorca.-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684864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Sevilla Julio 2006 .-Gracia Lorca.-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536201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Sevilla Julio 2006 .-Gracia Lorca.-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406812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p:txBody>
          <a:bodyPr/>
          <a:lstStyle/>
          <a:p>
            <a:pPr eaLnBrk="1" fontAlgn="auto" hangingPunct="1">
              <a:spcAft>
                <a:spcPts val="0"/>
              </a:spcAft>
              <a:defRPr/>
            </a:pPr>
            <a:r>
              <a:rPr lang="es-ES" dirty="0"/>
              <a:t>Parque de la Pirotecnia</a:t>
            </a:r>
          </a:p>
        </p:txBody>
      </p:sp>
      <p:sp>
        <p:nvSpPr>
          <p:cNvPr id="123907" name="2 Marcador de contenido"/>
          <p:cNvSpPr>
            <a:spLocks noGrp="1"/>
          </p:cNvSpPr>
          <p:nvPr>
            <p:ph sz="quarter" idx="1"/>
          </p:nvPr>
        </p:nvSpPr>
        <p:spPr/>
        <p:txBody>
          <a:bodyPr/>
          <a:lstStyle/>
          <a:p>
            <a:pPr eaLnBrk="1" hangingPunct="1"/>
            <a:r>
              <a:rPr lang="es-ES" altLang="es-ES" dirty="0"/>
              <a:t>Nuevo parque de la Pirotecnia,</a:t>
            </a:r>
          </a:p>
        </p:txBody>
      </p:sp>
    </p:spTree>
    <p:extLst>
      <p:ext uri="{BB962C8B-B14F-4D97-AF65-F5344CB8AC3E}">
        <p14:creationId xmlns:p14="http://schemas.microsoft.com/office/powerpoint/2010/main" val="118897208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2 Imagen" descr="Sevilla Julio 2006 .-Pirotec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73877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Sevilla Julio 2006 .-Pirotecn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76292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Sevilla Julio 2006 .-Pirotecn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045529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Sevilla Julio 2006.-Pirotecni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307244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Sevilla Julio 2006.-Pirotecni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117979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Título"/>
          <p:cNvSpPr>
            <a:spLocks noGrp="1"/>
          </p:cNvSpPr>
          <p:nvPr>
            <p:ph type="title"/>
          </p:nvPr>
        </p:nvSpPr>
        <p:spPr/>
        <p:txBody>
          <a:bodyPr/>
          <a:lstStyle/>
          <a:p>
            <a:pPr eaLnBrk="1" fontAlgn="auto" hangingPunct="1">
              <a:spcAft>
                <a:spcPts val="0"/>
              </a:spcAft>
              <a:defRPr/>
            </a:pPr>
            <a:r>
              <a:rPr lang="es-ES" dirty="0"/>
              <a:t>Bouganvilleas en San Telmo</a:t>
            </a:r>
          </a:p>
        </p:txBody>
      </p:sp>
      <p:sp>
        <p:nvSpPr>
          <p:cNvPr id="130051" name="2 Marcador de contenido"/>
          <p:cNvSpPr>
            <a:spLocks noGrp="1"/>
          </p:cNvSpPr>
          <p:nvPr>
            <p:ph sz="quarter" idx="1"/>
          </p:nvPr>
        </p:nvSpPr>
        <p:spPr/>
        <p:txBody>
          <a:bodyPr/>
          <a:lstStyle/>
          <a:p>
            <a:pPr eaLnBrk="1" hangingPunct="1"/>
            <a:endParaRPr lang="es-ES" altLang="es-ES" dirty="0"/>
          </a:p>
        </p:txBody>
      </p:sp>
    </p:spTree>
    <p:extLst>
      <p:ext uri="{BB962C8B-B14F-4D97-AF65-F5344CB8AC3E}">
        <p14:creationId xmlns:p14="http://schemas.microsoft.com/office/powerpoint/2010/main" val="104718743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Bouganvilleas SanTelm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263773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Bouganvillea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640954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Bouganvillea glabra Cypher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749327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Bouganvillea hibrida.-Dania roj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576293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Bouganvillea hibrida.-Dania ros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22608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Bouganvillea hibrida.-Ros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162184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Bouganvillea spectabilis .-Laterit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443500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Bouganvillea spectabilis.-laterit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1791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Bouganvillea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520892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Título"/>
          <p:cNvSpPr>
            <a:spLocks noGrp="1"/>
          </p:cNvSpPr>
          <p:nvPr>
            <p:ph type="title"/>
          </p:nvPr>
        </p:nvSpPr>
        <p:spPr/>
        <p:txBody>
          <a:bodyPr/>
          <a:lstStyle/>
          <a:p>
            <a:pPr eaLnBrk="1" fontAlgn="auto" hangingPunct="1">
              <a:spcAft>
                <a:spcPts val="0"/>
              </a:spcAft>
              <a:defRPr/>
            </a:pPr>
            <a:r>
              <a:rPr lang="es-ES" dirty="0"/>
              <a:t>Parking en Jose Laguillo</a:t>
            </a:r>
          </a:p>
        </p:txBody>
      </p:sp>
      <p:sp>
        <p:nvSpPr>
          <p:cNvPr id="140291" name="2 Marcador de contenido"/>
          <p:cNvSpPr>
            <a:spLocks noGrp="1"/>
          </p:cNvSpPr>
          <p:nvPr>
            <p:ph sz="quarter" idx="1"/>
          </p:nvPr>
        </p:nvSpPr>
        <p:spPr/>
        <p:txBody>
          <a:bodyPr/>
          <a:lstStyle/>
          <a:p>
            <a:pPr eaLnBrk="1" hangingPunct="1"/>
            <a:r>
              <a:rPr lang="es-ES" altLang="es-ES" dirty="0"/>
              <a:t>Nueva vegetación sobre el parking de la calle José </a:t>
            </a:r>
            <a:r>
              <a:rPr lang="es-ES" altLang="es-ES" dirty="0" err="1"/>
              <a:t>Laguillpo</a:t>
            </a:r>
            <a:endParaRPr lang="es-ES" altLang="es-ES" dirty="0"/>
          </a:p>
        </p:txBody>
      </p:sp>
    </p:spTree>
    <p:extLst>
      <p:ext uri="{BB962C8B-B14F-4D97-AF65-F5344CB8AC3E}">
        <p14:creationId xmlns:p14="http://schemas.microsoft.com/office/powerpoint/2010/main" val="220373840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Parking Jose Laguillo .-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298322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Parking Jose Laguill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50738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Parking Jose Laguillo.-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413267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Parking Jose Laguillo.-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4431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Parking Jose Laguillo.-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182971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1 Título"/>
          <p:cNvSpPr>
            <a:spLocks noGrp="1"/>
          </p:cNvSpPr>
          <p:nvPr>
            <p:ph type="title"/>
          </p:nvPr>
        </p:nvSpPr>
        <p:spPr/>
        <p:txBody>
          <a:bodyPr/>
          <a:lstStyle/>
          <a:p>
            <a:pPr eaLnBrk="1" fontAlgn="auto" hangingPunct="1">
              <a:spcAft>
                <a:spcPts val="0"/>
              </a:spcAft>
              <a:defRPr/>
            </a:pPr>
            <a:r>
              <a:rPr lang="es-ES" dirty="0"/>
              <a:t>Jardines de Santa Justa</a:t>
            </a:r>
          </a:p>
        </p:txBody>
      </p:sp>
      <p:sp>
        <p:nvSpPr>
          <p:cNvPr id="146435" name="2 Marcador de contenido"/>
          <p:cNvSpPr>
            <a:spLocks noGrp="1"/>
          </p:cNvSpPr>
          <p:nvPr>
            <p:ph sz="quarter" idx="1"/>
          </p:nvPr>
        </p:nvSpPr>
        <p:spPr/>
        <p:txBody>
          <a:bodyPr/>
          <a:lstStyle/>
          <a:p>
            <a:pPr eaLnBrk="1" hangingPunct="1"/>
            <a:endParaRPr lang="es-ES" altLang="es-ES" dirty="0"/>
          </a:p>
        </p:txBody>
      </p:sp>
    </p:spTree>
    <p:extLst>
      <p:ext uri="{BB962C8B-B14F-4D97-AF65-F5344CB8AC3E}">
        <p14:creationId xmlns:p14="http://schemas.microsoft.com/office/powerpoint/2010/main" val="38085874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Sevilla.-Adelfa nana .-06 03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966261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Sevilla.-Adelfa nana .-06 03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023619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Sevilla.-Adelfa nana.-06 03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86844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Sevilla.-Adelfa nana-06 03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816017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Título"/>
          <p:cNvSpPr>
            <a:spLocks noGrp="1"/>
          </p:cNvSpPr>
          <p:nvPr>
            <p:ph type="title"/>
          </p:nvPr>
        </p:nvSpPr>
        <p:spPr/>
        <p:txBody>
          <a:bodyPr/>
          <a:lstStyle/>
          <a:p>
            <a:pPr eaLnBrk="1" fontAlgn="auto" hangingPunct="1">
              <a:spcAft>
                <a:spcPts val="0"/>
              </a:spcAft>
              <a:defRPr/>
            </a:pPr>
            <a:r>
              <a:rPr lang="es-ES" dirty="0"/>
              <a:t>Avda. Kansas City.-Adelfas</a:t>
            </a:r>
          </a:p>
        </p:txBody>
      </p:sp>
      <p:sp>
        <p:nvSpPr>
          <p:cNvPr id="151555" name="2 Marcador de contenido"/>
          <p:cNvSpPr>
            <a:spLocks noGrp="1"/>
          </p:cNvSpPr>
          <p:nvPr>
            <p:ph sz="quarter" idx="1"/>
          </p:nvPr>
        </p:nvSpPr>
        <p:spPr/>
        <p:txBody>
          <a:bodyPr/>
          <a:lstStyle/>
          <a:p>
            <a:pPr eaLnBrk="1" hangingPunct="1"/>
            <a:r>
              <a:rPr lang="es-ES" altLang="es-ES" dirty="0"/>
              <a:t>Poda de adelfas en plena floración. </a:t>
            </a:r>
          </a:p>
          <a:p>
            <a:pPr eaLnBrk="1" hangingPunct="1"/>
            <a:r>
              <a:rPr lang="es-ES" altLang="es-ES" dirty="0"/>
              <a:t>Sin comentarios.</a:t>
            </a:r>
          </a:p>
        </p:txBody>
      </p:sp>
    </p:spTree>
    <p:extLst>
      <p:ext uri="{BB962C8B-B14F-4D97-AF65-F5344CB8AC3E}">
        <p14:creationId xmlns:p14="http://schemas.microsoft.com/office/powerpoint/2010/main" val="400018430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Sevilla.-Adelfas Kansas City .-06 0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077042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Sevilla.-Adelfas Kansas City-06 00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4313"/>
            <a:ext cx="9144000" cy="664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692942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Sevilla.-Adelfas Kansas City -06 0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417409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Sevilla.-Adelfas Kansas City -06 0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535547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Sevilla.-Adelfas Kansa City .-06 00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760785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Sevilla.-Adelfas Kansas City-06 00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143567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Título"/>
          <p:cNvSpPr>
            <a:spLocks noGrp="1"/>
          </p:cNvSpPr>
          <p:nvPr>
            <p:ph type="title"/>
          </p:nvPr>
        </p:nvSpPr>
        <p:spPr/>
        <p:txBody>
          <a:bodyPr/>
          <a:lstStyle/>
          <a:p>
            <a:pPr eaLnBrk="1" fontAlgn="auto" hangingPunct="1">
              <a:spcAft>
                <a:spcPts val="0"/>
              </a:spcAft>
              <a:defRPr/>
            </a:pPr>
            <a:r>
              <a:rPr lang="es-ES" dirty="0"/>
              <a:t>Jardines de Cristina</a:t>
            </a:r>
          </a:p>
        </p:txBody>
      </p:sp>
      <p:sp>
        <p:nvSpPr>
          <p:cNvPr id="158723" name="2 Marcador de contenido"/>
          <p:cNvSpPr>
            <a:spLocks noGrp="1"/>
          </p:cNvSpPr>
          <p:nvPr>
            <p:ph sz="quarter" idx="1"/>
          </p:nvPr>
        </p:nvSpPr>
        <p:spPr/>
        <p:txBody>
          <a:bodyPr>
            <a:normAutofit lnSpcReduction="10000"/>
          </a:bodyPr>
          <a:lstStyle/>
          <a:p>
            <a:pPr eaLnBrk="1" hangingPunct="1"/>
            <a:r>
              <a:rPr lang="es-ES" altLang="es-ES" dirty="0"/>
              <a:t>Se conoce como Jardines de Cristina de Sevilla a una zona ajardinada de la ciudad que se encuentra situada junto a la emblemática Puerta de Jerez.</a:t>
            </a:r>
          </a:p>
          <a:p>
            <a:pPr eaLnBrk="1" hangingPunct="1"/>
            <a:r>
              <a:rPr lang="es-ES" altLang="es-ES" dirty="0"/>
              <a:t>Estos jardines tienen una superficie de forma triangular y están delimitados por tres amplias vías urbanas en sus frentes, como son: el paseo de Cristina, la avenida de Roma y el paseo de las Delicias.</a:t>
            </a:r>
          </a:p>
          <a:p>
            <a:pPr eaLnBrk="1" hangingPunct="1"/>
            <a:r>
              <a:rPr lang="es-ES" altLang="es-ES" dirty="0"/>
              <a:t>Tiene su origen en el Plan de Reformas urbanísticas llevadas a cabo por el asistente José Manuel de Arjona durante las primeras décadas del siglo XIX.</a:t>
            </a:r>
          </a:p>
          <a:p>
            <a:pPr eaLnBrk="1" hangingPunct="1"/>
            <a:endParaRPr lang="es-ES" altLang="es-ES" dirty="0"/>
          </a:p>
        </p:txBody>
      </p:sp>
    </p:spTree>
    <p:extLst>
      <p:ext uri="{BB962C8B-B14F-4D97-AF65-F5344CB8AC3E}">
        <p14:creationId xmlns:p14="http://schemas.microsoft.com/office/powerpoint/2010/main" val="429340770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2 Marcador de contenido"/>
          <p:cNvSpPr>
            <a:spLocks noGrp="1"/>
          </p:cNvSpPr>
          <p:nvPr>
            <p:ph sz="quarter" idx="1"/>
          </p:nvPr>
        </p:nvSpPr>
        <p:spPr>
          <a:xfrm>
            <a:off x="457200" y="404813"/>
            <a:ext cx="7467600" cy="6069012"/>
          </a:xfrm>
        </p:spPr>
        <p:txBody>
          <a:bodyPr/>
          <a:lstStyle/>
          <a:p>
            <a:pPr eaLnBrk="1" hangingPunct="1"/>
            <a:r>
              <a:rPr lang="es-ES" altLang="es-ES" dirty="0"/>
              <a:t>Fue inaugurado en el mes de julio del año 1830 como Salón de Cristina, en honor a la que fue esposa del rey Fernando VII, doña Cristina de Orleáns, siendo realizado bajo la dirección del arquitecto Melchor Cano y con el asesoramiento del botánico Claudio Boutelou. </a:t>
            </a:r>
          </a:p>
          <a:p>
            <a:pPr eaLnBrk="1" hangingPunct="1"/>
            <a:r>
              <a:rPr lang="es-ES" altLang="es-ES" dirty="0"/>
              <a:t>Con esta obra Arjona iniciaba la ampliación y revitalización del paseo del río a su paso por la ciudad de Sevilla, un paseo en el que estos jardines eran su comienzo y que finalizaban en la actual glorieta de México con la realización de otro paseo ajardinado, conocido como los Jardines de las Delicias de Arjona.</a:t>
            </a:r>
          </a:p>
        </p:txBody>
      </p:sp>
    </p:spTree>
    <p:extLst>
      <p:ext uri="{BB962C8B-B14F-4D97-AF65-F5344CB8AC3E}">
        <p14:creationId xmlns:p14="http://schemas.microsoft.com/office/powerpoint/2010/main" val="90028060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2 Marcador de contenido"/>
          <p:cNvSpPr>
            <a:spLocks noGrp="1"/>
          </p:cNvSpPr>
          <p:nvPr>
            <p:ph sz="quarter" idx="1"/>
          </p:nvPr>
        </p:nvSpPr>
        <p:spPr>
          <a:xfrm>
            <a:off x="457200" y="549275"/>
            <a:ext cx="7467600" cy="5924550"/>
          </a:xfrm>
        </p:spPr>
        <p:txBody>
          <a:bodyPr/>
          <a:lstStyle/>
          <a:p>
            <a:pPr eaLnBrk="1" hangingPunct="1"/>
            <a:r>
              <a:rPr lang="es-ES" altLang="es-ES" dirty="0"/>
              <a:t>Estas dos zonas ajardinadas, junto con el propio paseo del río, llegarían a ser uno de los principales centros de reunión de la sociedad sevillana de la primera mitad del siglo XIX.</a:t>
            </a:r>
          </a:p>
          <a:p>
            <a:pPr eaLnBrk="1" hangingPunct="1"/>
            <a:r>
              <a:rPr lang="es-ES" altLang="es-ES" dirty="0"/>
              <a:t> No obstante, los Jardines de Cristina verían reducida sustancialmente su superficie a principios del siglo XX cuando, con motivo de las obras preparativas de la gran Exposición Iberoamericana de 1929 se construyeron sobre parte de su terreno el Hotel Alfonso XIII y el Hotel Cristina.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43742516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2 Marcador de contenido"/>
          <p:cNvSpPr>
            <a:spLocks noGrp="1"/>
          </p:cNvSpPr>
          <p:nvPr>
            <p:ph sz="quarter" idx="1"/>
          </p:nvPr>
        </p:nvSpPr>
        <p:spPr>
          <a:xfrm>
            <a:off x="457200" y="404813"/>
            <a:ext cx="7467600" cy="6069012"/>
          </a:xfrm>
        </p:spPr>
        <p:txBody>
          <a:bodyPr/>
          <a:lstStyle/>
          <a:p>
            <a:pPr eaLnBrk="1" hangingPunct="1"/>
            <a:r>
              <a:rPr lang="es-ES" altLang="es-ES" dirty="0"/>
              <a:t>Salpicado por grupos de grandes y frondosos árboles como son los plátanos de sombra, los pinos o las casuarinas, los Jardines de Cristina conservan en su diseño y composición la esencia romántica y regionalista propia de los momentos de su creación, y cuentan en su interior con agradables paseos que aparecen delimitados por setos formados por clásicos elementos vegetales como el arrayán.</a:t>
            </a:r>
          </a:p>
          <a:p>
            <a:pPr eaLnBrk="1" hangingPunct="1"/>
            <a:r>
              <a:rPr lang="es-ES" altLang="es-ES" dirty="0"/>
              <a:t>También existen diversos elementos decorativos en su interior, tales como pérgolas, estanques y estatuas y monumentos; elementos que hacen especialmente acogedores el lugar. </a:t>
            </a:r>
          </a:p>
        </p:txBody>
      </p:sp>
    </p:spTree>
    <p:extLst>
      <p:ext uri="{BB962C8B-B14F-4D97-AF65-F5344CB8AC3E}">
        <p14:creationId xmlns:p14="http://schemas.microsoft.com/office/powerpoint/2010/main" val="83900352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2 Marcador de contenido"/>
          <p:cNvSpPr>
            <a:spLocks noGrp="1"/>
          </p:cNvSpPr>
          <p:nvPr>
            <p:ph sz="quarter" idx="1"/>
          </p:nvPr>
        </p:nvSpPr>
        <p:spPr>
          <a:xfrm>
            <a:off x="457200" y="549275"/>
            <a:ext cx="7467600" cy="5924550"/>
          </a:xfrm>
        </p:spPr>
        <p:txBody>
          <a:bodyPr/>
          <a:lstStyle/>
          <a:p>
            <a:pPr eaLnBrk="1" hangingPunct="1"/>
            <a:r>
              <a:rPr lang="es-ES" altLang="es-ES" dirty="0"/>
              <a:t>Entre sus paseos interiores, uno de ellos está dedicado al poeta Novel sevillano Vicente Aleixandre. Además, cuenta con un hermoso monumento levantado en memoria del político y escritor español Emilio Castelar y otro dedicado a la popular Cayetana Fitz-James Stuart, duquesa de Alba.</a:t>
            </a:r>
          </a:p>
          <a:p>
            <a:pPr eaLnBrk="1" hangingPunct="1"/>
            <a:r>
              <a:rPr lang="es-ES" altLang="es-ES" dirty="0"/>
              <a:t>Junto a ellos, y en la acera del Paseo de Cristina, se encuentran además, una boca de la Línea 1 del Metro de Sevilla y la fuente-monumento a la Generación del 27.</a:t>
            </a:r>
          </a:p>
          <a:p>
            <a:pPr eaLnBrk="1" hangingPunct="1"/>
            <a:r>
              <a:rPr lang="es-ES" altLang="es-ES" dirty="0"/>
              <a:t> Han sido últimamente restaurados.</a:t>
            </a:r>
          </a:p>
          <a:p>
            <a:pPr eaLnBrk="1" hangingPunct="1"/>
            <a:endParaRPr lang="es-ES" altLang="es-ES" dirty="0"/>
          </a:p>
        </p:txBody>
      </p:sp>
    </p:spTree>
    <p:extLst>
      <p:ext uri="{BB962C8B-B14F-4D97-AF65-F5344CB8AC3E}">
        <p14:creationId xmlns:p14="http://schemas.microsoft.com/office/powerpoint/2010/main" val="691490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Sevilla.-Jardines de Cristin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644111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Sevilla.-Jardines de Cristina.-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417811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Sevilla.-Jardines de Cristin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643428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Sevilla.-Jardines de Cristina_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960357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Archivo:Sevilla jardines cristina castela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170039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Archivo:Cristina paseo Aleixandr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170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963" name="Picture 4" descr="Archivo:Duquesa alba.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70363" y="0"/>
            <a:ext cx="49736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327804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Sevilla.-palacio_arzobispalhigh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189381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Sevilla.-palacio_de_san_telmohigh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754926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Título"/>
          <p:cNvSpPr>
            <a:spLocks noGrp="1"/>
          </p:cNvSpPr>
          <p:nvPr>
            <p:ph type="title"/>
          </p:nvPr>
        </p:nvSpPr>
        <p:spPr/>
        <p:txBody>
          <a:bodyPr/>
          <a:lstStyle/>
          <a:p>
            <a:pPr eaLnBrk="1" fontAlgn="auto" hangingPunct="1">
              <a:spcAft>
                <a:spcPts val="0"/>
              </a:spcAft>
              <a:defRPr/>
            </a:pPr>
            <a:r>
              <a:rPr lang="es-ES" dirty="0"/>
              <a:t>Patios del Museo de Bellas Artes</a:t>
            </a:r>
          </a:p>
        </p:txBody>
      </p:sp>
      <p:sp>
        <p:nvSpPr>
          <p:cNvPr id="158723" name="2 Marcador de contenido"/>
          <p:cNvSpPr>
            <a:spLocks noGrp="1"/>
          </p:cNvSpPr>
          <p:nvPr>
            <p:ph sz="quarter" idx="1"/>
          </p:nvPr>
        </p:nvSpPr>
        <p:spPr>
          <a:xfrm>
            <a:off x="457200" y="1557339"/>
            <a:ext cx="7715250" cy="5112022"/>
          </a:xfrm>
        </p:spPr>
        <p:txBody>
          <a:bodyPr>
            <a:normAutofit lnSpcReduction="10000"/>
          </a:bodyPr>
          <a:lstStyle/>
          <a:p>
            <a:pPr marL="0" indent="0" eaLnBrk="1" hangingPunct="1">
              <a:buFont typeface="Wingdings" pitchFamily="2" charset="2"/>
              <a:buNone/>
              <a:defRPr/>
            </a:pPr>
            <a:endParaRPr lang="es-ES" dirty="0"/>
          </a:p>
          <a:p>
            <a:pPr eaLnBrk="1" hangingPunct="1">
              <a:defRPr/>
            </a:pPr>
            <a:r>
              <a:rPr lang="es-ES" dirty="0"/>
              <a:t> Claustro grande, que consta de dos cuerpos: Inferior, formado por arcos de medio punto que apean sobre columnas pareadas de mármol</a:t>
            </a:r>
          </a:p>
          <a:p>
            <a:pPr eaLnBrk="1" hangingPunct="1">
              <a:defRPr/>
            </a:pPr>
            <a:r>
              <a:rPr lang="es-ES" dirty="0"/>
              <a:t> Superior, reformado en 1724 por Leonardo de Figueroa, asoman balcones enmarcados por pilastras jónicas.</a:t>
            </a:r>
          </a:p>
          <a:p>
            <a:pPr eaLnBrk="1" hangingPunct="1">
              <a:defRPr/>
            </a:pPr>
            <a:r>
              <a:rPr lang="es-ES" dirty="0"/>
              <a:t>Claustro pequeño o de los boj fue diseñado por Juan de Oviedo</a:t>
            </a:r>
          </a:p>
          <a:p>
            <a:pPr eaLnBrk="1" hangingPunct="1">
              <a:defRPr/>
            </a:pPr>
            <a:r>
              <a:rPr lang="es-ES" dirty="0"/>
              <a:t> Claustro del aljibe que sirve como patio de ingreso al museo. Destaca el panel de cerámica de la Virgen del Rosario, realizado por Cristóbal de Augusta en 1577 para el convento de Madre de Dios.</a:t>
            </a:r>
          </a:p>
          <a:p>
            <a:pPr eaLnBrk="1" hangingPunct="1">
              <a:defRPr/>
            </a:pPr>
            <a:endParaRPr lang="es-ES" dirty="0"/>
          </a:p>
        </p:txBody>
      </p:sp>
    </p:spTree>
    <p:extLst>
      <p:ext uri="{BB962C8B-B14F-4D97-AF65-F5344CB8AC3E}">
        <p14:creationId xmlns:p14="http://schemas.microsoft.com/office/powerpoint/2010/main" val="95875678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Sevilla.-Museo.- Patio de los Boje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0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44537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Sevilla.-Museo.-Patio de los boje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074987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Sevilla.-Museo.-Patio de los boj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526729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Sevilla.-Museo.-Pati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4313"/>
            <a:ext cx="9144000" cy="664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13203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Sevilla.-Museo.-Patio.-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227521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Sevilla.-Museo.-Patio.-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885122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Sevilla.-Museo.-Patio.-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2626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TotalTime>
  <Words>4826</Words>
  <Application>Microsoft Office PowerPoint</Application>
  <PresentationFormat>Presentación en pantalla (4:3)</PresentationFormat>
  <Paragraphs>375</Paragraphs>
  <Slides>169</Slides>
  <Notes>111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169</vt:i4>
      </vt:variant>
    </vt:vector>
  </HeadingPairs>
  <TitlesOfParts>
    <vt:vector size="174" baseType="lpstr">
      <vt:lpstr>Calibri</vt:lpstr>
      <vt:lpstr>Century Schoolbook</vt:lpstr>
      <vt:lpstr>Wingdings</vt:lpstr>
      <vt:lpstr>Wingdings 2</vt:lpstr>
      <vt:lpstr>Default Theme</vt:lpstr>
      <vt:lpstr>EUROPA.-LA VUELTA AL MUNDO EN 885 JARDINES.-ESPAÑA.-SEVILLA.-C.-Plazas de Sevilla</vt:lpstr>
      <vt:lpstr>Plaza de Doña Elvira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PLAZA DE LA ALIANZA</vt:lpstr>
      <vt:lpstr>Presentación de PowerPoint</vt:lpstr>
      <vt:lpstr>Presentación de PowerPoint</vt:lpstr>
      <vt:lpstr>Presentación de PowerPoint</vt:lpstr>
      <vt:lpstr>Plaza de la Magdalena</vt:lpstr>
      <vt:lpstr>Presentación de PowerPoint</vt:lpstr>
      <vt:lpstr>Presentación de PowerPoint</vt:lpstr>
      <vt:lpstr>Presentación de PowerPoint</vt:lpstr>
      <vt:lpstr>Plaza de las Cruces</vt:lpstr>
      <vt:lpstr>Presentación de PowerPoint</vt:lpstr>
      <vt:lpstr>Presentación de PowerPoint</vt:lpstr>
      <vt:lpstr>Presentación de PowerPoint</vt:lpstr>
      <vt:lpstr>Plaza de Pilatos</vt:lpstr>
      <vt:lpstr>Presentación de PowerPoint</vt:lpstr>
      <vt:lpstr>Presentación de PowerPoint</vt:lpstr>
      <vt:lpstr>Presentación de PowerPoint</vt:lpstr>
      <vt:lpstr>Plaza de Punta Umbria</vt:lpstr>
      <vt:lpstr>Presentación de PowerPoint</vt:lpstr>
      <vt:lpstr>Presentación de PowerPoint</vt:lpstr>
      <vt:lpstr>Presentación de PowerPoint</vt:lpstr>
      <vt:lpstr>Presentación de PowerPoint</vt:lpstr>
      <vt:lpstr>Presentación de PowerPoint</vt:lpstr>
      <vt:lpstr>Plaza del Cabildo</vt:lpstr>
      <vt:lpstr>Presentación de PowerPoint</vt:lpstr>
      <vt:lpstr>Presentación de PowerPoint</vt:lpstr>
      <vt:lpstr>Presentación de PowerPoint</vt:lpstr>
      <vt:lpstr>Presentación de PowerPoint</vt:lpstr>
      <vt:lpstr>Presentación de PowerPoint</vt:lpstr>
      <vt:lpstr>Presentación de PowerPoint</vt:lpstr>
      <vt:lpstr>Plaza del Museo</vt:lpstr>
      <vt:lpstr>Presentación de PowerPoint</vt:lpstr>
      <vt:lpstr>Presentación de PowerPoint</vt:lpstr>
      <vt:lpstr>Presentación de PowerPoint</vt:lpstr>
      <vt:lpstr>Presentación de PowerPoint</vt:lpstr>
      <vt:lpstr>Presentación de PowerPoint</vt:lpstr>
      <vt:lpstr>Plaza Josefa Reina Puerto</vt:lpstr>
      <vt:lpstr>Presentación de PowerPoint</vt:lpstr>
      <vt:lpstr>Presentación de PowerPoint</vt:lpstr>
      <vt:lpstr>Presentación de PowerPoint</vt:lpstr>
      <vt:lpstr>Presentación de PowerPoint</vt:lpstr>
      <vt:lpstr>Presentación de PowerPoint</vt:lpstr>
      <vt:lpstr>Plaza Nueva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Plaza Teresa Enríquez</vt:lpstr>
      <vt:lpstr>Presentación de PowerPoint</vt:lpstr>
      <vt:lpstr>Parque San Antonio</vt:lpstr>
      <vt:lpstr>Presentación de PowerPoint</vt:lpstr>
      <vt:lpstr>Presentación de PowerPoint</vt:lpstr>
      <vt:lpstr>Presentación de PowerPoint</vt:lpstr>
      <vt:lpstr>Presentación de PowerPoint</vt:lpstr>
      <vt:lpstr>Presentación de PowerPoint</vt:lpstr>
      <vt:lpstr>Parque San Diego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Móvil en Cano y Cueto</vt:lpstr>
      <vt:lpstr>Presentación de PowerPoint</vt:lpstr>
      <vt:lpstr>Presentación de PowerPoint</vt:lpstr>
      <vt:lpstr>Parque de Santa Justa</vt:lpstr>
      <vt:lpstr>Presentación de PowerPoint</vt:lpstr>
      <vt:lpstr>Presentación de PowerPoint</vt:lpstr>
      <vt:lpstr>Presentación de PowerPoint</vt:lpstr>
      <vt:lpstr>Parque Federico Garcia Lorca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la Pirotecnia</vt:lpstr>
      <vt:lpstr>Presentación de PowerPoint</vt:lpstr>
      <vt:lpstr>Presentación de PowerPoint</vt:lpstr>
      <vt:lpstr>Presentación de PowerPoint</vt:lpstr>
      <vt:lpstr>Presentación de PowerPoint</vt:lpstr>
      <vt:lpstr>Presentación de PowerPoint</vt:lpstr>
      <vt:lpstr>Bouganvilleas en San Telmo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Parking en Jose Laguillo</vt:lpstr>
      <vt:lpstr>Presentación de PowerPoint</vt:lpstr>
      <vt:lpstr>Presentación de PowerPoint</vt:lpstr>
      <vt:lpstr>Presentación de PowerPoint</vt:lpstr>
      <vt:lpstr>Presentación de PowerPoint</vt:lpstr>
      <vt:lpstr>Presentación de PowerPoint</vt:lpstr>
      <vt:lpstr>Jardines de Santa Justa</vt:lpstr>
      <vt:lpstr>Presentación de PowerPoint</vt:lpstr>
      <vt:lpstr>Presentación de PowerPoint</vt:lpstr>
      <vt:lpstr>Presentación de PowerPoint</vt:lpstr>
      <vt:lpstr>Presentación de PowerPoint</vt:lpstr>
      <vt:lpstr>Avda. Kansas City.-Adelfas</vt:lpstr>
      <vt:lpstr>Presentación de PowerPoint</vt:lpstr>
      <vt:lpstr>Presentación de PowerPoint</vt:lpstr>
      <vt:lpstr>Presentación de PowerPoint</vt:lpstr>
      <vt:lpstr>Presentación de PowerPoint</vt:lpstr>
      <vt:lpstr>Presentación de PowerPoint</vt:lpstr>
      <vt:lpstr>Presentación de PowerPoint</vt:lpstr>
      <vt:lpstr>Jardines de Cristina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Patios del Museo de Bellas Artes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5</cp:revision>
  <dcterms:created xsi:type="dcterms:W3CDTF">2013-09-12T16:18:33Z</dcterms:created>
  <dcterms:modified xsi:type="dcterms:W3CDTF">2018-03-10T18:19:36Z</dcterms:modified>
</cp:coreProperties>
</file>