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E7D97E-070E-4AC7-990B-C5B3D819AA31}"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78D0D-0821-4B68-A1F3-17FDEE29E873}" type="slidenum">
              <a:rPr lang="es-ES" smtClean="0"/>
              <a:t>‹Nº›</a:t>
            </a:fld>
            <a:endParaRPr lang="es-ES" dirty="0"/>
          </a:p>
        </p:txBody>
      </p:sp>
    </p:spTree>
    <p:extLst>
      <p:ext uri="{BB962C8B-B14F-4D97-AF65-F5344CB8AC3E}">
        <p14:creationId xmlns:p14="http://schemas.microsoft.com/office/powerpoint/2010/main" val="2787255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Margenes del Rio.-San Jerónimo</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6A6FFA-1CD5-44BC-A0DE-DDB3E0890618}"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Margenes del Rio.-San Jerónimo</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C0E060-11A2-4A62-BFCD-C02B7D1A7C7F}"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Margenes del rio.-San Jerónimo</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271BCB-192E-453D-A5AC-F03B7F911F48}"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847635-D994-4F66-8CBD-951DDB4504C9}"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DFE672-D81C-4129-8131-F58C36EC0F29}"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90056A-55B7-4D87-A484-F862D8E42A1E}"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Miraflores II</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4E8DC3-74CC-4B37-9976-200C219ACB4A}"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3D3803-171D-4339-8221-68FFC5E384D1}"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B8F200-D362-42D8-8415-457C4237D46A}"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144F91-7B15-4C55-A741-A3CBBA9CE9BA}"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140FD9-D3D8-416F-8D6D-3A3339EF4ADC}"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C3DAA5-4BA4-44B9-8689-7E15EBAB0D02}"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B00C80-7A3F-403E-99DB-F9582C68EFBE}"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32CA24-C1AF-498A-B3B1-F2D8784A0F9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6B34C0-AD50-4C7E-A428-8C74EA518CFF}"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9955B7-395D-4F5B-8471-FE1B53826E3D}"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Charco de la Pava</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8E0007-74D9-4FDF-BEAB-6950E149C814}"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224338-FBE5-4C58-BCFF-095F7646A6B1}"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375897-4DB6-40E5-8C44-9D082558D20A}"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Parqiue de MIraflores</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369C35-F1C9-4257-B2B0-8C5AEFDAE7A3}"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Miraflores</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4A6DE0-CBC1-4778-B1A9-B11EC135F1ED}"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Miraflores</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2FFF34-68E9-43D8-A7D1-08FA2499153E}"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Miraflores</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D2419C-F260-4F20-81F8-84734CD42AC1}"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Miraflores</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3658D9-5734-404C-96FA-9330C92CA7F1}"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Miraflores</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760033-6CD1-41D0-89F9-36E1F87C42EA}"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Miraflores</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5CDD62-6C45-4CCB-84B9-AB151769F330}"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Miraflores</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D884D1-C8D9-4E37-8F76-3B917612589D}"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Miraflores</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DD823A-0DAD-4456-A042-83BE163DEF9F}"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Sillas en Plaza Nueva</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54FC20-8CA7-4098-8C76-965FE5A7655C}" type="slidenum">
              <a:rPr lang="es-ES">
                <a:solidFill>
                  <a:prstClr val="black"/>
                </a:solidFill>
              </a:rPr>
              <a:pPr>
                <a:defRPr/>
              </a:pPr>
              <a:t>52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339752" y="692696"/>
            <a:ext cx="6408712" cy="3384376"/>
          </a:xfrm>
        </p:spPr>
        <p:txBody>
          <a:bodyPr>
            <a:noAutofit/>
          </a:bodyPr>
          <a:lstStyle/>
          <a:p>
            <a:r>
              <a:rPr lang="es-ES" sz="3200" dirty="0"/>
              <a:t>EUROPA.-LA VUELTA AL MUNDO EN 885 JARDINES.-ESPAÑA.-SEVILLA</a:t>
            </a:r>
            <a:br>
              <a:rPr lang="es-ES" sz="3600" dirty="0"/>
            </a:br>
            <a:r>
              <a:rPr lang="es-ES" sz="3200" dirty="0"/>
              <a:t>NUEVOS PARQUES</a:t>
            </a:r>
          </a:p>
        </p:txBody>
      </p:sp>
      <p:sp>
        <p:nvSpPr>
          <p:cNvPr id="3" name="2 Subtítulo"/>
          <p:cNvSpPr>
            <a:spLocks noGrp="1"/>
          </p:cNvSpPr>
          <p:nvPr>
            <p:ph type="subTitle" idx="1"/>
          </p:nvPr>
        </p:nvSpPr>
        <p:spPr>
          <a:xfrm>
            <a:off x="4427984" y="4941168"/>
            <a:ext cx="4320480" cy="1371600"/>
          </a:xfrm>
        </p:spPr>
        <p:txBody>
          <a:bodyPr>
            <a:normAutofit fontScale="92500"/>
          </a:bodyPr>
          <a:lstStyle/>
          <a:p>
            <a:r>
              <a:rPr lang="es-ES" dirty="0"/>
              <a:t>Selección de textos y fotografias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a:xfrm>
            <a:off x="914400" y="274638"/>
            <a:ext cx="7772400" cy="777875"/>
          </a:xfrm>
        </p:spPr>
        <p:txBody>
          <a:bodyPr>
            <a:normAutofit fontScale="90000"/>
          </a:bodyPr>
          <a:lstStyle/>
          <a:p>
            <a:pPr eaLnBrk="1" hangingPunct="1"/>
            <a:r>
              <a:rPr lang="es-ES" altLang="es-ES" sz="3200" b="1" dirty="0"/>
              <a:t>Fondos europeos.-Convenio CHG y GU</a:t>
            </a:r>
          </a:p>
        </p:txBody>
      </p:sp>
      <p:sp>
        <p:nvSpPr>
          <p:cNvPr id="12291" name="2 Marcador de contenido"/>
          <p:cNvSpPr>
            <a:spLocks noGrp="1"/>
          </p:cNvSpPr>
          <p:nvPr>
            <p:ph sz="quarter" idx="1"/>
          </p:nvPr>
        </p:nvSpPr>
        <p:spPr>
          <a:xfrm>
            <a:off x="914400" y="1412776"/>
            <a:ext cx="7258000" cy="4968974"/>
          </a:xfrm>
        </p:spPr>
        <p:txBody>
          <a:bodyPr/>
          <a:lstStyle/>
          <a:p>
            <a:pPr eaLnBrk="1" hangingPunct="1"/>
            <a:r>
              <a:rPr lang="es-ES" altLang="es-ES" dirty="0"/>
              <a:t>1º.-Equipamiento del Parque de Miraflores.-Zona Norte</a:t>
            </a:r>
          </a:p>
          <a:p>
            <a:pPr eaLnBrk="1" hangingPunct="1"/>
            <a:r>
              <a:rPr lang="es-ES" altLang="es-ES" dirty="0"/>
              <a:t>2º.-Recuperacion del Jardin Americano, Parque de la Ribera de la Cartuja y  jardines del Guadalquivir. </a:t>
            </a:r>
          </a:p>
          <a:p>
            <a:pPr eaLnBrk="1" hangingPunct="1"/>
            <a:r>
              <a:rPr lang="es-ES" altLang="es-ES" dirty="0"/>
              <a:t>3º.-Parque del Tamarguillo.-San Ildefonso.-Parque Alcosa</a:t>
            </a:r>
          </a:p>
          <a:p>
            <a:pPr eaLnBrk="1" hangingPunct="1"/>
            <a:r>
              <a:rPr lang="es-ES" altLang="es-ES" dirty="0"/>
              <a:t>4º.-Antiguo cauce del Rio Guadaira .-Heliópolis</a:t>
            </a:r>
          </a:p>
          <a:p>
            <a:pPr eaLnBrk="1" hangingPunct="1"/>
            <a:r>
              <a:rPr lang="es-ES" altLang="es-ES" dirty="0"/>
              <a:t>5º.-Riberas del Rio Guadaira.-Venta los Teatinos</a:t>
            </a:r>
          </a:p>
        </p:txBody>
      </p:sp>
    </p:spTree>
    <p:extLst>
      <p:ext uri="{BB962C8B-B14F-4D97-AF65-F5344CB8AC3E}">
        <p14:creationId xmlns:p14="http://schemas.microsoft.com/office/powerpoint/2010/main" val="2803490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549275"/>
            <a:ext cx="7772400" cy="5470525"/>
          </a:xfrm>
        </p:spPr>
        <p:txBody>
          <a:bodyPr/>
          <a:lstStyle/>
          <a:p>
            <a:r>
              <a:rPr lang="es-ES" altLang="es-ES" dirty="0"/>
              <a:t>6º.-Parque de Palmas Altas.-Cortijo del Cuarto</a:t>
            </a:r>
          </a:p>
          <a:p>
            <a:r>
              <a:rPr lang="es-ES" altLang="es-ES" dirty="0"/>
              <a:t>7º.-Regeneracion ambiental del Charco de la Pava</a:t>
            </a:r>
          </a:p>
          <a:p>
            <a:r>
              <a:rPr lang="es-ES" altLang="es-ES" dirty="0"/>
              <a:t>8º.-Remodelacion del Parque San Jerónimo</a:t>
            </a:r>
          </a:p>
          <a:p>
            <a:r>
              <a:rPr lang="es-ES" altLang="es-ES" dirty="0"/>
              <a:t>9º.-Muelle Nueva York</a:t>
            </a:r>
          </a:p>
          <a:p>
            <a:r>
              <a:rPr lang="es-ES" altLang="es-ES" dirty="0"/>
              <a:t>10º.-Paseo Ntra.Sra de la O</a:t>
            </a:r>
          </a:p>
          <a:p>
            <a:endParaRPr lang="es-ES" altLang="es-ES" dirty="0"/>
          </a:p>
        </p:txBody>
      </p:sp>
    </p:spTree>
    <p:extLst>
      <p:ext uri="{BB962C8B-B14F-4D97-AF65-F5344CB8AC3E}">
        <p14:creationId xmlns:p14="http://schemas.microsoft.com/office/powerpoint/2010/main" val="171043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0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023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arque del Alamillo.-Jun 2011 0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1203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San Jeronimo.-Marge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537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harco de la Pava.-Jun 2011 0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232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2 Imagen" descr="Charco de la Pava-Jun 2011 0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977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harco de la Pava-Jun 2011 0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787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arque de Miraflores IIfa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323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altLang="es-ES" dirty="0"/>
              <a:t>Confederación y Ayuntamiento</a:t>
            </a:r>
          </a:p>
        </p:txBody>
      </p:sp>
      <p:sp>
        <p:nvSpPr>
          <p:cNvPr id="21507" name="2 Marcador de contenido"/>
          <p:cNvSpPr>
            <a:spLocks noGrp="1"/>
          </p:cNvSpPr>
          <p:nvPr>
            <p:ph sz="quarter" idx="1"/>
          </p:nvPr>
        </p:nvSpPr>
        <p:spPr/>
        <p:txBody>
          <a:bodyPr/>
          <a:lstStyle/>
          <a:p>
            <a:pPr eaLnBrk="1" hangingPunct="1"/>
            <a:r>
              <a:rPr lang="es-ES" altLang="es-ES" dirty="0"/>
              <a:t>Adecuación ambiental de la margen izquierda del cauce histórico del río Guadalquivir y pasarela hasta la margen derecha que enlaza con el Parque San Jerónimo.</a:t>
            </a:r>
          </a:p>
          <a:p>
            <a:pPr eaLnBrk="1" hangingPunct="1"/>
            <a:r>
              <a:rPr lang="es-ES" altLang="es-ES" dirty="0"/>
              <a:t>Las actuaciones comprendidas ente el Puente del Patrocinio y el Puente del Alamillo se encuentran es un estado de ejecución muy avanzado. </a:t>
            </a:r>
          </a:p>
          <a:p>
            <a:pPr eaLnBrk="1" hangingPunct="1"/>
            <a:r>
              <a:rPr lang="es-ES" altLang="es-ES" dirty="0"/>
              <a:t>El Jardín Americano y del Guadalquivir y la recuperación de los paseos de ribera en la Isla de la Cartuja cuentan con un presupuesto de 8.489.431, 02 euros. </a:t>
            </a:r>
          </a:p>
          <a:p>
            <a:pPr eaLnBrk="1" hangingPunct="1"/>
            <a:endParaRPr lang="es-ES" altLang="es-ES" dirty="0"/>
          </a:p>
        </p:txBody>
      </p:sp>
    </p:spTree>
    <p:extLst>
      <p:ext uri="{BB962C8B-B14F-4D97-AF65-F5344CB8AC3E}">
        <p14:creationId xmlns:p14="http://schemas.microsoft.com/office/powerpoint/2010/main" val="297841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2 Marcador de contenido"/>
          <p:cNvSpPr>
            <a:spLocks noGrp="1"/>
          </p:cNvSpPr>
          <p:nvPr>
            <p:ph sz="quarter" idx="1"/>
          </p:nvPr>
        </p:nvSpPr>
        <p:spPr>
          <a:xfrm>
            <a:off x="914400" y="333375"/>
            <a:ext cx="7113984" cy="5686425"/>
          </a:xfrm>
        </p:spPr>
        <p:txBody>
          <a:bodyPr>
            <a:normAutofit/>
          </a:bodyPr>
          <a:lstStyle/>
          <a:p>
            <a:pPr marL="274320" indent="-274320" eaLnBrk="1" fontAlgn="auto" hangingPunct="1">
              <a:spcBef>
                <a:spcPts val="580"/>
              </a:spcBef>
              <a:spcAft>
                <a:spcPts val="0"/>
              </a:spcAft>
              <a:buFont typeface="Wingdings 2"/>
              <a:buChar char=""/>
              <a:defRPr/>
            </a:pPr>
            <a:r>
              <a:rPr lang="es-ES" dirty="0"/>
              <a:t>Esta actuación se ha ejecutado con el objetivo de recuperar para el uso público un espacio de más de 13 hectáreas que cuentan con 3 kilómetros de ribera del cauce histórico del río Guadalquivir a su paso por Sevilla, a través del acondicionamiento de su bosque de galería y la restauración de gran parte del conjunto de jardines diseñados para la Exposición Universal celebrada en Sevilla en 1992 (EXPO-92), fomentando la biodiversidad del ecosistema asociado al citado cauce. </a:t>
            </a:r>
          </a:p>
          <a:p>
            <a:pPr marL="274320" indent="-274320" eaLnBrk="1" fontAlgn="auto" hangingPunct="1">
              <a:spcBef>
                <a:spcPts val="580"/>
              </a:spcBef>
              <a:spcAft>
                <a:spcPts val="0"/>
              </a:spcAft>
              <a:buFont typeface="Wingdings 2"/>
              <a:buChar char=""/>
              <a:defRPr/>
            </a:pPr>
            <a:r>
              <a:rPr lang="es-ES" dirty="0"/>
              <a:t>Actualmente, el Jardín Americano ocupa una superficie de 2 hectáreas de extensión aproximadamente.</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873668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914400" y="549275"/>
            <a:ext cx="7041976" cy="5470525"/>
          </a:xfrm>
        </p:spPr>
        <p:txBody>
          <a:bodyPr/>
          <a:lstStyle/>
          <a:p>
            <a:pPr eaLnBrk="1" hangingPunct="1"/>
            <a:r>
              <a:rPr lang="es-ES" altLang="es-ES" dirty="0"/>
              <a:t> En él se han repuesto más de 400 plantas de origen americano ubicadas en el Umbráculo, de 800 m2, en el que se consigue preservar un clima apto para el crecimiento de estas especies exóticas.</a:t>
            </a:r>
          </a:p>
          <a:p>
            <a:pPr eaLnBrk="1" hangingPunct="1"/>
            <a:endParaRPr lang="es-ES" altLang="es-ES" dirty="0"/>
          </a:p>
          <a:p>
            <a:pPr eaLnBrk="1" hangingPunct="1"/>
            <a:r>
              <a:rPr lang="es-ES" altLang="es-ES" dirty="0"/>
              <a:t>Además, se ha recuperado la lámina de agua de la ciaboga, de 3.000 m2, en la que se han reconstruido cascadas a cuatro niveles. Junto al jardín se ha habilitado una pasarela flotante sobre la lámina de agua de la dársena del río de 300 metros de longitud.</a:t>
            </a:r>
          </a:p>
        </p:txBody>
      </p:sp>
    </p:spTree>
    <p:extLst>
      <p:ext uri="{BB962C8B-B14F-4D97-AF65-F5344CB8AC3E}">
        <p14:creationId xmlns:p14="http://schemas.microsoft.com/office/powerpoint/2010/main" val="2645206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914400" y="274638"/>
            <a:ext cx="7772400" cy="1858962"/>
          </a:xfrm>
        </p:spPr>
        <p:txBody>
          <a:bodyPr/>
          <a:lstStyle/>
          <a:p>
            <a:pPr eaLnBrk="1" hangingPunct="1"/>
            <a:r>
              <a:rPr lang="es-ES" altLang="es-ES" sz="2400" dirty="0"/>
              <a:t>Adecuación ambiental de la margen izquierda del cauce vivo del río Guadalquivir en el Charco de la Pava.-18</a:t>
            </a:r>
            <a:r>
              <a:rPr lang="es-ES" altLang="es-ES" dirty="0"/>
              <a:t>.</a:t>
            </a:r>
            <a:br>
              <a:rPr lang="es-ES" altLang="es-ES" dirty="0"/>
            </a:br>
            <a:endParaRPr lang="es-ES" altLang="es-ES" dirty="0"/>
          </a:p>
        </p:txBody>
      </p:sp>
      <p:sp>
        <p:nvSpPr>
          <p:cNvPr id="24579" name="2 Marcador de contenido"/>
          <p:cNvSpPr>
            <a:spLocks noGrp="1"/>
          </p:cNvSpPr>
          <p:nvPr>
            <p:ph sz="quarter" idx="1"/>
          </p:nvPr>
        </p:nvSpPr>
        <p:spPr>
          <a:xfrm>
            <a:off x="914400" y="2132856"/>
            <a:ext cx="7185992" cy="4536504"/>
          </a:xfrm>
        </p:spPr>
        <p:txBody>
          <a:bodyPr>
            <a:normAutofit lnSpcReduction="10000"/>
          </a:bodyPr>
          <a:lstStyle/>
          <a:p>
            <a:pPr eaLnBrk="1" hangingPunct="1"/>
            <a:r>
              <a:rPr lang="es-ES" altLang="es-ES" dirty="0"/>
              <a:t>El proyecto de regeneración de las márgenes del río vivo puesto en marcha por la Confederación Hidrográfica del Guadalquivir tiene un presupuesto de 17,3 millones de euros y afecta tanto a la orilla de Sevilla como a la del Aljarafe.</a:t>
            </a:r>
          </a:p>
          <a:p>
            <a:pPr eaLnBrk="1" hangingPunct="1"/>
            <a:r>
              <a:rPr lang="es-ES" altLang="es-ES" dirty="0"/>
              <a:t> En esa zona se proyecto prevé intervenir en 64 hectáreas y 1.875 metros de ribera, un área mucho más degradada que el Charco de la Pava debido tanto a las características del terreno como al abandono de años y a su utilización como asentamiento chabolista y vertedero. </a:t>
            </a:r>
          </a:p>
        </p:txBody>
      </p:sp>
    </p:spTree>
    <p:extLst>
      <p:ext uri="{BB962C8B-B14F-4D97-AF65-F5344CB8AC3E}">
        <p14:creationId xmlns:p14="http://schemas.microsoft.com/office/powerpoint/2010/main" val="3749372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3 Imagen" descr="Charco de la Pava.-Jun 2011 0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175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3 Imagen" descr="Charco de la Pava-Jun 2011 0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070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harco de la Pava.-Jun 2011 0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8453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harco de la Pava-Jun 2011 0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878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harco de la Pava-Jun 2011 05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434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harco de la Pava-Jun 2011 0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1113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harco de la Pava-Jun 2011 0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046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harco de la Pava-Jun 2011 0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454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harco de la Pava-Jun 2011 0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5590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harco de la Pava-Jun 2011 0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986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914400" y="274638"/>
            <a:ext cx="7772400" cy="1785937"/>
          </a:xfrm>
        </p:spPr>
        <p:txBody>
          <a:bodyPr>
            <a:normAutofit fontScale="90000"/>
          </a:bodyPr>
          <a:lstStyle/>
          <a:p>
            <a:pPr eaLnBrk="1" hangingPunct="1"/>
            <a:r>
              <a:rPr lang="es-ES" altLang="es-ES" sz="2800" dirty="0"/>
              <a:t>Adecuación ambiental de las riberas del nuevo cauce del río Guadaíra en Palmas Altas 7.1</a:t>
            </a:r>
            <a:br>
              <a:rPr lang="es-ES" altLang="es-ES" dirty="0"/>
            </a:br>
            <a:endParaRPr lang="es-ES" altLang="es-ES" dirty="0"/>
          </a:p>
        </p:txBody>
      </p:sp>
      <p:sp>
        <p:nvSpPr>
          <p:cNvPr id="286723" name="2 Marcador de contenido"/>
          <p:cNvSpPr>
            <a:spLocks noGrp="1"/>
          </p:cNvSpPr>
          <p:nvPr>
            <p:ph sz="quarter" idx="1"/>
          </p:nvPr>
        </p:nvSpPr>
        <p:spPr>
          <a:xfrm>
            <a:off x="914400" y="2132856"/>
            <a:ext cx="7113984" cy="4248894"/>
          </a:xfrm>
        </p:spPr>
        <p:txBody>
          <a:bodyPr>
            <a:normAutofit/>
          </a:bodyPr>
          <a:lstStyle/>
          <a:p>
            <a:pPr marL="274320" indent="-274320" eaLnBrk="1" fontAlgn="auto" hangingPunct="1">
              <a:spcBef>
                <a:spcPts val="580"/>
              </a:spcBef>
              <a:spcAft>
                <a:spcPts val="0"/>
              </a:spcAft>
              <a:buFont typeface="Wingdings 2"/>
              <a:buChar char=""/>
              <a:defRPr/>
            </a:pPr>
            <a:r>
              <a:rPr lang="es-ES" dirty="0"/>
              <a:t>Objetivos perseguidos:</a:t>
            </a:r>
          </a:p>
          <a:p>
            <a:pPr marL="274320" indent="-274320" eaLnBrk="1" fontAlgn="auto" hangingPunct="1">
              <a:spcBef>
                <a:spcPts val="580"/>
              </a:spcBef>
              <a:spcAft>
                <a:spcPts val="0"/>
              </a:spcAft>
              <a:buFont typeface="Wingdings 2"/>
              <a:buChar char=""/>
              <a:defRPr/>
            </a:pPr>
            <a:r>
              <a:rPr lang="es-ES" dirty="0"/>
              <a:t>a. Recuperación de márgenes y cauce del río Guadaíra.</a:t>
            </a:r>
          </a:p>
          <a:p>
            <a:pPr marL="274320" indent="-274320" eaLnBrk="1" fontAlgn="auto" hangingPunct="1">
              <a:spcBef>
                <a:spcPts val="580"/>
              </a:spcBef>
              <a:spcAft>
                <a:spcPts val="0"/>
              </a:spcAft>
              <a:buFont typeface="Wingdings 2"/>
              <a:buChar char=""/>
              <a:defRPr/>
            </a:pPr>
            <a:r>
              <a:rPr lang="es-ES" dirty="0"/>
              <a:t>b. Crear zonas de transición entre lo natural y lo urbano.</a:t>
            </a:r>
          </a:p>
          <a:p>
            <a:pPr marL="274320" indent="-274320" eaLnBrk="1" fontAlgn="auto" hangingPunct="1">
              <a:spcBef>
                <a:spcPts val="580"/>
              </a:spcBef>
              <a:spcAft>
                <a:spcPts val="0"/>
              </a:spcAft>
              <a:buFont typeface="Wingdings 2"/>
              <a:buChar char=""/>
              <a:defRPr/>
            </a:pPr>
            <a:r>
              <a:rPr lang="es-ES" dirty="0"/>
              <a:t>c. Ordenación de espacios para el uso colectivo y regeneración de una zona para disfrute de la población.</a:t>
            </a:r>
          </a:p>
          <a:p>
            <a:pPr marL="274320" indent="-274320" eaLnBrk="1" fontAlgn="auto" hangingPunct="1">
              <a:spcBef>
                <a:spcPts val="580"/>
              </a:spcBef>
              <a:spcAft>
                <a:spcPts val="0"/>
              </a:spcAft>
              <a:buFont typeface="Wingdings 2"/>
              <a:buChar char=""/>
              <a:defRPr/>
            </a:pPr>
            <a:r>
              <a:rPr lang="es-ES" dirty="0"/>
              <a:t>d. Mantener la protección contra avenidas del casco urbano de Sevilla.</a:t>
            </a:r>
          </a:p>
        </p:txBody>
      </p:sp>
    </p:spTree>
    <p:extLst>
      <p:ext uri="{BB962C8B-B14F-4D97-AF65-F5344CB8AC3E}">
        <p14:creationId xmlns:p14="http://schemas.microsoft.com/office/powerpoint/2010/main" val="317113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Marcador de contenido"/>
          <p:cNvSpPr>
            <a:spLocks noGrp="1"/>
          </p:cNvSpPr>
          <p:nvPr>
            <p:ph sz="quarter" idx="1"/>
          </p:nvPr>
        </p:nvSpPr>
        <p:spPr>
          <a:xfrm>
            <a:off x="914400" y="549275"/>
            <a:ext cx="7772400" cy="5470525"/>
          </a:xfrm>
        </p:spPr>
        <p:txBody>
          <a:bodyPr/>
          <a:lstStyle/>
          <a:p>
            <a:r>
              <a:rPr lang="es-ES" altLang="es-ES" dirty="0"/>
              <a:t>e. Abordar la recuperación del cauce antiguo como elemento integrador, estableciendo un parque que permita la valoración del río por la población y su aprovechamiento como zona de recreo.</a:t>
            </a:r>
          </a:p>
          <a:p>
            <a:pPr eaLnBrk="1" hangingPunct="1"/>
            <a:r>
              <a:rPr lang="es-ES" altLang="es-ES" dirty="0"/>
              <a:t>El presupuesto del proyecto se desglosa como sigue:</a:t>
            </a:r>
          </a:p>
          <a:p>
            <a:pPr eaLnBrk="1" hangingPunct="1"/>
            <a:r>
              <a:rPr lang="es-ES" altLang="es-ES" dirty="0"/>
              <a:t>􀂃 Presupuesto de Ejecución Material: 6.253.513,01.-€ (Plantaciones, caminos, láminas de agua y riego:</a:t>
            </a:r>
          </a:p>
          <a:p>
            <a:pPr eaLnBrk="1" hangingPunct="1"/>
            <a:r>
              <a:rPr lang="es-ES" altLang="es-ES" dirty="0"/>
              <a:t>2.300.137,71.-€.).</a:t>
            </a:r>
          </a:p>
          <a:p>
            <a:pPr eaLnBrk="1" hangingPunct="1"/>
            <a:r>
              <a:rPr lang="es-ES" altLang="es-ES" dirty="0"/>
              <a:t>􀂃 Presupuesto de Ejecución por Contrata: 8.922.512,28.-€.</a:t>
            </a:r>
          </a:p>
          <a:p>
            <a:pPr eaLnBrk="1" hangingPunct="1"/>
            <a:r>
              <a:rPr lang="es-ES" altLang="es-ES" dirty="0"/>
              <a:t>􀂃 Presupuesto para conocimiento de la Administración: 9.011.737,40.-€.</a:t>
            </a:r>
          </a:p>
        </p:txBody>
      </p:sp>
    </p:spTree>
    <p:extLst>
      <p:ext uri="{BB962C8B-B14F-4D97-AF65-F5344CB8AC3E}">
        <p14:creationId xmlns:p14="http://schemas.microsoft.com/office/powerpoint/2010/main" val="522280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3 Título"/>
          <p:cNvSpPr>
            <a:spLocks noGrp="1"/>
          </p:cNvSpPr>
          <p:nvPr>
            <p:ph type="title"/>
          </p:nvPr>
        </p:nvSpPr>
        <p:spPr/>
        <p:txBody>
          <a:bodyPr>
            <a:normAutofit fontScale="90000"/>
          </a:bodyPr>
          <a:lstStyle/>
          <a:p>
            <a:pPr eaLnBrk="1" hangingPunct="1"/>
            <a:r>
              <a:rPr lang="es-ES" altLang="es-ES" sz="2800" b="1" dirty="0"/>
              <a:t>Parque del Tamarguillo (San Ildefonso) y antiguo cauce del Ranillas</a:t>
            </a:r>
            <a:endParaRPr lang="es-ES" altLang="es-ES" sz="2800" dirty="0"/>
          </a:p>
        </p:txBody>
      </p:sp>
      <p:sp>
        <p:nvSpPr>
          <p:cNvPr id="37891" name="2 Marcador de contenido"/>
          <p:cNvSpPr>
            <a:spLocks noGrp="1"/>
          </p:cNvSpPr>
          <p:nvPr>
            <p:ph sz="quarter" idx="1"/>
          </p:nvPr>
        </p:nvSpPr>
        <p:spPr>
          <a:xfrm>
            <a:off x="755651" y="1447800"/>
            <a:ext cx="7272734" cy="5005388"/>
          </a:xfrm>
        </p:spPr>
        <p:txBody>
          <a:bodyPr/>
          <a:lstStyle/>
          <a:p>
            <a:pPr eaLnBrk="1" hangingPunct="1"/>
            <a:r>
              <a:rPr lang="es-ES" altLang="es-ES" dirty="0"/>
              <a:t>La inversión global supera los 220 millones, ampliando la recogida en el convenio, para trece actuaciones de mejora y acondicionamiento de las márgenes del Guadalquivir, del Guadaira y de arroyos como el de Miraflores. En este espacio de 93 has, situado entre el aeropuerto y la barriada de Parque Alcosa, se proyecta la recuperación del cauce natural del Arroyo Tamarguillo, la adecuación de las márgenes del nuevo encauzamiento de los arroyos Miraflores y Ranillas y la mejora y revalorización de los espacios verdes consolidados, así como la creación de huertos vecinales.</a:t>
            </a:r>
          </a:p>
        </p:txBody>
      </p:sp>
    </p:spTree>
    <p:extLst>
      <p:ext uri="{BB962C8B-B14F-4D97-AF65-F5344CB8AC3E}">
        <p14:creationId xmlns:p14="http://schemas.microsoft.com/office/powerpoint/2010/main" val="2956862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914400" y="333375"/>
            <a:ext cx="6969968" cy="5686425"/>
          </a:xfrm>
        </p:spPr>
        <p:txBody>
          <a:bodyPr/>
          <a:lstStyle/>
          <a:p>
            <a:pPr eaLnBrk="1" hangingPunct="1"/>
            <a:r>
              <a:rPr lang="es-ES" altLang="es-ES" dirty="0"/>
              <a:t>Esta actuación ha contado con un presupuesto de 11,75 millones de euros cofinanciados por la Confederación Hidrográfica del Guadalquivir y por la Gerencia de Urbanismo. </a:t>
            </a:r>
          </a:p>
          <a:p>
            <a:pPr eaLnBrk="1" hangingPunct="1"/>
            <a:r>
              <a:rPr lang="es-ES" altLang="es-ES" dirty="0"/>
              <a:t>La actuación se encuentra en fase de terminación tras la ejecución de los trabajos de acondicionamiento de mobiliario urbano y zonas recreativas ejecutados por el Ayuntamiento de la ciudad.</a:t>
            </a:r>
          </a:p>
        </p:txBody>
      </p:sp>
    </p:spTree>
    <p:extLst>
      <p:ext uri="{BB962C8B-B14F-4D97-AF65-F5344CB8AC3E}">
        <p14:creationId xmlns:p14="http://schemas.microsoft.com/office/powerpoint/2010/main" val="1312075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p:txBody>
          <a:bodyPr/>
          <a:lstStyle/>
          <a:p>
            <a:pPr eaLnBrk="1" hangingPunct="1"/>
            <a:r>
              <a:rPr lang="es-ES" altLang="es-ES" dirty="0"/>
              <a:t>TABLADA</a:t>
            </a:r>
          </a:p>
        </p:txBody>
      </p:sp>
      <p:sp>
        <p:nvSpPr>
          <p:cNvPr id="289795" name="2 Marcador de contenido"/>
          <p:cNvSpPr>
            <a:spLocks noGrp="1"/>
          </p:cNvSpPr>
          <p:nvPr>
            <p:ph sz="quarter" idx="1"/>
          </p:nvPr>
        </p:nvSpPr>
        <p:spPr>
          <a:xfrm>
            <a:off x="914400" y="1447800"/>
            <a:ext cx="7113984" cy="4860925"/>
          </a:xfrm>
        </p:spPr>
        <p:txBody>
          <a:bodyPr>
            <a:normAutofit fontScale="92500" lnSpcReduction="20000"/>
          </a:bodyPr>
          <a:lstStyle/>
          <a:p>
            <a:pPr marL="274320" indent="-274320" eaLnBrk="1" fontAlgn="auto" hangingPunct="1">
              <a:spcBef>
                <a:spcPts val="580"/>
              </a:spcBef>
              <a:spcAft>
                <a:spcPts val="0"/>
              </a:spcAft>
              <a:buFont typeface="Wingdings 2"/>
              <a:buChar char=""/>
              <a:defRPr/>
            </a:pPr>
            <a:r>
              <a:rPr lang="es-ES" sz="2800" dirty="0"/>
              <a:t>Con todo, no extraña que en este final de mandato el debate de Tablada siga siendo recurrente ocho años después de aquella campaña de 2003 con prácticamente los mismos protagonistas</a:t>
            </a:r>
            <a:r>
              <a:rPr lang="es-ES" sz="2800" i="1" dirty="0"/>
              <a:t>. </a:t>
            </a:r>
          </a:p>
          <a:p>
            <a:pPr marL="274320" indent="-274320" eaLnBrk="1" fontAlgn="auto" hangingPunct="1">
              <a:spcBef>
                <a:spcPts val="580"/>
              </a:spcBef>
              <a:spcAft>
                <a:spcPts val="0"/>
              </a:spcAft>
              <a:buFont typeface="Wingdings 2"/>
              <a:buChar char=""/>
              <a:defRPr/>
            </a:pPr>
            <a:r>
              <a:rPr lang="es-ES" sz="2800" i="1" dirty="0"/>
              <a:t>Hoy Tablada</a:t>
            </a:r>
            <a:r>
              <a:rPr lang="es-ES" sz="2800" dirty="0"/>
              <a:t>, un sueño por construir para las personas; verde sobre plano, pero idéntica en apariencia a la que sirvió de percha al reclamo electoral de los «enemigos de la especulación» no es el parque prometido pero curiosamente se ha convertido en la única porción de terreno libre tras colmatar el plan el 90% del término municipal.</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336412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sz="quarter" idx="1"/>
          </p:nvPr>
        </p:nvSpPr>
        <p:spPr>
          <a:xfrm>
            <a:off x="914400" y="404813"/>
            <a:ext cx="7041976" cy="5614987"/>
          </a:xfrm>
        </p:spPr>
        <p:txBody>
          <a:bodyPr/>
          <a:lstStyle/>
          <a:p>
            <a:pPr eaLnBrk="1" hangingPunct="1"/>
            <a:r>
              <a:rPr lang="es-ES" altLang="es-ES" sz="2800" dirty="0"/>
              <a:t>Un terreno blindado por un PGOU que este gobierno ha demostrado se puede modificar a conveniencia.</a:t>
            </a:r>
          </a:p>
          <a:p>
            <a:pPr eaLnBrk="1" hangingPunct="1"/>
            <a:r>
              <a:rPr lang="es-ES" altLang="es-ES" sz="2800" dirty="0"/>
              <a:t> Por todo esto y más —sería muy tedioso abordar la gestión interna de la Gerencia— el urbanismo de los últimos mandatos en Sevilla puede llevar aparejado muchos términos, aunque el de «social» resulta demasiado pretencioso o, cuanto menos, engañoso</a:t>
            </a:r>
            <a:r>
              <a:rPr lang="es-ES" altLang="es-ES" dirty="0"/>
              <a:t>.</a:t>
            </a:r>
          </a:p>
          <a:p>
            <a:pPr eaLnBrk="1" hangingPunct="1"/>
            <a:endParaRPr lang="es-ES" altLang="es-ES" dirty="0"/>
          </a:p>
        </p:txBody>
      </p:sp>
    </p:spTree>
    <p:extLst>
      <p:ext uri="{BB962C8B-B14F-4D97-AF65-F5344CB8AC3E}">
        <p14:creationId xmlns:p14="http://schemas.microsoft.com/office/powerpoint/2010/main" val="6880615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a:xfrm>
            <a:off x="914400" y="274638"/>
            <a:ext cx="7772400" cy="2074862"/>
          </a:xfrm>
        </p:spPr>
        <p:txBody>
          <a:bodyPr/>
          <a:lstStyle/>
          <a:p>
            <a:pPr eaLnBrk="1" hangingPunct="1"/>
            <a:r>
              <a:rPr lang="es-ES" altLang="es-ES" sz="3600" b="1" dirty="0"/>
              <a:t>Trabajos de ejecución del nuevo parque de San Jerónimo</a:t>
            </a:r>
            <a:br>
              <a:rPr lang="es-ES" altLang="es-ES" b="1" dirty="0"/>
            </a:br>
            <a:endParaRPr lang="es-ES" altLang="es-ES" dirty="0"/>
          </a:p>
        </p:txBody>
      </p:sp>
      <p:sp>
        <p:nvSpPr>
          <p:cNvPr id="294915" name="2 Marcador de contenido"/>
          <p:cNvSpPr>
            <a:spLocks noGrp="1"/>
          </p:cNvSpPr>
          <p:nvPr>
            <p:ph sz="quarter" idx="1"/>
          </p:nvPr>
        </p:nvSpPr>
        <p:spPr>
          <a:xfrm>
            <a:off x="914400" y="1844675"/>
            <a:ext cx="7330008" cy="4752677"/>
          </a:xfrm>
        </p:spPr>
        <p:txBody>
          <a:bodyPr>
            <a:normAutofit fontScale="92500" lnSpcReduction="20000"/>
          </a:bodyPr>
          <a:lstStyle/>
          <a:p>
            <a:pPr marL="274320" indent="-274320" eaLnBrk="1" fontAlgn="auto" hangingPunct="1">
              <a:spcBef>
                <a:spcPts val="580"/>
              </a:spcBef>
              <a:spcAft>
                <a:spcPts val="0"/>
              </a:spcAft>
              <a:buFont typeface="Wingdings 2"/>
              <a:buChar char=""/>
              <a:defRPr/>
            </a:pPr>
            <a:r>
              <a:rPr lang="es-ES" sz="2800" dirty="0"/>
              <a:t>Una vez finalizados los trabajos de acondicionamiento ambiental de la zona, se incorporará al parque de San Jerónimo ya existente una superficie de 11,5 hectáreas desde el tapón del cauce histórico del Guadalquivir hasta el Puente del Alamillo.</a:t>
            </a:r>
          </a:p>
          <a:p>
            <a:pPr marL="274320" indent="-274320" eaLnBrk="1" fontAlgn="auto" hangingPunct="1">
              <a:spcBef>
                <a:spcPts val="580"/>
              </a:spcBef>
              <a:spcAft>
                <a:spcPts val="0"/>
              </a:spcAft>
              <a:buFont typeface="Wingdings 2"/>
              <a:buChar char=""/>
              <a:defRPr/>
            </a:pPr>
            <a:r>
              <a:rPr lang="es-ES" sz="2800" dirty="0"/>
              <a:t>Además, se ha realizado una pasarela de 224 metros de longitud que posibilita la interconexión entre San Jerónimo y el Parque del Alamillo.</a:t>
            </a:r>
          </a:p>
          <a:p>
            <a:pPr marL="274320" indent="-274320" eaLnBrk="1" fontAlgn="auto" hangingPunct="1">
              <a:spcBef>
                <a:spcPts val="580"/>
              </a:spcBef>
              <a:spcAft>
                <a:spcPts val="0"/>
              </a:spcAft>
              <a:buFont typeface="Wingdings 2"/>
              <a:buChar char=""/>
              <a:defRPr/>
            </a:pPr>
            <a:r>
              <a:rPr lang="es-ES" sz="2800" dirty="0"/>
              <a:t>Desde la pasarela hasta el puente del Alamillo se ha acondicionado un paseo fluvial de 1.900 metros de longitud.</a:t>
            </a:r>
          </a:p>
          <a:p>
            <a:pPr marL="274320" indent="-274320" eaLnBrk="1" fontAlgn="auto" hangingPunct="1">
              <a:spcBef>
                <a:spcPts val="580"/>
              </a:spcBef>
              <a:spcAft>
                <a:spcPts val="0"/>
              </a:spcAft>
              <a:buFont typeface="Wingdings 2"/>
              <a:buChar char=""/>
              <a:defRPr/>
            </a:pPr>
            <a:endParaRPr lang="es-ES" b="1"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140948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476250"/>
            <a:ext cx="6969968" cy="5761038"/>
          </a:xfrm>
        </p:spPr>
        <p:txBody>
          <a:bodyPr/>
          <a:lstStyle/>
          <a:p>
            <a:pPr eaLnBrk="1" hangingPunct="1">
              <a:buFont typeface="Wingdings 2" pitchFamily="18" charset="2"/>
              <a:buNone/>
            </a:pPr>
            <a:endParaRPr lang="es-ES" altLang="es-ES" dirty="0"/>
          </a:p>
          <a:p>
            <a:pPr eaLnBrk="1" hangingPunct="1"/>
            <a:r>
              <a:rPr lang="es-ES" altLang="es-ES" dirty="0"/>
              <a:t>En el nuevo parque se ha llevado a cabo una importante labor de repoblación de especies arbustivas y arbóreas, contando con 1.340 nuevas plantaciones y 8,9 hectáreas de pradera.</a:t>
            </a:r>
          </a:p>
          <a:p>
            <a:pPr eaLnBrk="1" hangingPunct="1"/>
            <a:r>
              <a:rPr lang="es-ES" altLang="es-ES" dirty="0"/>
              <a:t>Por otro lado, se ha acondicionado la margen de la Avenida José Galán Merino, actuando en más de 12.000 m2 de superficie. En ella se ha homogeneizado y estabilizado el acerado y se ha eliminado el muro que limitaba la zona superior del parque, permitiendo la incorporación visual del río en el barrio de San Jerónimo.</a:t>
            </a:r>
            <a:br>
              <a:rPr lang="es-ES" altLang="es-ES" dirty="0"/>
            </a:br>
            <a:endParaRPr lang="es-ES" altLang="es-ES" dirty="0"/>
          </a:p>
        </p:txBody>
      </p:sp>
    </p:spTree>
    <p:extLst>
      <p:ext uri="{BB962C8B-B14F-4D97-AF65-F5344CB8AC3E}">
        <p14:creationId xmlns:p14="http://schemas.microsoft.com/office/powerpoint/2010/main" val="3046345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914400" y="333375"/>
            <a:ext cx="7113984" cy="6191250"/>
          </a:xfrm>
        </p:spPr>
        <p:txBody>
          <a:bodyPr>
            <a:normAutofit lnSpcReduction="10000"/>
          </a:bodyPr>
          <a:lstStyle/>
          <a:p>
            <a:pPr eaLnBrk="1" hangingPunct="1"/>
            <a:r>
              <a:rPr lang="es-ES" altLang="es-ES" b="1" dirty="0"/>
              <a:t>Restauración Hidrológico Forestal para Sevilla en el Muelle de Nueva York, </a:t>
            </a:r>
          </a:p>
          <a:p>
            <a:pPr eaLnBrk="1" hangingPunct="1"/>
            <a:r>
              <a:rPr lang="es-ES" altLang="es-ES" dirty="0"/>
              <a:t>El futuro parque del Muelle de Nueva York recupera una zona degradada de la fachada fluvial de la ciudad de Sevilla, dando continuidad al paseo fluvial de la margen derecha del cauce histórico, ya que enlaza con el Paseo de Marqués de Contadero (zona inferior del Paseo Colón) con el de los Jardines de las Delicias. </a:t>
            </a:r>
          </a:p>
          <a:p>
            <a:pPr eaLnBrk="1" hangingPunct="1"/>
            <a:r>
              <a:rPr lang="es-ES" altLang="es-ES" dirty="0"/>
              <a:t>En esta actuación, comprendida entre el puente de San Telmo y el puente de Los Remedios, se ha invertido un total de 5.546.290,34 euros, inversión que ha posibilitado la integración de este frente fluvial con los Jardines de Cristina, el parque de Mª Luisa y el Palacio de San Telmo. </a:t>
            </a:r>
            <a:endParaRPr lang="es-ES" altLang="es-ES" b="1" dirty="0"/>
          </a:p>
        </p:txBody>
      </p:sp>
    </p:spTree>
    <p:extLst>
      <p:ext uri="{BB962C8B-B14F-4D97-AF65-F5344CB8AC3E}">
        <p14:creationId xmlns:p14="http://schemas.microsoft.com/office/powerpoint/2010/main" val="27114434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Título"/>
          <p:cNvSpPr>
            <a:spLocks noGrp="1"/>
          </p:cNvSpPr>
          <p:nvPr>
            <p:ph type="title"/>
          </p:nvPr>
        </p:nvSpPr>
        <p:spPr/>
        <p:txBody>
          <a:bodyPr/>
          <a:lstStyle/>
          <a:p>
            <a:pPr eaLnBrk="1" hangingPunct="1"/>
            <a:r>
              <a:rPr lang="es-ES" altLang="es-ES" dirty="0"/>
              <a:t>Parques en la Ribera del Guadaira</a:t>
            </a:r>
          </a:p>
        </p:txBody>
      </p:sp>
      <p:sp>
        <p:nvSpPr>
          <p:cNvPr id="297987"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En los parques Riberas del Guadaíra la CHG a actuado sobre una superficie de 41 hectáreas con el objetivo de restaurar un conjunto de parques asociados o colindantes con el río Guadaíra que se encontraban en un estado ambiental muy degradado.</a:t>
            </a:r>
          </a:p>
          <a:p>
            <a:pPr marL="274320" indent="-274320" eaLnBrk="1" fontAlgn="auto" hangingPunct="1">
              <a:spcBef>
                <a:spcPts val="580"/>
              </a:spcBef>
              <a:spcAft>
                <a:spcPts val="0"/>
              </a:spcAft>
              <a:buFont typeface="Wingdings 2"/>
              <a:buChar char=""/>
              <a:defRPr/>
            </a:pPr>
            <a:r>
              <a:rPr lang="es-ES" dirty="0"/>
              <a:t> El presupuesto total invertido en esta actuación es de 10.528.793,71 euros. </a:t>
            </a:r>
          </a:p>
          <a:p>
            <a:pPr marL="274320" indent="-274320" eaLnBrk="1" fontAlgn="auto" hangingPunct="1">
              <a:spcBef>
                <a:spcPts val="580"/>
              </a:spcBef>
              <a:spcAft>
                <a:spcPts val="0"/>
              </a:spcAft>
              <a:buFont typeface="Wingdings 2"/>
              <a:buChar char=""/>
              <a:defRPr/>
            </a:pPr>
            <a:r>
              <a:rPr lang="es-ES" dirty="0"/>
              <a:t>La actuación contempla la plantación de 2.600 árboles, 50.000 arbustos y 600 plantas acuáticas. Además, se ha llevado se han creado extensas láminas de agua que embellecen el aspecto del parque.</a:t>
            </a:r>
          </a:p>
        </p:txBody>
      </p:sp>
    </p:spTree>
    <p:extLst>
      <p:ext uri="{BB962C8B-B14F-4D97-AF65-F5344CB8AC3E}">
        <p14:creationId xmlns:p14="http://schemas.microsoft.com/office/powerpoint/2010/main" val="737830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914400" y="476250"/>
            <a:ext cx="7772400" cy="5543550"/>
          </a:xfrm>
        </p:spPr>
        <p:txBody>
          <a:bodyPr>
            <a:normAutofit lnSpcReduction="10000"/>
          </a:bodyPr>
          <a:lstStyle/>
          <a:p>
            <a:pPr eaLnBrk="1" hangingPunct="1">
              <a:buFont typeface="Wingdings 2" pitchFamily="18" charset="2"/>
              <a:buNone/>
            </a:pPr>
            <a:r>
              <a:rPr lang="es-ES" altLang="es-ES" dirty="0"/>
              <a:t>.</a:t>
            </a:r>
          </a:p>
          <a:p>
            <a:pPr eaLnBrk="1" hangingPunct="1"/>
            <a:r>
              <a:rPr lang="es-ES" altLang="es-ES" sz="3600" b="1" dirty="0"/>
              <a:t>El parque de Miraflores cuenta con 50 hectáreas más de superficie.</a:t>
            </a:r>
          </a:p>
          <a:p>
            <a:pPr eaLnBrk="1" hangingPunct="1"/>
            <a:r>
              <a:rPr lang="es-ES" altLang="es-ES" dirty="0"/>
              <a:t>Esta actuación ha contado con un presupuesto de 11.743.003 euros financiados al 75 % por la CHG a través de Fondos FEDER y al 25 % por la Gerencia de Urbanismo del Ayuntamiento de Sevilla.</a:t>
            </a:r>
          </a:p>
          <a:p>
            <a:pPr eaLnBrk="1" hangingPunct="1"/>
            <a:r>
              <a:rPr lang="es-ES" altLang="es-ES" dirty="0"/>
              <a:t>Gracias a los trabajos de ampliación y restauración el parque de Miraflores cuenta con 50 hectáreas más de zonas ajardinadas, conectadas al parque ya existente por una estructura peatonal que sobrepasa la autovía SE-30.</a:t>
            </a:r>
          </a:p>
        </p:txBody>
      </p:sp>
    </p:spTree>
    <p:extLst>
      <p:ext uri="{BB962C8B-B14F-4D97-AF65-F5344CB8AC3E}">
        <p14:creationId xmlns:p14="http://schemas.microsoft.com/office/powerpoint/2010/main" val="2920573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sz="quarter" idx="1"/>
          </p:nvPr>
        </p:nvSpPr>
        <p:spPr>
          <a:xfrm>
            <a:off x="914400" y="620713"/>
            <a:ext cx="7041976" cy="5399087"/>
          </a:xfrm>
        </p:spPr>
        <p:txBody>
          <a:bodyPr/>
          <a:lstStyle/>
          <a:p>
            <a:pPr eaLnBrk="1" hangingPunct="1"/>
            <a:r>
              <a:rPr lang="es-ES" altLang="es-ES" dirty="0"/>
              <a:t>El parque cuenta ahora con un gran lago de 25.000 m2 de lámina de agua que se ha realizado sobre el antiguo cauce del arroyo de Miraflores evocando su trazado histórico.</a:t>
            </a:r>
          </a:p>
          <a:p>
            <a:pPr eaLnBrk="1" hangingPunct="1"/>
            <a:r>
              <a:rPr lang="es-ES" altLang="es-ES" dirty="0"/>
              <a:t>Asimismo, se han construido 8,7 Km de carril bici, 7,5 Km de paseos peatonales y 40.000 m2 de estancias circulares. Además, se han plantado 10 hectáreas de pradera y se han realizado plantaciones de arboleda en la nueva superficie.</a:t>
            </a:r>
          </a:p>
          <a:p>
            <a:pPr eaLnBrk="1" hangingPunct="1"/>
            <a:r>
              <a:rPr lang="es-ES" altLang="es-ES" dirty="0"/>
              <a:t>Por otro lado, se ha habilitado una red de riego con tres pozos para el mantenimiento de la vegetación y se han protegido dos zonas arqueológicas existentes en la zona.</a:t>
            </a:r>
          </a:p>
          <a:p>
            <a:pPr eaLnBrk="1" hangingPunct="1"/>
            <a:endParaRPr lang="es-ES" altLang="es-ES" dirty="0"/>
          </a:p>
        </p:txBody>
      </p:sp>
    </p:spTree>
    <p:extLst>
      <p:ext uri="{BB962C8B-B14F-4D97-AF65-F5344CB8AC3E}">
        <p14:creationId xmlns:p14="http://schemas.microsoft.com/office/powerpoint/2010/main" val="3485694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2 Marcador de contenido"/>
          <p:cNvSpPr>
            <a:spLocks noGrp="1"/>
          </p:cNvSpPr>
          <p:nvPr>
            <p:ph sz="quarter" idx="1"/>
          </p:nvPr>
        </p:nvSpPr>
        <p:spPr>
          <a:xfrm>
            <a:off x="914400" y="692150"/>
            <a:ext cx="6969968" cy="5327650"/>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El proyecto ejecutado ha permitido dotar al parque de nuevas infraestructuras de red viaria y otras estructuras. </a:t>
            </a:r>
          </a:p>
          <a:p>
            <a:pPr marL="274320" indent="-274320" eaLnBrk="1" fontAlgn="auto" hangingPunct="1">
              <a:spcBef>
                <a:spcPts val="580"/>
              </a:spcBef>
              <a:spcAft>
                <a:spcPts val="0"/>
              </a:spcAft>
              <a:buFont typeface="Wingdings 2"/>
              <a:buChar char=""/>
              <a:defRPr/>
            </a:pPr>
            <a:r>
              <a:rPr lang="es-ES" dirty="0"/>
              <a:t>Así, se ha creado una red de caminos peatonales, carril bici y una red de caminos mixtos. Además, se han colocado tres pasarelas o puentes (una sobre la lámina del agua y dos sobre la carretera SE-30 y que unen el nuevo espacio con el parque Miraflores I); y muretes rústicos de separación de áreas según sus usos.</a:t>
            </a:r>
          </a:p>
          <a:p>
            <a:pPr marL="274320" indent="-274320" eaLnBrk="1" fontAlgn="auto" hangingPunct="1">
              <a:spcBef>
                <a:spcPts val="580"/>
              </a:spcBef>
              <a:spcAft>
                <a:spcPts val="0"/>
              </a:spcAft>
              <a:buFont typeface="Wingdings 2"/>
              <a:buChar char=""/>
              <a:defRPr/>
            </a:pPr>
            <a:r>
              <a:rPr lang="es-ES" dirty="0"/>
              <a:t>El nuevo espacio verde contará igualmente con 100 huertos familiares, dos áreas de aparcamiento y 6 grandes áreas de superficies aptas para actividades de dinamización. A todo ellos se suma el mobiliario urbano, el equipamiento deportivo y la zonas de juegos infantiles al aire libre.</a:t>
            </a:r>
          </a:p>
        </p:txBody>
      </p:sp>
    </p:spTree>
    <p:extLst>
      <p:ext uri="{BB962C8B-B14F-4D97-AF65-F5344CB8AC3E}">
        <p14:creationId xmlns:p14="http://schemas.microsoft.com/office/powerpoint/2010/main" val="1529011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914400" y="404813"/>
            <a:ext cx="7185992" cy="5614987"/>
          </a:xfrm>
        </p:spPr>
        <p:txBody>
          <a:bodyPr>
            <a:normAutofit lnSpcReduction="10000"/>
          </a:bodyPr>
          <a:lstStyle/>
          <a:p>
            <a:r>
              <a:rPr lang="es-ES" altLang="es-ES" dirty="0"/>
              <a:t>El nuevo espacio verde contará igualmente con 100 huertos familiares, dos áreas de aparcamiento y 6 grandes áreas de superficies aptas para actividades de dinamización. A todo ellos se suma el mobiliario urbano, el equipamiento deportivo y la zonas de juegos infantiles al aire libre.</a:t>
            </a:r>
          </a:p>
          <a:p>
            <a:pPr eaLnBrk="1" hangingPunct="1"/>
            <a:r>
              <a:rPr lang="es-ES" altLang="es-ES" dirty="0"/>
              <a:t>En cifras, el nuevo Parque Miraflores II contará con una pista para la práctica de bicicletas BMX; dos circuitos deportivos formados por un total de 20 elementos para ejercicios; y un circuito biosaludable con 12 elementos. Además, se han instalado 2 porterías de fútbol y 4 tableros y postes de baloncestos.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2477377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Con respecto a las zonas infantiles, se han instalado dos áreas, una con una superficie de 450 metros cuadrados de césped artificial formada por 2 juegos combinados y 7 elementos individuales.</a:t>
            </a:r>
          </a:p>
          <a:p>
            <a:r>
              <a:rPr lang="es-ES" dirty="0"/>
              <a:t> La segunda área infantil está realizada sobre 280 metros cuadrados de caucho y formada por 2 elementos combinados y 4 individuales.</a:t>
            </a:r>
          </a:p>
          <a:p>
            <a:endParaRPr lang="es-ES" dirty="0"/>
          </a:p>
        </p:txBody>
      </p:sp>
    </p:spTree>
    <p:extLst>
      <p:ext uri="{BB962C8B-B14F-4D97-AF65-F5344CB8AC3E}">
        <p14:creationId xmlns:p14="http://schemas.microsoft.com/office/powerpoint/2010/main" val="2436569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3 Imagen" descr="Parque Miraflores.- 0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02711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rque Miraflores.- 0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734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arque Miraflores.- 0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5461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que  Miraflores.-0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7807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que Miraflores.-.0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6573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que Miraflores.-0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88183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arque Miraflores.--2011 0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7236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arque Miraflores.--2011 0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492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Parque Miraflores.- 0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2983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Parque Miraflores.-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3523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arque Miraflore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6171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p:txBody>
          <a:bodyPr>
            <a:normAutofit fontScale="90000"/>
          </a:bodyPr>
          <a:lstStyle/>
          <a:p>
            <a:pPr eaLnBrk="1" hangingPunct="1"/>
            <a:r>
              <a:rPr lang="es-ES" altLang="es-ES" sz="3600" dirty="0"/>
              <a:t>Parque Antiguo cauce del Guadaira</a:t>
            </a:r>
          </a:p>
        </p:txBody>
      </p:sp>
      <p:sp>
        <p:nvSpPr>
          <p:cNvPr id="302083" name="2 Marcador de contenido"/>
          <p:cNvSpPr>
            <a:spLocks noGrp="1"/>
          </p:cNvSpPr>
          <p:nvPr>
            <p:ph sz="quarter" idx="1"/>
          </p:nvPr>
        </p:nvSpPr>
        <p:spPr>
          <a:xfrm>
            <a:off x="914400" y="1447800"/>
            <a:ext cx="7113984" cy="493395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Recuperación ambiental de un espacio actualmente abandonado y muy degradado, integrándolo en la estructura de la ciudad. </a:t>
            </a:r>
          </a:p>
          <a:p>
            <a:pPr marL="274320" indent="-274320" eaLnBrk="1" fontAlgn="auto" hangingPunct="1">
              <a:spcBef>
                <a:spcPts val="580"/>
              </a:spcBef>
              <a:spcAft>
                <a:spcPts val="0"/>
              </a:spcAft>
              <a:buFont typeface="Wingdings 2"/>
              <a:buChar char=""/>
              <a:defRPr/>
            </a:pPr>
            <a:r>
              <a:rPr lang="es-ES" dirty="0"/>
              <a:t>El proyecto cuenta con un presupuesto base de 24.975.832,87 euros que serán financiados al 70 % por la CHG a través de Fondos FEDER y al 30 % por el Ayuntamiento de Sevilla.</a:t>
            </a:r>
          </a:p>
          <a:p>
            <a:pPr marL="274320" indent="-274320" eaLnBrk="1" fontAlgn="auto" hangingPunct="1">
              <a:spcBef>
                <a:spcPts val="580"/>
              </a:spcBef>
              <a:spcAft>
                <a:spcPts val="0"/>
              </a:spcAft>
              <a:buFont typeface="Wingdings 2"/>
              <a:buChar char=""/>
              <a:defRPr/>
            </a:pPr>
            <a:r>
              <a:rPr lang="es-ES" dirty="0"/>
              <a:t>El nuevo parque pondrá en valor 56,22 hectáreas de zonas verdes que se extienden a lo largo de 3.000 metros junto al Polígono Sur. En él se ejecutarán viales y paseos y se crearán láminas de agua que recrearán ambientes húmedos evocando las riberas del río Guadaíra antes de su desvío.</a:t>
            </a:r>
          </a:p>
        </p:txBody>
      </p:sp>
    </p:spTree>
    <p:extLst>
      <p:ext uri="{BB962C8B-B14F-4D97-AF65-F5344CB8AC3E}">
        <p14:creationId xmlns:p14="http://schemas.microsoft.com/office/powerpoint/2010/main" val="12772200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evilla.-Plaza Nueva.-Silla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2 Imagen" descr="Vandalismo.-Plaza Nuev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2145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2140</Words>
  <Application>Microsoft Office PowerPoint</Application>
  <PresentationFormat>Presentación en pantalla (4:3)</PresentationFormat>
  <Paragraphs>136</Paragraphs>
  <Slides>52</Slides>
  <Notes>29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52</vt:i4>
      </vt:variant>
    </vt:vector>
  </HeadingPairs>
  <TitlesOfParts>
    <vt:vector size="57" baseType="lpstr">
      <vt:lpstr>Calibri</vt:lpstr>
      <vt:lpstr>Century Schoolbook</vt:lpstr>
      <vt:lpstr>Wingdings</vt:lpstr>
      <vt:lpstr>Wingdings 2</vt:lpstr>
      <vt:lpstr>Default Theme</vt:lpstr>
      <vt:lpstr>EUROPA.-LA VUELTA AL MUNDO EN 885 JARDINES.-ESPAÑA.-SEVILLA NUEVOS PARQUES</vt:lpstr>
      <vt:lpstr>Fondos europeos.-Convenio CHG y GU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Confederación y Ayuntamiento</vt:lpstr>
      <vt:lpstr>Presentación de PowerPoint</vt:lpstr>
      <vt:lpstr>Presentación de PowerPoint</vt:lpstr>
      <vt:lpstr>Adecuación ambiental de la margen izquierda del cauce vivo del río Guadalquivir en el Charco de la Pava.-18.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Adecuación ambiental de las riberas del nuevo cauce del río Guadaíra en Palmas Altas 7.1 </vt:lpstr>
      <vt:lpstr>Presentación de PowerPoint</vt:lpstr>
      <vt:lpstr>Parque del Tamarguillo (San Ildefonso) y antiguo cauce del Ranillas</vt:lpstr>
      <vt:lpstr>Presentación de PowerPoint</vt:lpstr>
      <vt:lpstr>TABLADA</vt:lpstr>
      <vt:lpstr>Presentación de PowerPoint</vt:lpstr>
      <vt:lpstr>Trabajos de ejecución del nuevo parque de San Jerónimo </vt:lpstr>
      <vt:lpstr>Presentación de PowerPoint</vt:lpstr>
      <vt:lpstr>Presentación de PowerPoint</vt:lpstr>
      <vt:lpstr>Parques en la Ribera del Guadaira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Antiguo cauce del Guadaira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2013-09-12T16:18:33Z</dcterms:created>
  <dcterms:modified xsi:type="dcterms:W3CDTF">2018-03-10T18:25:11Z</dcterms:modified>
</cp:coreProperties>
</file>