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6"/>
  </p:notesMasterIdLst>
  <p:sldIdLst>
    <p:sldId id="256" r:id="rId2"/>
    <p:sldId id="257" r:id="rId3"/>
    <p:sldId id="44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371"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447"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44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449"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421" r:id="rId113"/>
    <p:sldId id="362" r:id="rId114"/>
    <p:sldId id="434" r:id="rId115"/>
    <p:sldId id="363" r:id="rId116"/>
    <p:sldId id="364" r:id="rId117"/>
    <p:sldId id="365" r:id="rId118"/>
    <p:sldId id="366" r:id="rId119"/>
    <p:sldId id="367" r:id="rId120"/>
    <p:sldId id="368" r:id="rId121"/>
    <p:sldId id="369" r:id="rId122"/>
    <p:sldId id="370" r:id="rId123"/>
    <p:sldId id="372" r:id="rId124"/>
    <p:sldId id="430" r:id="rId125"/>
    <p:sldId id="373" r:id="rId126"/>
    <p:sldId id="374" r:id="rId127"/>
    <p:sldId id="375" r:id="rId128"/>
    <p:sldId id="376" r:id="rId129"/>
    <p:sldId id="385" r:id="rId130"/>
    <p:sldId id="377" r:id="rId131"/>
    <p:sldId id="378" r:id="rId132"/>
    <p:sldId id="379" r:id="rId133"/>
    <p:sldId id="380" r:id="rId134"/>
    <p:sldId id="381" r:id="rId135"/>
    <p:sldId id="382" r:id="rId136"/>
    <p:sldId id="383" r:id="rId137"/>
    <p:sldId id="384" r:id="rId138"/>
    <p:sldId id="386" r:id="rId139"/>
    <p:sldId id="387" r:id="rId140"/>
    <p:sldId id="388"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 id="408" r:id="rId157"/>
    <p:sldId id="409" r:id="rId158"/>
    <p:sldId id="410" r:id="rId159"/>
    <p:sldId id="411" r:id="rId160"/>
    <p:sldId id="412" r:id="rId161"/>
    <p:sldId id="413" r:id="rId162"/>
    <p:sldId id="414" r:id="rId163"/>
    <p:sldId id="415" r:id="rId164"/>
    <p:sldId id="416" r:id="rId165"/>
    <p:sldId id="417" r:id="rId166"/>
    <p:sldId id="418" r:id="rId167"/>
    <p:sldId id="419" r:id="rId168"/>
    <p:sldId id="420" r:id="rId169"/>
    <p:sldId id="422" r:id="rId170"/>
    <p:sldId id="423" r:id="rId171"/>
    <p:sldId id="424" r:id="rId172"/>
    <p:sldId id="425" r:id="rId173"/>
    <p:sldId id="426" r:id="rId174"/>
    <p:sldId id="427" r:id="rId175"/>
    <p:sldId id="428" r:id="rId176"/>
    <p:sldId id="429" r:id="rId177"/>
    <p:sldId id="431" r:id="rId178"/>
    <p:sldId id="389" r:id="rId179"/>
    <p:sldId id="390" r:id="rId180"/>
    <p:sldId id="391" r:id="rId181"/>
    <p:sldId id="392" r:id="rId182"/>
    <p:sldId id="432" r:id="rId183"/>
    <p:sldId id="433" r:id="rId184"/>
    <p:sldId id="435" r:id="rId185"/>
    <p:sldId id="436" r:id="rId186"/>
    <p:sldId id="437" r:id="rId187"/>
    <p:sldId id="438" r:id="rId188"/>
    <p:sldId id="439" r:id="rId189"/>
    <p:sldId id="440" r:id="rId190"/>
    <p:sldId id="441" r:id="rId191"/>
    <p:sldId id="442" r:id="rId192"/>
    <p:sldId id="443" r:id="rId193"/>
    <p:sldId id="444" r:id="rId194"/>
    <p:sldId id="445" r:id="rId19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notesMaster" Target="notesMasters/notesMaster1.xml"/><Relationship Id="rId200"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presProps" Target="pres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viewProps" Target="viewProps.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EEF27A-687C-4CFB-9511-9E52963DFC30}"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592F72-5E6A-4ED4-B94F-84943B1DDC98}" type="slidenum">
              <a:rPr lang="es-ES" smtClean="0"/>
              <a:t>‹Nº›</a:t>
            </a:fld>
            <a:endParaRPr lang="es-ES" dirty="0"/>
          </a:p>
        </p:txBody>
      </p:sp>
    </p:spTree>
    <p:extLst>
      <p:ext uri="{BB962C8B-B14F-4D97-AF65-F5344CB8AC3E}">
        <p14:creationId xmlns:p14="http://schemas.microsoft.com/office/powerpoint/2010/main" val="3922456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Vista del Jardin en 1880</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5DB5F1-077F-4997-A60F-80EF2DBC3115}"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Vista del Jardin en  1880</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35CC15-7675-48C8-A090-C16BF91F506D}"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Puerta del León</a:t>
            </a:r>
          </a:p>
        </p:txBody>
      </p:sp>
      <p:sp>
        <p:nvSpPr>
          <p:cNvPr id="4" name="3 Marcador de número de diapositiva"/>
          <p:cNvSpPr>
            <a:spLocks noGrp="1"/>
          </p:cNvSpPr>
          <p:nvPr>
            <p:ph type="sldNum" sz="quarter" idx="5"/>
          </p:nvPr>
        </p:nvSpPr>
        <p:spPr/>
        <p:txBody>
          <a:bodyPr/>
          <a:lstStyle/>
          <a:p>
            <a:pPr>
              <a:defRPr/>
            </a:pPr>
            <a:fld id="{68317D94-E010-4BF2-9B9A-DF1C29952506}"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Chorisia speciosa</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163D12-232F-4D58-A2BE-DBD4E393A3B8}"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Patio del Yeso</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7DD65A-AA68-4305-8217-F244A3F81F60}"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Patio del Yeso</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1D7A11-05F1-4ABF-9035-2A7A89A45836}"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Patio del Yeso</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0F9F22-41D8-46CD-8B8A-5808299062C0}"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Yeserias Patio del yeso</a:t>
            </a:r>
          </a:p>
        </p:txBody>
      </p:sp>
      <p:sp>
        <p:nvSpPr>
          <p:cNvPr id="4" name="3 Marcador de número de diapositiva"/>
          <p:cNvSpPr>
            <a:spLocks noGrp="1"/>
          </p:cNvSpPr>
          <p:nvPr>
            <p:ph type="sldNum" sz="quarter" idx="5"/>
          </p:nvPr>
        </p:nvSpPr>
        <p:spPr/>
        <p:txBody>
          <a:bodyPr/>
          <a:lstStyle/>
          <a:p>
            <a:pPr>
              <a:defRPr/>
            </a:pPr>
            <a:fld id="{37D84613-E813-4B2E-83B1-99D143A00AFD}"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Patio de la Monteria.-Naranjos frente Casa de la Provincia</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D8AB7F-E536-457C-9BE8-89FD9203BA5F}"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Patio de la Monteria</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B6341E-3584-435E-A93B-E2F1B2E9E52E}"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Patio de la Monteria</a:t>
            </a:r>
          </a:p>
        </p:txBody>
      </p:sp>
      <p:sp>
        <p:nvSpPr>
          <p:cNvPr id="248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8C6FCB-9DD9-4B72-8CA9-E7034DCAC7A8}"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Galaeria de los Grutescos</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36C0E9-9760-4CF5-AA47-CC672C1FCEBF}"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Fuente de Mercurio</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239882-BA16-4EDA-88CA-0FAA41A4D37A}"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Estanque de Mercurio</a:t>
            </a:r>
          </a:p>
        </p:txBody>
      </p:sp>
      <p:sp>
        <p:nvSpPr>
          <p:cNvPr id="4" name="3 Marcador de número de diapositiva"/>
          <p:cNvSpPr>
            <a:spLocks noGrp="1"/>
          </p:cNvSpPr>
          <p:nvPr>
            <p:ph type="sldNum" sz="quarter" idx="5"/>
          </p:nvPr>
        </p:nvSpPr>
        <p:spPr/>
        <p:txBody>
          <a:bodyPr/>
          <a:lstStyle/>
          <a:p>
            <a:pPr>
              <a:defRPr/>
            </a:pPr>
            <a:fld id="{A7887CBC-00E3-493D-94C1-0707AA745002}"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Estanque de Mercurio</a:t>
            </a:r>
          </a:p>
        </p:txBody>
      </p:sp>
      <p:sp>
        <p:nvSpPr>
          <p:cNvPr id="4" name="3 Marcador de número de diapositiva"/>
          <p:cNvSpPr>
            <a:spLocks noGrp="1"/>
          </p:cNvSpPr>
          <p:nvPr>
            <p:ph type="sldNum" sz="quarter" idx="5"/>
          </p:nvPr>
        </p:nvSpPr>
        <p:spPr/>
        <p:txBody>
          <a:bodyPr/>
          <a:lstStyle/>
          <a:p>
            <a:pPr>
              <a:defRPr/>
            </a:pPr>
            <a:fld id="{A6328B3C-21A7-47C0-88EF-C6388A85D371}"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 Mercurio.-Grutescos</a:t>
            </a:r>
          </a:p>
        </p:txBody>
      </p:sp>
      <p:sp>
        <p:nvSpPr>
          <p:cNvPr id="4" name="3 Marcador de número de diapositiva"/>
          <p:cNvSpPr>
            <a:spLocks noGrp="1"/>
          </p:cNvSpPr>
          <p:nvPr>
            <p:ph type="sldNum" sz="quarter" idx="5"/>
          </p:nvPr>
        </p:nvSpPr>
        <p:spPr/>
        <p:txBody>
          <a:bodyPr/>
          <a:lstStyle/>
          <a:p>
            <a:pPr>
              <a:defRPr/>
            </a:pPr>
            <a:fld id="{AC101D9F-3346-4FE7-935F-79D24C50350F}"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Fuente de Mercurio y Galeria de los Grutescos</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2DA23E-27DD-4E4E-9936-E8ED0EBF2EB2}"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Estanque de Mercurio</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58EA77-F53C-43CB-A3F3-845FFD785966}"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Estanque del Chorron</a:t>
            </a:r>
          </a:p>
        </p:txBody>
      </p:sp>
      <p:sp>
        <p:nvSpPr>
          <p:cNvPr id="251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A2470B-FF4E-45BD-A171-F0056F21587A}"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Galeria de los Grutescos</a:t>
            </a:r>
          </a:p>
        </p:txBody>
      </p:sp>
      <p:sp>
        <p:nvSpPr>
          <p:cNvPr id="266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16FDA1-3786-4F1F-93DF-7CA617ED0E27}"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Galeria de Grutescos</a:t>
            </a:r>
          </a:p>
        </p:txBody>
      </p:sp>
      <p:sp>
        <p:nvSpPr>
          <p:cNvPr id="4" name="3 Marcador de número de diapositiva"/>
          <p:cNvSpPr>
            <a:spLocks noGrp="1"/>
          </p:cNvSpPr>
          <p:nvPr>
            <p:ph type="sldNum" sz="quarter" idx="5"/>
          </p:nvPr>
        </p:nvSpPr>
        <p:spPr/>
        <p:txBody>
          <a:bodyPr/>
          <a:lstStyle/>
          <a:p>
            <a:pPr>
              <a:defRPr/>
            </a:pPr>
            <a:fld id="{F61F4C28-6575-4782-8510-23B751FEA657}"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Interior de la Galeria de los Grutescos</a:t>
            </a:r>
          </a:p>
        </p:txBody>
      </p:sp>
      <p:sp>
        <p:nvSpPr>
          <p:cNvPr id="4" name="3 Marcador de número de diapositiva"/>
          <p:cNvSpPr>
            <a:spLocks noGrp="1"/>
          </p:cNvSpPr>
          <p:nvPr>
            <p:ph type="sldNum" sz="quarter" idx="5"/>
          </p:nvPr>
        </p:nvSpPr>
        <p:spPr/>
        <p:txBody>
          <a:bodyPr/>
          <a:lstStyle/>
          <a:p>
            <a:pPr>
              <a:defRPr/>
            </a:pPr>
            <a:fld id="{23F171E1-2F75-4F12-BA17-C648D168638C}"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Arcos Galeria de los Grutescos</a:t>
            </a:r>
          </a:p>
        </p:txBody>
      </p:sp>
      <p:sp>
        <p:nvSpPr>
          <p:cNvPr id="4" name="3 Marcador de número de diapositiva"/>
          <p:cNvSpPr>
            <a:spLocks noGrp="1"/>
          </p:cNvSpPr>
          <p:nvPr>
            <p:ph type="sldNum" sz="quarter" idx="5"/>
          </p:nvPr>
        </p:nvSpPr>
        <p:spPr/>
        <p:txBody>
          <a:bodyPr/>
          <a:lstStyle/>
          <a:p>
            <a:pPr>
              <a:defRPr/>
            </a:pPr>
            <a:fld id="{5BE6308A-9ECA-47F2-B3C5-4CD026AB3B9B}"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Danza</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E8E347-9EF8-4BBE-BE29-3D0739632C4B}"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Danza</a:t>
            </a:r>
          </a:p>
        </p:txBody>
      </p:sp>
      <p:sp>
        <p:nvSpPr>
          <p:cNvPr id="274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7D2EB3-927D-44E8-8E1E-86F0124A446E}"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Danza</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D97411-91D0-42C7-841F-A97835FD16DD}"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Baños de Maria de Padilla </a:t>
            </a:r>
          </a:p>
        </p:txBody>
      </p:sp>
      <p:sp>
        <p:nvSpPr>
          <p:cNvPr id="4" name="3 Marcador de número de diapositiva"/>
          <p:cNvSpPr>
            <a:spLocks noGrp="1"/>
          </p:cNvSpPr>
          <p:nvPr>
            <p:ph type="sldNum" sz="quarter" idx="5"/>
          </p:nvPr>
        </p:nvSpPr>
        <p:spPr/>
        <p:txBody>
          <a:bodyPr/>
          <a:lstStyle/>
          <a:p>
            <a:pPr>
              <a:defRPr/>
            </a:pPr>
            <a:fld id="{B1FDB17C-0B9C-43EE-8C8B-9F58E68D150F}"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Patio del Crucero</a:t>
            </a:r>
          </a:p>
        </p:txBody>
      </p:sp>
      <p:sp>
        <p:nvSpPr>
          <p:cNvPr id="4" name="3 Marcador de número de diapositiva"/>
          <p:cNvSpPr>
            <a:spLocks noGrp="1"/>
          </p:cNvSpPr>
          <p:nvPr>
            <p:ph type="sldNum" sz="quarter" idx="5"/>
          </p:nvPr>
        </p:nvSpPr>
        <p:spPr/>
        <p:txBody>
          <a:bodyPr/>
          <a:lstStyle/>
          <a:p>
            <a:pPr>
              <a:defRPr/>
            </a:pPr>
            <a:fld id="{4D88CB14-5420-4690-A47D-13B165044B30}"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Troya</a:t>
            </a:r>
          </a:p>
        </p:txBody>
      </p:sp>
      <p:sp>
        <p:nvSpPr>
          <p:cNvPr id="269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78DD46-DA86-42E5-8433-16D016F930A4}"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Troya</a:t>
            </a:r>
          </a:p>
        </p:txBody>
      </p:sp>
      <p:sp>
        <p:nvSpPr>
          <p:cNvPr id="270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F57DBF-D782-4837-B8ED-69AF98306DF8}"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Troya</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C9163C-8560-432A-A902-8FCB59377473}"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Troya</a:t>
            </a:r>
          </a:p>
        </p:txBody>
      </p:sp>
      <p:sp>
        <p:nvSpPr>
          <p:cNvPr id="4" name="3 Marcador de número de diapositiva"/>
          <p:cNvSpPr>
            <a:spLocks noGrp="1"/>
          </p:cNvSpPr>
          <p:nvPr>
            <p:ph type="sldNum" sz="quarter" idx="5"/>
          </p:nvPr>
        </p:nvSpPr>
        <p:spPr/>
        <p:txBody>
          <a:bodyPr/>
          <a:lstStyle/>
          <a:p>
            <a:pPr>
              <a:defRPr/>
            </a:pPr>
            <a:fld id="{68FF798C-F997-487D-AD99-7346F16D1BC3}"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Troya</a:t>
            </a:r>
          </a:p>
        </p:txBody>
      </p:sp>
      <p:sp>
        <p:nvSpPr>
          <p:cNvPr id="4" name="3 Marcador de número de diapositiva"/>
          <p:cNvSpPr>
            <a:spLocks noGrp="1"/>
          </p:cNvSpPr>
          <p:nvPr>
            <p:ph type="sldNum" sz="quarter" idx="5"/>
          </p:nvPr>
        </p:nvSpPr>
        <p:spPr/>
        <p:txBody>
          <a:bodyPr/>
          <a:lstStyle/>
          <a:p>
            <a:pPr>
              <a:defRPr/>
            </a:pPr>
            <a:fld id="{16339D12-B469-47D7-98AD-288571F7868F}"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la Galera</a:t>
            </a:r>
          </a:p>
        </p:txBody>
      </p:sp>
      <p:sp>
        <p:nvSpPr>
          <p:cNvPr id="4" name="3 Marcador de número de diapositiva"/>
          <p:cNvSpPr>
            <a:spLocks noGrp="1"/>
          </p:cNvSpPr>
          <p:nvPr>
            <p:ph type="sldNum" sz="quarter" idx="5"/>
          </p:nvPr>
        </p:nvSpPr>
        <p:spPr/>
        <p:txBody>
          <a:bodyPr/>
          <a:lstStyle/>
          <a:p>
            <a:pPr>
              <a:defRPr/>
            </a:pPr>
            <a:fld id="{CD25E433-711A-4151-B93B-705459C94364}"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Galera</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3ECE9A-9C30-4891-AD5B-108BF666389C}"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Galera</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54D492-A0D5-44D7-A61E-58899A8E1475}"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Troya</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682838-9928-408B-A406-CC6B5C7882A2}"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Galera</a:t>
            </a:r>
          </a:p>
        </p:txBody>
      </p:sp>
      <p:sp>
        <p:nvSpPr>
          <p:cNvPr id="268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3EE87D-DE00-4B94-BF6A-04B3CFC80269}"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las Flores</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B5A2A5-DBE3-44CC-907F-9E9C0652EE85}"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las Flores</a:t>
            </a:r>
          </a:p>
        </p:txBody>
      </p:sp>
      <p:sp>
        <p:nvSpPr>
          <p:cNvPr id="271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9307D8-7007-4001-AECB-985331BEC39B}"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del Principe</a:t>
            </a:r>
          </a:p>
        </p:txBody>
      </p:sp>
      <p:sp>
        <p:nvSpPr>
          <p:cNvPr id="272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F771BC-6BEF-4ADB-88BB-EAEB3023BA30}"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del Principe</a:t>
            </a:r>
          </a:p>
        </p:txBody>
      </p:sp>
      <p:sp>
        <p:nvSpPr>
          <p:cNvPr id="273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3B78CB-B317-4810-BD63-8E0087BFD615}"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del Principe.-Latanias</a:t>
            </a:r>
          </a:p>
        </p:txBody>
      </p:sp>
      <p:sp>
        <p:nvSpPr>
          <p:cNvPr id="275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1E25AD-A879-4E9B-A390-F4807EB7E0E9}"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del Principe</a:t>
            </a:r>
          </a:p>
        </p:txBody>
      </p:sp>
      <p:sp>
        <p:nvSpPr>
          <p:cNvPr id="276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3EE980-8B37-44D1-98C4-476DB2E78BFB}"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del León</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9742E6-7C85-413A-B71C-A22A58C8EC0A}"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Cenador del León</a:t>
            </a:r>
          </a:p>
        </p:txBody>
      </p:sp>
      <p:sp>
        <p:nvSpPr>
          <p:cNvPr id="4" name="3 Marcador de número de diapositiva"/>
          <p:cNvSpPr>
            <a:spLocks noGrp="1"/>
          </p:cNvSpPr>
          <p:nvPr>
            <p:ph type="sldNum" sz="quarter" idx="5"/>
          </p:nvPr>
        </p:nvSpPr>
        <p:spPr/>
        <p:txBody>
          <a:bodyPr/>
          <a:lstStyle/>
          <a:p>
            <a:pPr>
              <a:defRPr/>
            </a:pPr>
            <a:fld id="{CA0CDCBD-AD5A-45CF-AA18-F10E800C14F0}"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del León</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87A6DF-05AF-4C38-8C3E-B31FE568EB2D}"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Pabellon Carlos V</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17F78C-7066-4314-8327-AED3E25A8F8C}"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Pabellon Carlos V</a:t>
            </a:r>
          </a:p>
        </p:txBody>
      </p:sp>
      <p:sp>
        <p:nvSpPr>
          <p:cNvPr id="263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E83644-1153-40CD-8927-2D85228CF0D8}"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Pabellon Carlos V</a:t>
            </a:r>
          </a:p>
        </p:txBody>
      </p:sp>
      <p:sp>
        <p:nvSpPr>
          <p:cNvPr id="243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80D447-C4FF-4CEA-ADCC-E114AB8424EF}"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Pabellon Carlos V</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070BDF-C97D-47C4-A472-A41E9DD994F8}"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Cenador de la Alcoba o Pabellon de Carlos V</a:t>
            </a:r>
          </a:p>
        </p:txBody>
      </p:sp>
      <p:sp>
        <p:nvSpPr>
          <p:cNvPr id="4" name="3 Marcador de número de diapositiva"/>
          <p:cNvSpPr>
            <a:spLocks noGrp="1"/>
          </p:cNvSpPr>
          <p:nvPr>
            <p:ph type="sldNum" sz="quarter" idx="5"/>
          </p:nvPr>
        </p:nvSpPr>
        <p:spPr/>
        <p:txBody>
          <a:bodyPr/>
          <a:lstStyle/>
          <a:p>
            <a:pPr>
              <a:defRPr/>
            </a:pPr>
            <a:fld id="{BCE33F44-87E4-4CF0-978A-967A5E6FDDCB}"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Fuente de Neptuno</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6B3F08-CFEC-4CB9-A064-D7239DF557A2}"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Fuente de Neptuno</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EE626D-6ABA-483D-BB56-C24DC0918A25}"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Jardiin de las Damas</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051429-C995-46FA-BEBC-710799FB24E8}"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las Damas</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FF7C4D-4AC2-4C7E-8D85-516F602FAC2A}"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 la Fama y Jardin de las Damas</a:t>
            </a:r>
          </a:p>
        </p:txBody>
      </p:sp>
      <p:sp>
        <p:nvSpPr>
          <p:cNvPr id="4" name="3 Marcador de número de diapositiva"/>
          <p:cNvSpPr>
            <a:spLocks noGrp="1"/>
          </p:cNvSpPr>
          <p:nvPr>
            <p:ph type="sldNum" sz="quarter" idx="5"/>
          </p:nvPr>
        </p:nvSpPr>
        <p:spPr/>
        <p:txBody>
          <a:bodyPr/>
          <a:lstStyle/>
          <a:p>
            <a:pPr>
              <a:defRPr/>
            </a:pPr>
            <a:fld id="{1D6E7DC4-5EBF-461E-A96C-A743C4FEF3EA}"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Naranjos en Espaldera y Fuente Cascada</a:t>
            </a:r>
          </a:p>
        </p:txBody>
      </p:sp>
      <p:sp>
        <p:nvSpPr>
          <p:cNvPr id="4" name="3 Marcador de número de diapositiva"/>
          <p:cNvSpPr>
            <a:spLocks noGrp="1"/>
          </p:cNvSpPr>
          <p:nvPr>
            <p:ph type="sldNum" sz="quarter" idx="5"/>
          </p:nvPr>
        </p:nvSpPr>
        <p:spPr/>
        <p:txBody>
          <a:bodyPr/>
          <a:lstStyle/>
          <a:p>
            <a:pPr>
              <a:defRPr/>
            </a:pPr>
            <a:fld id="{F8003671-5376-4154-8500-61B1C5448436}"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Danza y Pabellon Carlos V</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DF1E48-3F4A-4E4D-9E6E-BDBAE2B5A127}"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Naranjos en Espaldera</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63F276-EEF1-417D-9D2D-285AEEE84AE2}"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Galeria de los Grutescos</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5F302A-053F-4E66-82FA-17DACB5BF0CB}"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Pabellon Carlos V</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160E95-C52B-4A3A-8A02-79188F5AAC01}"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Fuente de Neptuno</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DD2ECD-BD4A-4C95-810B-00381F5F4C55}"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Palmeras en el Alcázar</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382486-A09B-4327-89F0-62A59174548F}"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Galeria del Grutesco y naranjos en espaldera</a:t>
            </a:r>
          </a:p>
        </p:txBody>
      </p:sp>
      <p:sp>
        <p:nvSpPr>
          <p:cNvPr id="4" name="3 Marcador de número de diapositiva"/>
          <p:cNvSpPr>
            <a:spLocks noGrp="1"/>
          </p:cNvSpPr>
          <p:nvPr>
            <p:ph type="sldNum" sz="quarter" idx="5"/>
          </p:nvPr>
        </p:nvSpPr>
        <p:spPr/>
        <p:txBody>
          <a:bodyPr/>
          <a:lstStyle/>
          <a:p>
            <a:pPr>
              <a:defRPr/>
            </a:pPr>
            <a:fld id="{8CC6AC0E-6A96-4054-B0D1-680D0184D4DC}"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Organo Hidraulico</a:t>
            </a:r>
          </a:p>
        </p:txBody>
      </p:sp>
      <p:sp>
        <p:nvSpPr>
          <p:cNvPr id="4" name="3 Marcador de número de diapositiva"/>
          <p:cNvSpPr>
            <a:spLocks noGrp="1"/>
          </p:cNvSpPr>
          <p:nvPr>
            <p:ph type="sldNum" sz="quarter" idx="5"/>
          </p:nvPr>
        </p:nvSpPr>
        <p:spPr/>
        <p:txBody>
          <a:bodyPr/>
          <a:lstStyle/>
          <a:p>
            <a:pPr>
              <a:defRPr/>
            </a:pPr>
            <a:fld id="{FE41D06A-CF6A-4CBF-882A-F4A7F03D949C}"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Organo Hidraulico</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8335DC-3736-4ADC-BC29-1CA33FF57910}"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Arbol desaparecido.-Carya pecan</a:t>
            </a:r>
          </a:p>
        </p:txBody>
      </p:sp>
      <p:sp>
        <p:nvSpPr>
          <p:cNvPr id="260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6406E7-819B-4B78-B77A-998BAE2ACEA4}"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Paseo junto Galeria</a:t>
            </a:r>
          </a:p>
        </p:txBody>
      </p:sp>
      <p:sp>
        <p:nvSpPr>
          <p:cNvPr id="280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DC9A1B-E099-466C-A039-78C8751065A4}"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Jarrones de ceremica</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CEE701-6EA2-47F5-8F47-E8A2C5E187DB}"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del Marques de Vega Inclan</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501489-38F7-46F7-9AA8-BC60208C4E77}"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del Marques de Vega Inclan</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932054-6397-4AD8-AB3E-BBECF06C3BB8}"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Setos de Arrayan</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F385ED-B2EA-447F-A5AF-8C366426A63B}"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del Marques de Vega Inclan</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D55034-F40F-48A8-AF41-7449F017D56D}"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del Marques de Vega Inclan</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0F485F-D433-4524-A1DD-2BD8533BDA42}"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Seto de arrayan</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B0B1C9-5223-4778-A11C-0F7BD424EA83}"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del Marques de Vega Inclan</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194E82-B478-4635-A9B6-762400D65F2E}"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es del Marques de Vega Inclan</a:t>
            </a:r>
          </a:p>
        </p:txBody>
      </p:sp>
      <p:sp>
        <p:nvSpPr>
          <p:cNvPr id="249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06298C-7A44-4916-822F-AB9621EEDA06}"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Banco.- Jardines del Marques de Vega Inclan</a:t>
            </a:r>
          </a:p>
        </p:txBody>
      </p:sp>
      <p:sp>
        <p:nvSpPr>
          <p:cNvPr id="250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1575DF-5F3D-44AD-901E-D33C1A17BD4F}"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Jjardines ingles y Vega Inclan</a:t>
            </a:r>
          </a:p>
        </p:txBody>
      </p:sp>
      <p:sp>
        <p:nvSpPr>
          <p:cNvPr id="259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0B0CAF-3AF0-4D32-B3DC-3BABEC3699CB}"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del Marques de Vega Inclan</a:t>
            </a:r>
          </a:p>
        </p:txBody>
      </p:sp>
      <p:sp>
        <p:nvSpPr>
          <p:cNvPr id="262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D8A575-EDDE-4623-B872-82FF1AC6F3B2}"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Jardines del Marques de Vega inclan</a:t>
            </a:r>
          </a:p>
        </p:txBody>
      </p:sp>
      <p:sp>
        <p:nvSpPr>
          <p:cNvPr id="4" name="3 Marcador de número de diapositiva"/>
          <p:cNvSpPr>
            <a:spLocks noGrp="1"/>
          </p:cNvSpPr>
          <p:nvPr>
            <p:ph type="sldNum" sz="quarter" idx="5"/>
          </p:nvPr>
        </p:nvSpPr>
        <p:spPr/>
        <p:txBody>
          <a:bodyPr/>
          <a:lstStyle/>
          <a:p>
            <a:pPr>
              <a:defRPr/>
            </a:pPr>
            <a:fld id="{3E099BFD-BED6-4D7C-9DB7-74FA2FCF69B3}"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Estanque junto a Galeria</a:t>
            </a:r>
          </a:p>
        </p:txBody>
      </p:sp>
      <p:sp>
        <p:nvSpPr>
          <p:cNvPr id="4" name="3 Marcador de número de diapositiva"/>
          <p:cNvSpPr>
            <a:spLocks noGrp="1"/>
          </p:cNvSpPr>
          <p:nvPr>
            <p:ph type="sldNum" sz="quarter" idx="5"/>
          </p:nvPr>
        </p:nvSpPr>
        <p:spPr/>
        <p:txBody>
          <a:bodyPr/>
          <a:lstStyle/>
          <a:p>
            <a:pPr>
              <a:defRPr/>
            </a:pPr>
            <a:fld id="{2E5689CA-6D8D-4DEA-BEDA-6705CEBAB338}"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Puerta de Marchena</a:t>
            </a:r>
          </a:p>
        </p:txBody>
      </p:sp>
      <p:sp>
        <p:nvSpPr>
          <p:cNvPr id="286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BFE84A-8F64-41F7-BB34-DAF81285FD5A}"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Puerta de Marchena</a:t>
            </a:r>
          </a:p>
        </p:txBody>
      </p:sp>
      <p:sp>
        <p:nvSpPr>
          <p:cNvPr id="288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0015B4-CBB4-4D58-8BC2-676BE55814B0}"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Puerta Palacio de los Duques de Arcos</a:t>
            </a:r>
          </a:p>
        </p:txBody>
      </p:sp>
      <p:sp>
        <p:nvSpPr>
          <p:cNvPr id="4" name="3 Marcador de número de diapositiva"/>
          <p:cNvSpPr>
            <a:spLocks noGrp="1"/>
          </p:cNvSpPr>
          <p:nvPr>
            <p:ph type="sldNum" sz="quarter" idx="5"/>
          </p:nvPr>
        </p:nvSpPr>
        <p:spPr/>
        <p:txBody>
          <a:bodyPr/>
          <a:lstStyle/>
          <a:p>
            <a:pPr>
              <a:defRPr/>
            </a:pPr>
            <a:fld id="{73076EC3-2798-4461-9D9E-6C7F8F52B275}"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Naranjo moruno</a:t>
            </a:r>
          </a:p>
        </p:txBody>
      </p:sp>
      <p:sp>
        <p:nvSpPr>
          <p:cNvPr id="277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0DAC65-BE07-4387-A479-5C2CFBB7A24A}"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Naranjo Moruno</a:t>
            </a:r>
          </a:p>
        </p:txBody>
      </p:sp>
      <p:sp>
        <p:nvSpPr>
          <p:cNvPr id="278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816F5D-6744-40A7-8003-B9660262A95A}"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Puerta del Privilegio</a:t>
            </a:r>
          </a:p>
        </p:txBody>
      </p:sp>
      <p:sp>
        <p:nvSpPr>
          <p:cNvPr id="4" name="3 Marcador de número de diapositiva"/>
          <p:cNvSpPr>
            <a:spLocks noGrp="1"/>
          </p:cNvSpPr>
          <p:nvPr>
            <p:ph type="sldNum" sz="quarter" idx="5"/>
          </p:nvPr>
        </p:nvSpPr>
        <p:spPr/>
        <p:txBody>
          <a:bodyPr/>
          <a:lstStyle/>
          <a:p>
            <a:pPr>
              <a:defRPr/>
            </a:pPr>
            <a:fld id="{2D89E48A-B0F1-4BCF-A81C-2152F1351182}"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2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Puerta</a:t>
            </a:r>
          </a:p>
        </p:txBody>
      </p:sp>
      <p:sp>
        <p:nvSpPr>
          <p:cNvPr id="256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1AF57D-9E11-42F1-9651-7F1396D4CD3B}"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Puerta del Privilegio</a:t>
            </a:r>
          </a:p>
        </p:txBody>
      </p:sp>
      <p:sp>
        <p:nvSpPr>
          <p:cNvPr id="4" name="3 Marcador de número de diapositiva"/>
          <p:cNvSpPr>
            <a:spLocks noGrp="1"/>
          </p:cNvSpPr>
          <p:nvPr>
            <p:ph type="sldNum" sz="quarter" idx="5"/>
          </p:nvPr>
        </p:nvSpPr>
        <p:spPr/>
        <p:txBody>
          <a:bodyPr/>
          <a:lstStyle/>
          <a:p>
            <a:pPr>
              <a:defRPr/>
            </a:pPr>
            <a:fld id="{F3A3F6E2-83FD-4B03-BA49-01D28136689F}"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5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Galera</a:t>
            </a:r>
          </a:p>
        </p:txBody>
      </p:sp>
      <p:sp>
        <p:nvSpPr>
          <p:cNvPr id="265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C69C8E-657A-414F-9F2B-17C15B5097A1}"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las Flores</a:t>
            </a:r>
          </a:p>
        </p:txBody>
      </p:sp>
      <p:sp>
        <p:nvSpPr>
          <p:cNvPr id="4" name="3 Marcador de número de diapositiva"/>
          <p:cNvSpPr>
            <a:spLocks noGrp="1"/>
          </p:cNvSpPr>
          <p:nvPr>
            <p:ph type="sldNum" sz="quarter" idx="5"/>
          </p:nvPr>
        </p:nvSpPr>
        <p:spPr/>
        <p:txBody>
          <a:bodyPr/>
          <a:lstStyle/>
          <a:p>
            <a:pPr>
              <a:defRPr/>
            </a:pPr>
            <a:fld id="{80E639B3-E952-478D-8BBC-78313D0A158F}"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la Cruz o del Laberinto Viejo</a:t>
            </a:r>
          </a:p>
        </p:txBody>
      </p:sp>
      <p:sp>
        <p:nvSpPr>
          <p:cNvPr id="4" name="3 Marcador de número de diapositiva"/>
          <p:cNvSpPr>
            <a:spLocks noGrp="1"/>
          </p:cNvSpPr>
          <p:nvPr>
            <p:ph type="sldNum" sz="quarter" idx="5"/>
          </p:nvPr>
        </p:nvSpPr>
        <p:spPr/>
        <p:txBody>
          <a:bodyPr/>
          <a:lstStyle/>
          <a:p>
            <a:pPr>
              <a:defRPr/>
            </a:pPr>
            <a:fld id="{D250C498-22CE-4BCA-B7A4-C7739BFDC681}"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los Poetas</a:t>
            </a:r>
          </a:p>
        </p:txBody>
      </p:sp>
      <p:sp>
        <p:nvSpPr>
          <p:cNvPr id="4" name="3 Marcador de número de diapositiva"/>
          <p:cNvSpPr>
            <a:spLocks noGrp="1"/>
          </p:cNvSpPr>
          <p:nvPr>
            <p:ph type="sldNum" sz="quarter" idx="5"/>
          </p:nvPr>
        </p:nvSpPr>
        <p:spPr/>
        <p:txBody>
          <a:bodyPr/>
          <a:lstStyle/>
          <a:p>
            <a:pPr>
              <a:defRPr/>
            </a:pPr>
            <a:fld id="{BB713D19-B6A5-4582-AC17-E4369013996A}"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los Poetas</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9D21D2-69F3-4FBB-90B0-950AF3E4620B}"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los Poetas</a:t>
            </a:r>
          </a:p>
        </p:txBody>
      </p:sp>
      <p:sp>
        <p:nvSpPr>
          <p:cNvPr id="4" name="3 Marcador de número de diapositiva"/>
          <p:cNvSpPr>
            <a:spLocks noGrp="1"/>
          </p:cNvSpPr>
          <p:nvPr>
            <p:ph type="sldNum" sz="quarter" idx="5"/>
          </p:nvPr>
        </p:nvSpPr>
        <p:spPr/>
        <p:txBody>
          <a:bodyPr/>
          <a:lstStyle/>
          <a:p>
            <a:pPr>
              <a:defRPr/>
            </a:pPr>
            <a:fld id="{6A325A27-2408-455C-A234-BF4906F34166}"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el Jardin de los Poetas.- Procedente de Sanlucar de Barrameda </a:t>
            </a:r>
          </a:p>
        </p:txBody>
      </p:sp>
      <p:sp>
        <p:nvSpPr>
          <p:cNvPr id="4" name="3 Marcador de número de diapositiva"/>
          <p:cNvSpPr>
            <a:spLocks noGrp="1"/>
          </p:cNvSpPr>
          <p:nvPr>
            <p:ph type="sldNum" sz="quarter" idx="5"/>
          </p:nvPr>
        </p:nvSpPr>
        <p:spPr/>
        <p:txBody>
          <a:bodyPr/>
          <a:lstStyle/>
          <a:p>
            <a:pPr>
              <a:defRPr/>
            </a:pPr>
            <a:fld id="{4F81F78D-18CA-4E38-8BEF-CAEF00A3718C}"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los Poetas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E89DEB-D2D3-4EDE-B370-50369ACFB6DF}"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los Poetas</a:t>
            </a:r>
          </a:p>
        </p:txBody>
      </p:sp>
      <p:sp>
        <p:nvSpPr>
          <p:cNvPr id="4" name="3 Marcador de número de diapositiva"/>
          <p:cNvSpPr>
            <a:spLocks noGrp="1"/>
          </p:cNvSpPr>
          <p:nvPr>
            <p:ph type="sldNum" sz="quarter" idx="5"/>
          </p:nvPr>
        </p:nvSpPr>
        <p:spPr/>
        <p:txBody>
          <a:bodyPr/>
          <a:lstStyle/>
          <a:p>
            <a:pPr>
              <a:defRPr/>
            </a:pPr>
            <a:fld id="{B470695D-3C6A-442A-B857-EA68370FB3DA}"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del Chorron</a:t>
            </a:r>
          </a:p>
        </p:txBody>
      </p:sp>
      <p:sp>
        <p:nvSpPr>
          <p:cNvPr id="4" name="3 Marcador de número de diapositiva"/>
          <p:cNvSpPr>
            <a:spLocks noGrp="1"/>
          </p:cNvSpPr>
          <p:nvPr>
            <p:ph type="sldNum" sz="quarter" idx="5"/>
          </p:nvPr>
        </p:nvSpPr>
        <p:spPr/>
        <p:txBody>
          <a:bodyPr/>
          <a:lstStyle/>
          <a:p>
            <a:pPr>
              <a:defRPr/>
            </a:pPr>
            <a:fld id="{720F52C3-4637-411C-9640-2E19D7F2D9AF}"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1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Centaurea candidissima</a:t>
            </a:r>
          </a:p>
        </p:txBody>
      </p:sp>
      <p:sp>
        <p:nvSpPr>
          <p:cNvPr id="264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12440B-246A-4474-9662-57C2CB165D12}"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del Chorron</a:t>
            </a:r>
          </a:p>
        </p:txBody>
      </p:sp>
      <p:sp>
        <p:nvSpPr>
          <p:cNvPr id="4" name="3 Marcador de número de diapositiva"/>
          <p:cNvSpPr>
            <a:spLocks noGrp="1"/>
          </p:cNvSpPr>
          <p:nvPr>
            <p:ph type="sldNum" sz="quarter" idx="5"/>
          </p:nvPr>
        </p:nvSpPr>
        <p:spPr/>
        <p:txBody>
          <a:bodyPr/>
          <a:lstStyle/>
          <a:p>
            <a:pPr>
              <a:defRPr/>
            </a:pPr>
            <a:fld id="{1311C95A-2E49-4596-B623-2290F243642D}"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China</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34FE89-A239-4C85-BF83-FB5D7BBF2FA1}"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nuevos</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8DDDB6-3857-4CFC-976A-EE96D4936E68}"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Tetrastigma voineriana</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50C8A7-15BB-47BF-9154-EFFF262350B7}"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Tretastigma voineriana</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541D75-1AD6-4E94-85D6-515F0C280BED}"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Limoneros y naranjos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3985FA-D34B-4BDD-9B36-675FFC7FF0D7}"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Meratia praecox</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05A737-3633-4DEE-A22F-05528B7AC01A}"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Chamaerops humilis</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2BEBA6-F386-4EBA-8E64-300E0FDA5713}"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Chorisia speciosa</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F25B83-D635-403C-9278-ACA4C5D96543}"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Alcubilla</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4F42F3-B015-4D8B-B55C-DDCD8085E0D6}"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Alcubilla</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DE6A27-ED7A-495F-A831-E0D3D47793FE}"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Alcubilla</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06E733-D1A8-4525-AD2B-43BD5FF18879}"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los Poetas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236951-490E-4D6C-9A6E-2557D38E6877}"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Organo Hidraulico y Bouganvillea sobre Cipres arizonica</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DC8C0C-58F9-48B8-9373-9E30D6BC4145}"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Galeria de los Grutescos</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9FB501-E4DC-441E-8E95-43734627E432}"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Naranjos</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16D5AD-319F-48CC-AD3C-6D4EA16ED810}"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3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Danza</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AA8991-30AF-44A1-810D-DD5691DBD6AF}"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4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del León </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810BA4-C685-4339-BA2E-38D09B77B5EC}"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5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Gingko biloba</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F8C050-2CB1-4D74-BC67-8B79D2185AD4}"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6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Naranjos en Espaldera y Chamaerops humilis</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43B70D-2559-4028-9C9C-6F86A9A2EB9B}"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Ingles</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E164DD-EC1E-4DDB-891B-AC1443816F51}"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Sotobosque de Monstera</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CA44A2-0402-4887-98EA-F2D193A30D56}"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Sotobosque de Cycas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30E700-0B69-407F-B92F-00FEF655847E}"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ingles</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548F6E-1C5D-43D3-A6B0-1E924A4DA36B}"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1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Ingles</a:t>
            </a:r>
          </a:p>
        </p:txBody>
      </p:sp>
      <p:sp>
        <p:nvSpPr>
          <p:cNvPr id="253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248ECE-3B4C-4762-B365-1E86CF15A583}"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2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Dombeya x cayeuxii</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6DA946-0208-4368-AD1A-CD559E52D63D}"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3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Punica granatum fl.pl.</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79071E-C445-4D2D-BE84-DBD1811D1116}"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4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Philadelphus coronarius</a:t>
            </a:r>
          </a:p>
        </p:txBody>
      </p:sp>
      <p:sp>
        <p:nvSpPr>
          <p:cNvPr id="261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9E5A7D-4502-49AE-A85E-43A448555FCB}"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5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Ingles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693CA2-75AF-42F7-A9EC-736620240135}"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6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Chamaedorea elegans.-Caña elegante</a:t>
            </a:r>
          </a:p>
        </p:txBody>
      </p:sp>
      <p:sp>
        <p:nvSpPr>
          <p:cNvPr id="244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56EFBB-C5FC-4851-A3E0-C0F21E0E9D3B}"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ingles</a:t>
            </a:r>
          </a:p>
        </p:txBody>
      </p:sp>
      <p:sp>
        <p:nvSpPr>
          <p:cNvPr id="4" name="3 Marcador de número de diapositiva"/>
          <p:cNvSpPr>
            <a:spLocks noGrp="1"/>
          </p:cNvSpPr>
          <p:nvPr>
            <p:ph type="sldNum" sz="quarter" idx="5"/>
          </p:nvPr>
        </p:nvSpPr>
        <p:spPr/>
        <p:txBody>
          <a:bodyPr/>
          <a:lstStyle/>
          <a:p>
            <a:pPr>
              <a:defRPr/>
            </a:pPr>
            <a:fld id="{F36DB02A-1E82-40D6-AF21-7D11EA46920B}"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8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ingles</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19E560-64E3-42F9-B414-FA519EFE9F4D}"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9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ingles</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0C60E5-B8C4-4489-B025-7F80E4314EE0}"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0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las Damas y Jardin de los Poetas</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2724B6-4D04-4200-AA8E-E55B1ACE7043}"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2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las Damas</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452DAF-F6B5-4037-AC28-E4273EBFA1FB}"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3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las Damas</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F5B037-4583-481B-9EE8-70CD65D44DC9}"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Patio de las Doncellas.-Restauracion</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FAEB79-4A33-4DA3-A2D4-C9EF2814272B}"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5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los Poetas</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BCE951-EE98-4BE2-858C-9269CD18AC9D}" type="slidenum">
              <a:rPr lang="es-ES">
                <a:solidFill>
                  <a:prstClr val="black"/>
                </a:solidFill>
              </a:rPr>
              <a:pPr>
                <a:defRPr/>
              </a:pPr>
              <a:t>162</a:t>
            </a:fld>
            <a:endParaRPr lang="es-ES" dirty="0">
              <a:solidFill>
                <a:prstClr val="black"/>
              </a:solidFill>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6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los Poetas</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00C094-12AC-4657-8FBF-8EFB71B0B326}" type="slidenum">
              <a:rPr lang="es-ES">
                <a:solidFill>
                  <a:prstClr val="black"/>
                </a:solidFill>
              </a:rPr>
              <a:pPr>
                <a:defRPr/>
              </a:pPr>
              <a:t>163</a:t>
            </a:fld>
            <a:endParaRPr lang="es-ES" dirty="0">
              <a:solidFill>
                <a:prstClr val="black"/>
              </a:solidFil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7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del Marques de Vega Inclan</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C1E6CF-96AE-4466-837A-FA70D60D5E73}" type="slidenum">
              <a:rPr lang="es-ES">
                <a:solidFill>
                  <a:prstClr val="black"/>
                </a:solidFill>
              </a:rPr>
              <a:pPr>
                <a:defRPr/>
              </a:pPr>
              <a:t>164</a:t>
            </a:fld>
            <a:endParaRPr lang="es-ES" dirty="0">
              <a:solidFill>
                <a:prstClr val="black"/>
              </a:solidFill>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los Poetas y delMarques de Vega Inclan</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12D713-28DA-4001-98AE-89A41067133B}" type="slidenum">
              <a:rPr lang="es-ES">
                <a:solidFill>
                  <a:prstClr val="black"/>
                </a:solidFill>
              </a:rPr>
              <a:pPr>
                <a:defRPr/>
              </a:pPr>
              <a:t>165</a:t>
            </a:fld>
            <a:endParaRPr lang="es-ES" dirty="0">
              <a:solidFill>
                <a:prstClr val="black"/>
              </a:solidFill>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9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nuevos</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700056-83A2-4909-A9D7-B6079155A138}"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0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Laberinto</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E31A37-E259-4577-98F8-ACAC5F84CA4C}" type="slidenum">
              <a:rPr lang="es-ES">
                <a:solidFill>
                  <a:prstClr val="black"/>
                </a:solidFill>
              </a:rPr>
              <a:pPr>
                <a:defRPr/>
              </a:pPr>
              <a:t>167</a:t>
            </a:fld>
            <a:endParaRPr lang="es-ES" dirty="0">
              <a:solidFill>
                <a:prstClr val="black"/>
              </a:solidFill>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1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los Poetas</a:t>
            </a:r>
          </a:p>
        </p:txBody>
      </p:sp>
      <p:sp>
        <p:nvSpPr>
          <p:cNvPr id="252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667B30-2180-443B-B8F5-C22213347D99}" type="slidenum">
              <a:rPr lang="es-ES">
                <a:solidFill>
                  <a:prstClr val="black"/>
                </a:solidFill>
              </a:rPr>
              <a:pPr>
                <a:defRPr/>
              </a:pPr>
              <a:t>168</a:t>
            </a:fld>
            <a:endParaRPr lang="es-ES" dirty="0">
              <a:solidFill>
                <a:prstClr val="black"/>
              </a:solidFill>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3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nuevos</a:t>
            </a:r>
          </a:p>
        </p:txBody>
      </p:sp>
      <p:sp>
        <p:nvSpPr>
          <p:cNvPr id="245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395A6D-94C5-485E-8E87-483D24089BD3}" type="slidenum">
              <a:rPr lang="es-ES">
                <a:solidFill>
                  <a:prstClr val="black"/>
                </a:solidFill>
              </a:rPr>
              <a:pPr>
                <a:defRPr/>
              </a:pPr>
              <a:t>169</a:t>
            </a:fld>
            <a:endParaRPr lang="es-ES" dirty="0">
              <a:solidFill>
                <a:prstClr val="black"/>
              </a:solidFill>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4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Nuevos</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2AE195-2502-4C47-8967-7EAB378B3C51}" type="slidenum">
              <a:rPr lang="es-ES">
                <a:solidFill>
                  <a:prstClr val="black"/>
                </a:solidFill>
              </a:rPr>
              <a:pPr>
                <a:defRPr/>
              </a:pPr>
              <a:t>170</a:t>
            </a:fld>
            <a:endParaRPr lang="es-ES" dirty="0">
              <a:solidFill>
                <a:prstClr val="black"/>
              </a:solidFill>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5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Melocotoneros de flor</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18A1E6-3189-453F-8A1D-51DA5A92A630}" type="slidenum">
              <a:rPr lang="es-ES">
                <a:solidFill>
                  <a:prstClr val="black"/>
                </a:solidFill>
              </a:rPr>
              <a:pPr>
                <a:defRPr/>
              </a:pPr>
              <a:t>171</a:t>
            </a:fld>
            <a:endParaRPr lang="es-ES" dirty="0">
              <a:solidFill>
                <a:prstClr val="black"/>
              </a:solidFill>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6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Naranjos</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4625BC-4C58-4F16-9E56-DDEBD36EFBCD}" type="slidenum">
              <a:rPr lang="es-ES">
                <a:solidFill>
                  <a:prstClr val="black"/>
                </a:solidFill>
              </a:rPr>
              <a:pPr>
                <a:defRPr/>
              </a:pPr>
              <a:t>172</a:t>
            </a:fld>
            <a:endParaRPr lang="es-ES" dirty="0">
              <a:solidFill>
                <a:prstClr val="black"/>
              </a:solidFill>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7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Naranjal.-Rosal La Sevillana</a:t>
            </a:r>
          </a:p>
        </p:txBody>
      </p:sp>
      <p:sp>
        <p:nvSpPr>
          <p:cNvPr id="257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3CA075-26DF-47DD-8AF7-74332CDEF4E7}" type="slidenum">
              <a:rPr lang="es-ES">
                <a:solidFill>
                  <a:prstClr val="black"/>
                </a:solidFill>
              </a:rPr>
              <a:pPr>
                <a:defRPr/>
              </a:pPr>
              <a:t>173</a:t>
            </a:fld>
            <a:endParaRPr lang="es-ES" dirty="0">
              <a:solidFill>
                <a:prstClr val="black"/>
              </a:solidFil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Naranjal.-Rosal La Sevillana</a:t>
            </a:r>
          </a:p>
        </p:txBody>
      </p:sp>
      <p:sp>
        <p:nvSpPr>
          <p:cNvPr id="258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64D457-5374-4A9C-84E3-0DAEFBB8BB64}" type="slidenum">
              <a:rPr lang="es-ES">
                <a:solidFill>
                  <a:prstClr val="black"/>
                </a:solidFill>
              </a:rPr>
              <a:pPr>
                <a:defRPr/>
              </a:pPr>
              <a:t>174</a:t>
            </a:fld>
            <a:endParaRPr lang="es-ES" dirty="0">
              <a:solidFill>
                <a:prstClr val="black"/>
              </a:solidFill>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9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Naranjal</a:t>
            </a:r>
          </a:p>
        </p:txBody>
      </p:sp>
      <p:sp>
        <p:nvSpPr>
          <p:cNvPr id="282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7040D1-1B00-43A0-91B5-362A4647B6E7}" type="slidenum">
              <a:rPr lang="es-ES">
                <a:solidFill>
                  <a:prstClr val="black"/>
                </a:solidFill>
              </a:rPr>
              <a:pPr>
                <a:defRPr/>
              </a:pPr>
              <a:t>175</a:t>
            </a:fld>
            <a:endParaRPr lang="es-ES" dirty="0">
              <a:solidFill>
                <a:prstClr val="black"/>
              </a:solidFill>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0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Naranjal.-Rosal La Sevillana</a:t>
            </a:r>
          </a:p>
        </p:txBody>
      </p:sp>
      <p:sp>
        <p:nvSpPr>
          <p:cNvPr id="279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E52CA9-BCFA-439C-ADA9-E7381C0C79DF}" type="slidenum">
              <a:rPr lang="es-ES">
                <a:solidFill>
                  <a:prstClr val="black"/>
                </a:solidFill>
              </a:rPr>
              <a:pPr>
                <a:defRPr/>
              </a:pPr>
              <a:t>176</a:t>
            </a:fld>
            <a:endParaRPr lang="es-ES" dirty="0">
              <a:solidFill>
                <a:prstClr val="black"/>
              </a:solidFill>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2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Patio de las Doncellas.-Reformado</a:t>
            </a:r>
          </a:p>
        </p:txBody>
      </p:sp>
      <p:sp>
        <p:nvSpPr>
          <p:cNvPr id="254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F6CC12-1C4A-40C6-A4C8-D879EC1FB345}" type="slidenum">
              <a:rPr lang="es-ES">
                <a:solidFill>
                  <a:prstClr val="black"/>
                </a:solidFill>
              </a:rPr>
              <a:pPr>
                <a:defRPr/>
              </a:pPr>
              <a:t>177</a:t>
            </a:fld>
            <a:endParaRPr lang="es-ES" dirty="0">
              <a:solidFill>
                <a:prstClr val="black"/>
              </a:solidFill>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9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Patio de las Doncellas</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1C4B8F-372D-43C9-B733-4CFE3C858B50}" type="slidenum">
              <a:rPr lang="es-ES">
                <a:solidFill>
                  <a:prstClr val="black"/>
                </a:solidFill>
              </a:rPr>
              <a:pPr>
                <a:defRPr/>
              </a:pPr>
              <a:t>178</a:t>
            </a:fld>
            <a:endParaRPr lang="es-ES" dirty="0">
              <a:solidFill>
                <a:prstClr val="black"/>
              </a:solidFill>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Patio de las Doncellas.-Restauracion</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A23186-EE40-4E43-97D8-FB3F0C60357B}" type="slidenum">
              <a:rPr lang="es-ES">
                <a:solidFill>
                  <a:prstClr val="black"/>
                </a:solidFill>
              </a:rPr>
              <a:pPr>
                <a:defRPr/>
              </a:pPr>
              <a:t>179</a:t>
            </a:fld>
            <a:endParaRPr lang="es-ES" dirty="0">
              <a:solidFill>
                <a:prstClr val="black"/>
              </a:solidFill>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Patio de las Doncellas .-Restauracion</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BAA0A2-6B26-44C4-B223-02992E8941DA}" type="slidenum">
              <a:rPr lang="es-ES">
                <a:solidFill>
                  <a:prstClr val="black"/>
                </a:solidFill>
              </a:rPr>
              <a:pPr>
                <a:defRPr/>
              </a:pPr>
              <a:t>180</a:t>
            </a:fld>
            <a:endParaRPr lang="es-ES" dirty="0">
              <a:solidFill>
                <a:prstClr val="black"/>
              </a:solidFill>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2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Patio de las Doncellas .-Restauracion</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2C2AD7-A5FD-4104-ABDF-2D84291119DE}" type="slidenum">
              <a:rPr lang="es-ES">
                <a:solidFill>
                  <a:prstClr val="black"/>
                </a:solidFill>
              </a:rPr>
              <a:pPr>
                <a:defRPr/>
              </a:pPr>
              <a:t>181</a:t>
            </a:fld>
            <a:endParaRPr lang="es-ES" dirty="0">
              <a:solidFill>
                <a:prstClr val="black"/>
              </a:solidFill>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3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Patio de las Doncellas</a:t>
            </a:r>
          </a:p>
        </p:txBody>
      </p:sp>
      <p:sp>
        <p:nvSpPr>
          <p:cNvPr id="4" name="3 Marcador de número de diapositiva"/>
          <p:cNvSpPr>
            <a:spLocks noGrp="1"/>
          </p:cNvSpPr>
          <p:nvPr>
            <p:ph type="sldNum" sz="quarter" idx="5"/>
          </p:nvPr>
        </p:nvSpPr>
        <p:spPr/>
        <p:txBody>
          <a:bodyPr/>
          <a:lstStyle/>
          <a:p>
            <a:pPr>
              <a:defRPr/>
            </a:pPr>
            <a:fld id="{1AB868A0-6B54-43DD-91D0-DDF35C444C4B}" type="slidenum">
              <a:rPr lang="es-ES">
                <a:solidFill>
                  <a:prstClr val="black"/>
                </a:solidFill>
              </a:rPr>
              <a:pPr>
                <a:defRPr/>
              </a:pPr>
              <a:t>182</a:t>
            </a:fld>
            <a:endParaRPr lang="es-ES" dirty="0">
              <a:solidFill>
                <a:prstClr val="black"/>
              </a:solidFill>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4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Patio de las Doncellas.-Reformado</a:t>
            </a:r>
          </a:p>
        </p:txBody>
      </p:sp>
      <p:sp>
        <p:nvSpPr>
          <p:cNvPr id="267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43E965-95A9-4476-B5EE-EC55989F8445}" type="slidenum">
              <a:rPr lang="es-ES">
                <a:solidFill>
                  <a:prstClr val="black"/>
                </a:solidFill>
              </a:rPr>
              <a:pPr>
                <a:defRPr/>
              </a:pPr>
              <a:t>183</a:t>
            </a:fld>
            <a:endParaRPr lang="es-ES" dirty="0">
              <a:solidFill>
                <a:prstClr val="black"/>
              </a:solidFill>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6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Patio</a:t>
            </a:r>
          </a:p>
        </p:txBody>
      </p:sp>
      <p:sp>
        <p:nvSpPr>
          <p:cNvPr id="281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9FCFC9-2A42-4593-85C3-3C99C8B32B66}" type="slidenum">
              <a:rPr lang="es-ES">
                <a:solidFill>
                  <a:prstClr val="black"/>
                </a:solidFill>
              </a:rPr>
              <a:pPr>
                <a:defRPr/>
              </a:pPr>
              <a:t>184</a:t>
            </a:fld>
            <a:endParaRPr lang="es-ES" dirty="0">
              <a:solidFill>
                <a:prstClr val="black"/>
              </a:solidFill>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7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Fuente Patio</a:t>
            </a:r>
          </a:p>
        </p:txBody>
      </p:sp>
      <p:sp>
        <p:nvSpPr>
          <p:cNvPr id="242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FBB477-7F0F-4FE7-9D87-2BADE0509F72}" type="slidenum">
              <a:rPr lang="es-ES">
                <a:solidFill>
                  <a:prstClr val="black"/>
                </a:solidFill>
              </a:rPr>
              <a:pPr>
                <a:defRPr/>
              </a:pPr>
              <a:t>185</a:t>
            </a:fld>
            <a:endParaRPr lang="es-ES" dirty="0">
              <a:solidFill>
                <a:prstClr val="black"/>
              </a:solidFill>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 Joaquin Romero Murube</a:t>
            </a:r>
          </a:p>
        </p:txBody>
      </p:sp>
      <p:sp>
        <p:nvSpPr>
          <p:cNvPr id="246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685527-5BA5-419E-9EAE-DAB04E52B15D}" type="slidenum">
              <a:rPr lang="es-ES">
                <a:solidFill>
                  <a:prstClr val="black"/>
                </a:solidFill>
              </a:rPr>
              <a:pPr>
                <a:defRPr/>
              </a:pPr>
              <a:t>186</a:t>
            </a:fld>
            <a:endParaRPr lang="es-ES" dirty="0">
              <a:solidFill>
                <a:prstClr val="black"/>
              </a:solidFill>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9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Monsteras y Colocasias</a:t>
            </a:r>
          </a:p>
        </p:txBody>
      </p:sp>
      <p:sp>
        <p:nvSpPr>
          <p:cNvPr id="247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9D8846-4A93-4909-BB0C-EBF41A05C17A}" type="slidenum">
              <a:rPr lang="es-ES">
                <a:solidFill>
                  <a:prstClr val="black"/>
                </a:solidFill>
              </a:rPr>
              <a:pPr>
                <a:defRPr/>
              </a:pPr>
              <a:t>187</a:t>
            </a:fld>
            <a:endParaRPr lang="es-ES" dirty="0">
              <a:solidFill>
                <a:prstClr val="black"/>
              </a:solidFill>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0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Patio interior</a:t>
            </a:r>
          </a:p>
        </p:txBody>
      </p:sp>
      <p:sp>
        <p:nvSpPr>
          <p:cNvPr id="283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C7EF08-C07C-43EA-9004-BD81BECF51E9}" type="slidenum">
              <a:rPr lang="es-ES">
                <a:solidFill>
                  <a:prstClr val="black"/>
                </a:solidFill>
              </a:rPr>
              <a:pPr>
                <a:defRPr/>
              </a:pPr>
              <a:t>188</a:t>
            </a:fld>
            <a:endParaRPr lang="es-ES" dirty="0">
              <a:solidFill>
                <a:prstClr val="black"/>
              </a:solidFill>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1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Patio interior</a:t>
            </a:r>
          </a:p>
        </p:txBody>
      </p:sp>
      <p:sp>
        <p:nvSpPr>
          <p:cNvPr id="284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381756-1523-43A5-A86A-D63302E6EECE}" type="slidenum">
              <a:rPr lang="es-ES">
                <a:solidFill>
                  <a:prstClr val="black"/>
                </a:solidFill>
              </a:rPr>
              <a:pPr>
                <a:defRPr/>
              </a:pPr>
              <a:t>189</a:t>
            </a:fld>
            <a:endParaRPr lang="es-ES" dirty="0">
              <a:solidFill>
                <a:prstClr val="black"/>
              </a:solidFill>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2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Patio de Maria de Padilla.-Recortando</a:t>
            </a:r>
          </a:p>
        </p:txBody>
      </p:sp>
      <p:sp>
        <p:nvSpPr>
          <p:cNvPr id="285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FADCCE-A432-4F36-9D5D-4D46639DEA04}" type="slidenum">
              <a:rPr lang="es-ES">
                <a:solidFill>
                  <a:prstClr val="black"/>
                </a:solidFill>
              </a:rPr>
              <a:pPr>
                <a:defRPr/>
              </a:pPr>
              <a:t>190</a:t>
            </a:fld>
            <a:endParaRPr lang="es-ES" dirty="0">
              <a:solidFill>
                <a:prstClr val="black"/>
              </a:solidFill>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3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Punica granatum fl.pl.</a:t>
            </a:r>
          </a:p>
        </p:txBody>
      </p:sp>
      <p:sp>
        <p:nvSpPr>
          <p:cNvPr id="287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0797D1-D3DA-431F-ADBC-3598275C3C45}" type="slidenum">
              <a:rPr lang="es-ES">
                <a:solidFill>
                  <a:prstClr val="black"/>
                </a:solidFill>
              </a:rPr>
              <a:pPr>
                <a:defRPr/>
              </a:pPr>
              <a:t>191</a:t>
            </a:fld>
            <a:endParaRPr lang="es-ES" dirty="0">
              <a:solidFill>
                <a:prstClr val="black"/>
              </a:solidFill>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Palacio Arzobispal.-Antiguo</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3C5B25-58FC-410F-84CA-1C3EC1B15F5B}" type="slidenum">
              <a:rPr lang="es-ES">
                <a:solidFill>
                  <a:prstClr val="black"/>
                </a:solidFill>
              </a:rPr>
              <a:pPr>
                <a:defRPr/>
              </a:pPr>
              <a:t>192</a:t>
            </a:fld>
            <a:endParaRPr lang="es-ES" dirty="0">
              <a:solidFill>
                <a:prstClr val="black"/>
              </a:solidFill>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5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Palacio Arzobispal.-Reforma</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1EB5BA-49FD-4E47-9566-6E94183E3EA6}" type="slidenum">
              <a:rPr lang="es-ES">
                <a:solidFill>
                  <a:prstClr val="black"/>
                </a:solidFill>
              </a:rPr>
              <a:pPr>
                <a:defRPr/>
              </a:pPr>
              <a:t>193</a:t>
            </a:fld>
            <a:endParaRPr lang="es-ES" dirty="0">
              <a:solidFill>
                <a:prstClr val="black"/>
              </a:solidFill>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6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Palacio Arzobispal.-Reforma</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BEBF94-CAC3-43DE-AE5A-AE705997DDEA}" type="slidenum">
              <a:rPr lang="es-ES">
                <a:solidFill>
                  <a:prstClr val="black"/>
                </a:solidFill>
              </a:rPr>
              <a:pPr>
                <a:defRPr/>
              </a:pPr>
              <a:t>194</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hyperlink" Target="http://upload.wikimedia.org/wikipedia/commons/c/c8/Jardines_del_Alc%C3%A1zar_de_Sevilla_8.jpg"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upload.wikimedia.org/wikipedia/commons/0/0c/Jard%C3%ADn_de_Troya_0075.jpg"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hyperlink" Target="#parterre"/><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9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87.jpeg"/></Relationships>
</file>

<file path=ppt/slides/_rels/slide10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98.jpeg"/></Relationships>
</file>

<file path=ppt/slides/_rels/slide11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hyperlink" Target="http://upload.wikimedia.org/wikipedia/commons/8/8d/Puerta_del_Privilegio.jpg" TargetMode="External"/><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100.jpeg"/></Relationships>
</file>

<file path=ppt/slides/_rels/slide11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hyperlink" Target="http://upload.wikimedia.org/wikipedia/commons/9/97/Jard%C3%ADn_de_las_flores_062.jpg" TargetMode="External"/><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102.jpeg"/></Relationships>
</file>

<file path=ppt/slides/_rels/slide11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6.xml"/><Relationship Id="rId1" Type="http://schemas.openxmlformats.org/officeDocument/2006/relationships/slideLayout" Target="../slideLayouts/slideLayout7.xml"/><Relationship Id="rId4" Type="http://schemas.openxmlformats.org/officeDocument/2006/relationships/image" Target="../media/image126.jpeg"/></Relationships>
</file>

<file path=ppt/slides/_rels/slide139.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1.xml"/><Relationship Id="rId1" Type="http://schemas.openxmlformats.org/officeDocument/2006/relationships/slideLayout" Target="../slideLayouts/slideLayout7.xml"/><Relationship Id="rId4" Type="http://schemas.openxmlformats.org/officeDocument/2006/relationships/image" Target="../media/image132.jpeg"/></Relationships>
</file>

<file path=ppt/slides/_rels/slide144.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2.xml"/><Relationship Id="rId1" Type="http://schemas.openxmlformats.org/officeDocument/2006/relationships/slideLayout" Target="../slideLayouts/slideLayout7.xml"/><Relationship Id="rId4" Type="http://schemas.openxmlformats.org/officeDocument/2006/relationships/image" Target="../media/image134.jpeg"/></Relationships>
</file>

<file path=ppt/slides/_rels/slide145.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36.xml"/><Relationship Id="rId1" Type="http://schemas.openxmlformats.org/officeDocument/2006/relationships/slideLayout" Target="../slideLayouts/slideLayout7.xml"/><Relationship Id="rId4" Type="http://schemas.openxmlformats.org/officeDocument/2006/relationships/image" Target="../media/image149.jpeg"/></Relationships>
</file>

<file path=ppt/slides/_rels/slide159.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42.xml"/><Relationship Id="rId1" Type="http://schemas.openxmlformats.org/officeDocument/2006/relationships/slideLayout" Target="../slideLayouts/slideLayout7.xml"/><Relationship Id="rId4" Type="http://schemas.openxmlformats.org/officeDocument/2006/relationships/image" Target="../media/image156.jpeg"/></Relationships>
</file>

<file path=ppt/slides/_rels/slide165.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143.xml"/><Relationship Id="rId1" Type="http://schemas.openxmlformats.org/officeDocument/2006/relationships/slideLayout" Target="../slideLayouts/slideLayout7.xml"/><Relationship Id="rId4" Type="http://schemas.openxmlformats.org/officeDocument/2006/relationships/image" Target="../media/image148.jpeg"/></Relationships>
</file>

<file path=ppt/slides/_rels/slide166.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notesSlide" Target="../notesSlides/notesSlide159.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hyperlink" Target="http://upload.wikimedia.org/wikipedia/commons/c/c7/Sevilla_reales_alc%C3%A1zare_innenhof.jpg" TargetMode="External"/><Relationship Id="rId2" Type="http://schemas.openxmlformats.org/officeDocument/2006/relationships/notesSlide" Target="../notesSlides/notesSlide160.xml"/><Relationship Id="rId1" Type="http://schemas.openxmlformats.org/officeDocument/2006/relationships/slideLayout" Target="../slideLayouts/slideLayout7.xml"/><Relationship Id="rId4" Type="http://schemas.openxmlformats.org/officeDocument/2006/relationships/image" Target="../media/image174.jpeg"/></Relationships>
</file>

<file path=ppt/slides/_rels/slide183.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notesSlide" Target="../notesSlides/notesSlide161.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notesSlide" Target="../notesSlides/notesSlide162.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notesSlide" Target="../notesSlides/notesSlide163.xml"/><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notesSlide" Target="../notesSlides/notesSlide164.xml"/><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notesSlide" Target="../notesSlides/notesSlide165.xml"/><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notesSlide" Target="../notesSlides/notesSlide166.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notesSlide" Target="../notesSlides/notesSlide167.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notesSlide" Target="../notesSlides/notesSlide168.xml"/><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notesSlide" Target="../notesSlides/notesSlide169.xml"/><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notesSlide" Target="../notesSlides/notesSlide170.xml"/><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notesSlide" Target="../notesSlides/notesSlide171.xml"/><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notesSlide" Target="../notesSlides/notesSlide17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534472" cy="2808312"/>
          </a:xfrm>
        </p:spPr>
        <p:txBody>
          <a:bodyPr>
            <a:noAutofit/>
          </a:bodyPr>
          <a:lstStyle/>
          <a:p>
            <a:r>
              <a:rPr lang="es-ES" sz="3200" dirty="0"/>
              <a:t>EUROPA.-LA VUELTA AL MUNDO EN 885 JARDINES.-ESPAÑA.-SEVILLA</a:t>
            </a:r>
            <a:br>
              <a:rPr lang="es-ES" sz="3600" dirty="0"/>
            </a:br>
            <a:r>
              <a:rPr lang="es-ES" sz="3200" dirty="0"/>
              <a:t>REALES ALCAZARES</a:t>
            </a:r>
          </a:p>
        </p:txBody>
      </p:sp>
      <p:sp>
        <p:nvSpPr>
          <p:cNvPr id="3" name="2 Subtítulo"/>
          <p:cNvSpPr>
            <a:spLocks noGrp="1"/>
          </p:cNvSpPr>
          <p:nvPr>
            <p:ph type="subTitle" idx="1"/>
          </p:nvPr>
        </p:nvSpPr>
        <p:spPr>
          <a:xfrm>
            <a:off x="2627784" y="4941168"/>
            <a:ext cx="5112568"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normAutofit/>
          </a:bodyPr>
          <a:lstStyle/>
          <a:p>
            <a:pPr eaLnBrk="1" fontAlgn="auto" hangingPunct="1">
              <a:spcAft>
                <a:spcPts val="0"/>
              </a:spcAft>
              <a:defRPr/>
            </a:pPr>
            <a:r>
              <a:rPr lang="es-ES" dirty="0"/>
              <a:t>Jardin de los Reales Alcázares </a:t>
            </a:r>
            <a:br>
              <a:rPr lang="es-ES" dirty="0"/>
            </a:br>
            <a:r>
              <a:rPr lang="es-ES" dirty="0"/>
              <a:t>de Sevilla</a:t>
            </a:r>
          </a:p>
        </p:txBody>
      </p:sp>
      <p:sp>
        <p:nvSpPr>
          <p:cNvPr id="3075"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Los jardines de los Reales Alcázares de Sevilla se erigieron a lo largo de los siglos como sede de la Casa Real hasta la actualidad en la que se encuentra catalogado como Patrimonio de la Humanidad.</a:t>
            </a:r>
          </a:p>
          <a:p>
            <a:pPr marL="274320" indent="-274320" eaLnBrk="1" fontAlgn="auto" hangingPunct="1">
              <a:spcBef>
                <a:spcPts val="580"/>
              </a:spcBef>
              <a:spcAft>
                <a:spcPts val="0"/>
              </a:spcAft>
              <a:buFont typeface="Wingdings 2"/>
              <a:buChar char=""/>
              <a:defRPr/>
            </a:pPr>
            <a:r>
              <a:rPr lang="es-ES" dirty="0"/>
              <a:t>A través de los tiempos se ha enriquecido con plantas exóticas procedentes de todos los rincones del mundo, catalogándose en la actualidad más de 170 especies en sus 60.000 m2 de superficie.</a:t>
            </a:r>
          </a:p>
          <a:p>
            <a:pPr marL="274320" indent="-274320" eaLnBrk="1" fontAlgn="auto" hangingPunct="1">
              <a:spcBef>
                <a:spcPts val="580"/>
              </a:spcBef>
              <a:spcAft>
                <a:spcPts val="0"/>
              </a:spcAft>
              <a:buFont typeface="Wingdings 2"/>
              <a:buChar char=""/>
              <a:defRPr/>
            </a:pPr>
            <a:r>
              <a:rPr lang="es-ES" dirty="0"/>
              <a:t>Sus orígenes se remontan a los primeros años del siglo X cuando Abd al-Rahman III manda construir sobre una basílica paleocristiana un palacio amurallado conocido como Dar al-Imara o </a:t>
            </a:r>
            <a:r>
              <a:rPr lang="es-ES" i="1" dirty="0"/>
              <a:t>Casa del Gobernador</a:t>
            </a:r>
            <a:r>
              <a:rPr lang="es-ES" dirty="0"/>
              <a:t>.</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968778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lnSpcReduction="10000"/>
          </a:bodyPr>
          <a:lstStyle/>
          <a:p>
            <a:r>
              <a:rPr lang="es-ES" dirty="0"/>
              <a:t>De las construcciones de aquella época nos llega el Jardín de la antigua Casa de Contratación, el Patio del Yeso y restos de las primitivas murallas.</a:t>
            </a:r>
          </a:p>
          <a:p>
            <a:r>
              <a:rPr lang="es-ES" dirty="0"/>
              <a:t>La parte más próxima al palacio, realizada en época renacentista, se encuentra compartimentada por muros decorados con fuentes y portadas manieristas, sin ninguna vinculación entre ellos, lo que los enlaza con la herencia musulmana, al igual que la proliferación de fuentes bajas forradas de azulejos y la práctica de cubrir los muros con naranjos en espaldera.</a:t>
            </a:r>
          </a:p>
          <a:p>
            <a:r>
              <a:rPr lang="es-ES" dirty="0"/>
              <a:t> Estos jardines más próximos al conjunto arquitectónico son los siguientes, comenzando por la salida procedente del palacio gótico hacia la derecha</a:t>
            </a:r>
          </a:p>
          <a:p>
            <a:endParaRPr lang="es-ES" dirty="0"/>
          </a:p>
          <a:p>
            <a:endParaRPr lang="es-ES" dirty="0"/>
          </a:p>
        </p:txBody>
      </p:sp>
    </p:spTree>
    <p:extLst>
      <p:ext uri="{BB962C8B-B14F-4D97-AF65-F5344CB8AC3E}">
        <p14:creationId xmlns:p14="http://schemas.microsoft.com/office/powerpoint/2010/main" val="3500601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333375"/>
            <a:ext cx="7113984" cy="5686425"/>
          </a:xfrm>
        </p:spPr>
        <p:txBody>
          <a:bodyPr/>
          <a:lstStyle/>
          <a:p>
            <a:pPr eaLnBrk="1" hangingPunct="1"/>
            <a:r>
              <a:rPr lang="es-ES" altLang="es-ES" dirty="0"/>
              <a:t>La parte más próxima al palacio, realizada en época renacentista, se encuentra compartimentada por muros decorados con fuentes y portadas manieristas, sin ninguna vinculación entre ellos, lo que los enlaza con la herencia musulmana, al igual que la proliferación de fuentes bajas forradas de azulejos y la práctica de cubrir los muros con naranjos en espaldera.</a:t>
            </a:r>
            <a:endParaRPr lang="es-ES" altLang="es-ES" baseline="30000" dirty="0"/>
          </a:p>
          <a:p>
            <a:pPr eaLnBrk="1" hangingPunct="1"/>
            <a:r>
              <a:rPr lang="es-ES" altLang="es-ES" dirty="0"/>
              <a:t> Estos jardines más próximos al conjunto arquitectónico son los siguientes, comenzando por la salida procedente del palacio gótico hacia la derecha:</a:t>
            </a:r>
          </a:p>
        </p:txBody>
      </p:sp>
    </p:spTree>
    <p:extLst>
      <p:ext uri="{BB962C8B-B14F-4D97-AF65-F5344CB8AC3E}">
        <p14:creationId xmlns:p14="http://schemas.microsoft.com/office/powerpoint/2010/main" val="1174674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25"/>
            <a:ext cx="9144000" cy="676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2044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Reales Alcazares.-Vista del Jard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7220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Reales Alcazares.-Vista del Jardi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1307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unaventanadesdemadrid.com/objetos/sevilla-real-alcazar/patio-le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791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Reales Alcazares.-Chorisia .-a.-specio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2 Imagen" descr="Reales Alcazares.-Chorisia en flor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7994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Sevilla .Reales Alcazares- 0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9429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Sevilla .Reales Alcazares- 0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706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Reales Alcazares.-Parto del Yes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332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www.unaventanadesdemadrid.com/objetos/sevilla-real-alcazar/patio-del-yes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8" y="-136525"/>
            <a:ext cx="9091612"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4425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Sevilla.-Alcazar 06 02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89463" y="0"/>
            <a:ext cx="4554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2 Imagen" descr="Sevilla.-Alcazar ..-Cipreses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1869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Sevilla .-Alcazar.-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1041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Sevilla.-Alcazar .-Patio  de la Monteri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891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914400" y="1773238"/>
            <a:ext cx="6969968" cy="4246562"/>
          </a:xfrm>
        </p:spPr>
        <p:txBody>
          <a:bodyPr>
            <a:normAutofit lnSpcReduction="10000"/>
          </a:bodyPr>
          <a:lstStyle/>
          <a:p>
            <a:pPr eaLnBrk="1" hangingPunct="1"/>
            <a:r>
              <a:rPr lang="es-ES" altLang="es-ES" dirty="0"/>
              <a:t>Formado por un gran estanque, situado a la altura del palacio y más alto por tanto que el resto de los jardines, se encuentra presidida la alberca por la figura del dios Mercurio, realizada por Diego de Pesquera y fundida por Bartolomé Morel en 1576, de estos autores son también las barandas con leones en escudos en sus ángulos y 18 bolas con remates piramidales que rodean el estanque.</a:t>
            </a:r>
          </a:p>
          <a:p>
            <a:pPr eaLnBrk="1" hangingPunct="1"/>
            <a:r>
              <a:rPr lang="es-ES" altLang="es-ES" dirty="0"/>
              <a:t>Todas estas piezas fueron doradas en su origen, quedando algún resto del recubrimiento. </a:t>
            </a:r>
          </a:p>
        </p:txBody>
      </p:sp>
      <p:sp>
        <p:nvSpPr>
          <p:cNvPr id="21507" name="3 Rectángulo"/>
          <p:cNvSpPr>
            <a:spLocks noChangeArrowheads="1"/>
          </p:cNvSpPr>
          <p:nvPr/>
        </p:nvSpPr>
        <p:spPr bwMode="auto">
          <a:xfrm>
            <a:off x="827088" y="549275"/>
            <a:ext cx="49974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sz="2800" b="1" dirty="0">
                <a:solidFill>
                  <a:prstClr val="white"/>
                </a:solidFill>
              </a:rPr>
              <a:t>Jardines de Mercurio</a:t>
            </a:r>
            <a:endParaRPr lang="es-ES" altLang="es-ES" sz="2800" dirty="0">
              <a:solidFill>
                <a:prstClr val="white"/>
              </a:solidFill>
            </a:endParaRPr>
          </a:p>
        </p:txBody>
      </p:sp>
    </p:spTree>
    <p:extLst>
      <p:ext uri="{BB962C8B-B14F-4D97-AF65-F5344CB8AC3E}">
        <p14:creationId xmlns:p14="http://schemas.microsoft.com/office/powerpoint/2010/main" val="3135030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a:xfrm>
            <a:off x="914400" y="404813"/>
            <a:ext cx="6897960" cy="5614987"/>
          </a:xfrm>
        </p:spPr>
        <p:txBody>
          <a:bodyPr>
            <a:normAutofit fontScale="92500"/>
          </a:bodyPr>
          <a:lstStyle/>
          <a:p>
            <a:pPr eaLnBrk="1" hangingPunct="1"/>
            <a:r>
              <a:rPr lang="es-ES" altLang="es-ES" dirty="0"/>
              <a:t>De fondo se encuentra la Galería del Grutesco para cuya construcción se aprovechó un antiguo lienzo de muralla almohade.</a:t>
            </a:r>
          </a:p>
          <a:p>
            <a:pPr eaLnBrk="1" hangingPunct="1"/>
            <a:r>
              <a:rPr lang="es-ES" altLang="es-ES" dirty="0"/>
              <a:t> Su transformación en mirador y decoración se debe fundamentalmente a Vermondo Resta, realizada alrededor de 1612, siendo considerada la más manierista del Alcázar, está realizada por labores rústicas en piedras de distinto tipo que simulan rocas marinas.</a:t>
            </a:r>
          </a:p>
          <a:p>
            <a:pPr eaLnBrk="1" hangingPunct="1"/>
            <a:r>
              <a:rPr lang="es-ES" altLang="es-ES" dirty="0"/>
              <a:t>Con estos elementos pétreos también se enmarcan espacios cuadrangulares y de medio punto en los que en su mayoría hay pinturas murales imitando mármol rojizo, en las que también se pintaron figuras, fábulas mitológicas y aves exóticas, realizadas por Diego de Esquivel en el siglo XVII.</a:t>
            </a:r>
          </a:p>
        </p:txBody>
      </p:sp>
    </p:spTree>
    <p:extLst>
      <p:ext uri="{BB962C8B-B14F-4D97-AF65-F5344CB8AC3E}">
        <p14:creationId xmlns:p14="http://schemas.microsoft.com/office/powerpoint/2010/main" val="1098020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Reales Alcazares.-Galeria de Pedro 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7382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Reales Alcazares.-mñ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072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2 Imagen" descr="Jardines del Alcazar-8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72313" y="0"/>
            <a:ext cx="20716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9268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Archivo:Jardines del Alcázar de Sevilla 8.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3796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3.bp.blogspot.com/-8upVrLKV1dc/Tb3RfY7zkmI/AAAAAAAAGx0/8ZeheuPDLdg/s1600/Galer%25C3%25ADa+Grutescos18-Estanque+de+Mercuri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5449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www.unaventanadesdemadrid.com/objetos/sevilla-real-alcazar-ii/estanque-de-mercuri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0885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Reales Alcazares.-I Galeria del grutesc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506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Reales Alcazares.-I Estanque de Mercuri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4781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Sevilla.-Alcazar Chorr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95790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Sevilla.-Alcazar.-Fuente de Mercur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4159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4.bp.blogspot.com/-zP02w2ZhO5w/TaYEuggTHaI/AAAAAAAAGYE/VP9OpAaTiHI/s1600/DSC0736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8" y="-136525"/>
            <a:ext cx="9091612"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21439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2.bp.blogspot.com/-tGVSr9e_faE/Tb3Q-_-ltUI/AAAAAAAAGw8/vbcbtcTLFpM/s1600/Galer%25C3%25ADa+Grutescos07-Galer%25C3%25ADa+Interior+extremo+su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74955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1.bp.blogspot.com/-oGiCexH-pLs/Tb3RR6tilfI/AAAAAAAAGxY/u6PmV-1_0pk/s1600/Galer%25C3%25ADa+Grutescos13-Interior+de+los+arc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689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Marcador de contenido"/>
          <p:cNvSpPr>
            <a:spLocks noGrp="1"/>
          </p:cNvSpPr>
          <p:nvPr>
            <p:ph sz="quarter" idx="1"/>
          </p:nvPr>
        </p:nvSpPr>
        <p:spPr>
          <a:xfrm>
            <a:off x="914400" y="549275"/>
            <a:ext cx="7041976" cy="5470525"/>
          </a:xfrm>
        </p:spPr>
        <p:txBody>
          <a:bodyPr>
            <a:normAutofit lnSpcReduction="10000"/>
          </a:bodyPr>
          <a:lstStyle/>
          <a:p>
            <a:pPr eaLnBrk="1" hangingPunct="1"/>
            <a:r>
              <a:rPr lang="es-ES" altLang="es-ES" b="1" dirty="0"/>
              <a:t>Jardín de la Danza</a:t>
            </a:r>
          </a:p>
          <a:p>
            <a:pPr eaLnBrk="1" hangingPunct="1"/>
            <a:r>
              <a:rPr lang="es-ES" altLang="es-ES" dirty="0"/>
              <a:t>También conocido como Jardín de las Damas. Es un espacio de carácter rectangular dividido en tres tramos, desde el que se accede al llamado "</a:t>
            </a:r>
            <a:r>
              <a:rPr lang="es-ES" altLang="es-ES" i="1" dirty="0"/>
              <a:t>Baño de Doña María de Padilla</a:t>
            </a:r>
            <a:r>
              <a:rPr lang="es-ES" altLang="es-ES" dirty="0"/>
              <a:t>", que constituye el jardín subterráneo del jardín del crucero, es un gran estanque con arcos de nervadura en su parte superior.</a:t>
            </a:r>
          </a:p>
          <a:p>
            <a:pPr eaLnBrk="1" hangingPunct="1"/>
            <a:r>
              <a:rPr lang="es-ES" altLang="es-ES" dirty="0"/>
              <a:t>En un nivel superior se encuentran dos columnas que en su momento estuvieron rematadas con esculturas de personajes mitológicos, que representaban un sátiro y una ninfa bailando.</a:t>
            </a:r>
          </a:p>
          <a:p>
            <a:pPr eaLnBrk="1" hangingPunct="1"/>
            <a:r>
              <a:rPr lang="es-ES" altLang="es-ES" dirty="0"/>
              <a:t> En la zona inferior destaca una fuente que data del siglo XVI, decorada con azulejos.</a:t>
            </a:r>
          </a:p>
          <a:p>
            <a:pPr eaLnBrk="1" hangingPunct="1"/>
            <a:endParaRPr lang="es-ES" altLang="es-ES" dirty="0"/>
          </a:p>
        </p:txBody>
      </p:sp>
    </p:spTree>
    <p:extLst>
      <p:ext uri="{BB962C8B-B14F-4D97-AF65-F5344CB8AC3E}">
        <p14:creationId xmlns:p14="http://schemas.microsoft.com/office/powerpoint/2010/main" val="481323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Reales Alcazares.-I Jardin de la Danz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56323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Sevilla.-Alcazar.-Jardin e la Danz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35061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Reales Alcazares.-I Jardin de la Danz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85271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www.unaventanadesdemadrid.com/objetos/sevilla-real-alcazar/banos-maria-padill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0492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www.unaventanadesdemadrid.com/objetos/sevilla-real-alcazar/patio-crucer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0408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041976" cy="5976069"/>
          </a:xfrm>
        </p:spPr>
        <p:txBody>
          <a:bodyPr>
            <a:normAutofit fontScale="92500"/>
          </a:bodyPr>
          <a:lstStyle/>
          <a:p>
            <a:pPr marL="274320" indent="-274320" eaLnBrk="1" fontAlgn="auto" hangingPunct="1">
              <a:spcBef>
                <a:spcPts val="580"/>
              </a:spcBef>
              <a:spcAft>
                <a:spcPts val="0"/>
              </a:spcAft>
              <a:buFont typeface="Wingdings 2"/>
              <a:buChar char=""/>
              <a:defRPr/>
            </a:pPr>
            <a:r>
              <a:rPr lang="es-ES" b="1" dirty="0"/>
              <a:t>Jardín de Troya</a:t>
            </a:r>
          </a:p>
          <a:p>
            <a:pPr marL="274320" indent="-274320" eaLnBrk="1" fontAlgn="auto" hangingPunct="1">
              <a:spcBef>
                <a:spcPts val="580"/>
              </a:spcBef>
              <a:spcAft>
                <a:spcPts val="0"/>
              </a:spcAft>
              <a:buFont typeface="Wingdings 2"/>
              <a:buChar char=""/>
              <a:defRPr/>
            </a:pPr>
            <a:r>
              <a:rPr lang="es-ES" dirty="0"/>
              <a:t>Este jardín adosado a la zona palaciega tiene origen musulmán que se mantiene hoy en detalles como la intimidad proporcionada por los muros que los separan del jardín de las damas, la musicalidad de las fuentes y la fragancia de las plantas aromáticas. </a:t>
            </a:r>
          </a:p>
          <a:p>
            <a:pPr marL="274320" indent="-274320" eaLnBrk="1" fontAlgn="auto" hangingPunct="1">
              <a:spcBef>
                <a:spcPts val="580"/>
              </a:spcBef>
              <a:spcAft>
                <a:spcPts val="0"/>
              </a:spcAft>
              <a:buFont typeface="Wingdings 2"/>
              <a:buChar char=""/>
              <a:defRPr/>
            </a:pPr>
            <a:r>
              <a:rPr lang="es-ES" dirty="0"/>
              <a:t>La fuente central consta de una taza del siglo X.</a:t>
            </a:r>
          </a:p>
          <a:p>
            <a:pPr marL="274320" indent="-274320" eaLnBrk="1" fontAlgn="auto" hangingPunct="1">
              <a:spcBef>
                <a:spcPts val="580"/>
              </a:spcBef>
              <a:spcAft>
                <a:spcPts val="0"/>
              </a:spcAft>
              <a:buFont typeface="Wingdings 2"/>
              <a:buChar char=""/>
              <a:defRPr/>
            </a:pPr>
            <a:r>
              <a:rPr lang="es-ES" dirty="0"/>
              <a:t> La galería rústica que cierra el jardín fue realizada por Vermondo Resta en 1606, en estilo manierista.</a:t>
            </a:r>
          </a:p>
          <a:p>
            <a:pPr marL="274320" indent="-274320" eaLnBrk="1" fontAlgn="auto" hangingPunct="1">
              <a:spcBef>
                <a:spcPts val="580"/>
              </a:spcBef>
              <a:spcAft>
                <a:spcPts val="0"/>
              </a:spcAft>
              <a:buFont typeface="Wingdings 2"/>
              <a:buChar char=""/>
              <a:defRPr/>
            </a:pPr>
            <a:r>
              <a:rPr lang="es-ES" dirty="0"/>
              <a:t>También es llamado del Laberinto, nombre debido a las calles que componían su solería, en el centro del mismo se encuentra una fuente. </a:t>
            </a:r>
          </a:p>
          <a:p>
            <a:pPr marL="274320" indent="-274320" eaLnBrk="1" fontAlgn="auto" hangingPunct="1">
              <a:spcBef>
                <a:spcPts val="580"/>
              </a:spcBef>
              <a:spcAft>
                <a:spcPts val="0"/>
              </a:spcAft>
              <a:buFont typeface="Wingdings 2"/>
              <a:buChar char=""/>
              <a:defRPr/>
            </a:pPr>
            <a:r>
              <a:rPr lang="es-ES" dirty="0"/>
              <a:t>Este laberinto que aquí existía fue suprimido a principios del siglo XX.</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0710878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Sevilla.-Alcazar.-Jardin de Troy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1883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Sevilla.-Alcazar.-Jardin de Troy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82775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Reales Alcazares.-I.-Jardin de Troy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6976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Archivo:Jardín de Troya 007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57010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unaventanadesdemadrid.com/objetos/sevilla-real-alcazar-ii/jardin-de-troy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5141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764704"/>
            <a:ext cx="7185992" cy="5255096"/>
          </a:xfrm>
        </p:spPr>
        <p:txBody>
          <a:bodyPr>
            <a:normAutofit/>
          </a:bodyPr>
          <a:lstStyle/>
          <a:p>
            <a:pPr marL="274320" indent="-274320" eaLnBrk="1" fontAlgn="auto" hangingPunct="1">
              <a:spcBef>
                <a:spcPts val="580"/>
              </a:spcBef>
              <a:spcAft>
                <a:spcPts val="0"/>
              </a:spcAft>
              <a:buFont typeface="Wingdings 2"/>
              <a:buChar char=""/>
              <a:defRPr/>
            </a:pPr>
            <a:r>
              <a:rPr lang="es-ES" b="1" dirty="0"/>
              <a:t>Jardín de la Galera</a:t>
            </a:r>
          </a:p>
          <a:p>
            <a:pPr marL="274320" indent="-274320" eaLnBrk="1" fontAlgn="auto" hangingPunct="1">
              <a:spcBef>
                <a:spcPts val="580"/>
              </a:spcBef>
              <a:spcAft>
                <a:spcPts val="0"/>
              </a:spcAft>
              <a:buFont typeface="Wingdings 2"/>
              <a:buChar char=""/>
              <a:defRPr/>
            </a:pPr>
            <a:r>
              <a:rPr lang="es-ES" dirty="0"/>
              <a:t>Está constituido por el espacio hacia el fondo del jardín de Troya. Posee un corredor posiblemente de origen del siglo XVI. </a:t>
            </a:r>
          </a:p>
          <a:p>
            <a:pPr marL="274320" indent="-274320" eaLnBrk="1" fontAlgn="auto" hangingPunct="1">
              <a:spcBef>
                <a:spcPts val="580"/>
              </a:spcBef>
              <a:spcAft>
                <a:spcPts val="0"/>
              </a:spcAft>
              <a:buFont typeface="Wingdings 2"/>
              <a:buChar char=""/>
              <a:defRPr/>
            </a:pPr>
            <a:r>
              <a:rPr lang="es-ES" dirty="0"/>
              <a:t>Un muro con arco central lo separa del contiguo Jardín de las Flores. </a:t>
            </a:r>
          </a:p>
          <a:p>
            <a:pPr marL="274320" indent="-274320" eaLnBrk="1" fontAlgn="auto" hangingPunct="1">
              <a:spcBef>
                <a:spcPts val="580"/>
              </a:spcBef>
              <a:spcAft>
                <a:spcPts val="0"/>
              </a:spcAft>
              <a:buFont typeface="Wingdings 2"/>
              <a:buChar char=""/>
              <a:defRPr/>
            </a:pPr>
            <a:r>
              <a:rPr lang="es-ES" dirty="0"/>
              <a:t>Su nombre procede de las galeras de mirto que adornaban este jardín y que se veían desde la galería balconada que sale del Salón de Embajadores.</a:t>
            </a:r>
          </a:p>
          <a:p>
            <a:pPr marL="274320" indent="-274320" eaLnBrk="1" fontAlgn="auto" hangingPunct="1">
              <a:spcBef>
                <a:spcPts val="580"/>
              </a:spcBef>
              <a:spcAft>
                <a:spcPts val="0"/>
              </a:spcAft>
              <a:buFont typeface="Wingdings 2"/>
              <a:buChar char=""/>
              <a:defRPr/>
            </a:pPr>
            <a:r>
              <a:rPr lang="es-ES" b="1" dirty="0"/>
              <a:t> Jardín de las Flores</a:t>
            </a:r>
          </a:p>
          <a:p>
            <a:pPr marL="274320" indent="-274320" eaLnBrk="1" fontAlgn="auto" hangingPunct="1">
              <a:spcBef>
                <a:spcPts val="580"/>
              </a:spcBef>
              <a:spcAft>
                <a:spcPts val="0"/>
              </a:spcAft>
              <a:buFont typeface="Wingdings 2"/>
              <a:buChar char=""/>
              <a:defRPr/>
            </a:pPr>
            <a:r>
              <a:rPr lang="es-ES" dirty="0"/>
              <a:t>Compuesto por un estanque acodado en el muro, forrado por azulejos que datan de 1561.</a:t>
            </a:r>
          </a:p>
        </p:txBody>
      </p:sp>
    </p:spTree>
    <p:extLst>
      <p:ext uri="{BB962C8B-B14F-4D97-AF65-F5344CB8AC3E}">
        <p14:creationId xmlns:p14="http://schemas.microsoft.com/office/powerpoint/2010/main" val="11056268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Jardines del Príncipe</a:t>
            </a:r>
          </a:p>
          <a:p>
            <a:r>
              <a:rPr lang="es-ES" dirty="0"/>
              <a:t>Es el último de los jardines de este primer tramo y los más antiguos, su nombre procede del nacimiento, en un cuarto próximo, del príncipe Juan, hijo de los Reyes Católicos. </a:t>
            </a:r>
          </a:p>
          <a:p>
            <a:r>
              <a:rPr lang="es-ES" dirty="0"/>
              <a:t>El trazado es de crucero y tiene una plantación heterogénea donde coexisten indiscriminadamente, palmera, ciprés, magnolio, granado, naranjo y otros arbustos, todo distribuido irregularmente.</a:t>
            </a:r>
          </a:p>
          <a:p>
            <a:endParaRPr lang="es-ES" dirty="0"/>
          </a:p>
          <a:p>
            <a:endParaRPr lang="es-ES" dirty="0"/>
          </a:p>
        </p:txBody>
      </p:sp>
    </p:spTree>
    <p:extLst>
      <p:ext uri="{BB962C8B-B14F-4D97-AF65-F5344CB8AC3E}">
        <p14:creationId xmlns:p14="http://schemas.microsoft.com/office/powerpoint/2010/main" val="7802979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unaventanadesdemadrid.com/objetos/sevilla-real-alcazar-ii/jardin-de-galer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47530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Sevilla .-Alcazar.-2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49266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Reales Alcazares.-I Jardin de la Galer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9630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Reales Alcazares.-I .-Jardin de Troy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74992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Sevilla.-Alcazar.-Jardin de la Galer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25995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Reales Alcazares.-I Jardin de las Flor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4807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Sevilla.-Alcazar.-Jardin del Princip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96320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Sevilla.-Alcazar.-Jardin del Princip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1668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Sevilla.-Alcazar.-Jardin del Principe.-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0580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Sevilla.-Alcazar.-Liviston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63920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Sevilla.-Alcazar.-Livistona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46374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150"/>
            <a:ext cx="7113984" cy="6408738"/>
          </a:xfrm>
        </p:spPr>
        <p:txBody>
          <a:bodyPr>
            <a:normAutofit/>
          </a:bodyPr>
          <a:lstStyle/>
          <a:p>
            <a:pPr marL="274320" indent="-274320" eaLnBrk="1" fontAlgn="auto" hangingPunct="1">
              <a:spcBef>
                <a:spcPts val="580"/>
              </a:spcBef>
              <a:spcAft>
                <a:spcPts val="0"/>
              </a:spcAft>
              <a:buFont typeface="Wingdings 2"/>
              <a:buChar char=""/>
              <a:defRPr/>
            </a:pPr>
            <a:r>
              <a:rPr lang="es-ES" dirty="0"/>
              <a:t>En dirección a la izquierda hacia la salida del recinto del Alcázar se encuentran:</a:t>
            </a:r>
          </a:p>
          <a:p>
            <a:pPr marL="274320" indent="-274320" eaLnBrk="1" fontAlgn="auto" hangingPunct="1">
              <a:spcBef>
                <a:spcPts val="580"/>
              </a:spcBef>
              <a:spcAft>
                <a:spcPts val="0"/>
              </a:spcAft>
              <a:buFont typeface="Wingdings 2"/>
              <a:buChar char=""/>
              <a:defRPr/>
            </a:pPr>
            <a:r>
              <a:rPr lang="es-ES" dirty="0"/>
              <a:t>Del resto de los jardines cabe distinguir los que se encuentran antes de atravesar la galería del grutesco, esta galería avanza en dirección noroeste-sureste por los jardines y se extiende hasta el llamado Jardín del Laberinto, dividiendo la zona verde en dos partes bien diferenciadas, a un lado se encuentran:</a:t>
            </a:r>
          </a:p>
          <a:p>
            <a:pPr marL="274320" indent="-274320" eaLnBrk="1" fontAlgn="auto" hangingPunct="1">
              <a:spcBef>
                <a:spcPts val="580"/>
              </a:spcBef>
              <a:spcAft>
                <a:spcPts val="0"/>
              </a:spcAft>
              <a:buFont typeface="Wingdings 2"/>
              <a:buChar char=""/>
              <a:defRPr/>
            </a:pPr>
            <a:r>
              <a:rPr lang="es-ES" b="1" dirty="0"/>
              <a:t>Jardín inglés</a:t>
            </a:r>
          </a:p>
          <a:p>
            <a:pPr>
              <a:defRPr/>
            </a:pPr>
            <a:r>
              <a:rPr lang="es-ES" dirty="0"/>
              <a:t>el </a:t>
            </a:r>
            <a:r>
              <a:rPr lang="es-ES" b="1" dirty="0"/>
              <a:t>Jardín Inglés</a:t>
            </a:r>
            <a:r>
              <a:rPr lang="es-ES" dirty="0"/>
              <a:t>, construido a principios del siglo XX por voluntad de la Reina Victoria Eugenia, inglesa de nacimiento.</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r>
              <a:rPr lang="es-ES" dirty="0"/>
              <a:t>.</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6110834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Sus formas se basan en el jardín romántico anglosajón (de ahí el nombre), en el que la vegetación no sigue formas geométricas y parece crecer libremente formando praderas por las que poder pasear. Entre su arbolado, tenemos tejos, robles y algún ejemplar asiático como el ginkgo.</a:t>
            </a:r>
          </a:p>
          <a:p>
            <a:r>
              <a:rPr lang="es-ES" dirty="0"/>
              <a:t>El Jardín de la Cruz, o Jardín del Laberinto Viejo, es del siglo XVII y ocupa el terreno del antiguo laberinto, desaparecido en 1910.</a:t>
            </a:r>
          </a:p>
          <a:p>
            <a:r>
              <a:rPr lang="es-ES" dirty="0"/>
              <a:t>Del conjunto original, ha quedado un estanque con una montaña artificial que simula ser el Monte Parnaso5. La cima y las laderas de este "monte" estaban pobladas de surtidores con forma de personajes mitológicos.</a:t>
            </a:r>
          </a:p>
          <a:p>
            <a:endParaRPr lang="es-ES" dirty="0"/>
          </a:p>
          <a:p>
            <a:endParaRPr lang="es-ES" dirty="0"/>
          </a:p>
        </p:txBody>
      </p:sp>
    </p:spTree>
    <p:extLst>
      <p:ext uri="{BB962C8B-B14F-4D97-AF65-F5344CB8AC3E}">
        <p14:creationId xmlns:p14="http://schemas.microsoft.com/office/powerpoint/2010/main" val="21671640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85992" cy="5543550"/>
          </a:xfrm>
        </p:spPr>
        <p:txBody>
          <a:bodyPr>
            <a:normAutofit/>
          </a:bodyPr>
          <a:lstStyle/>
          <a:p>
            <a:pPr marL="274320" indent="-274320" eaLnBrk="1" fontAlgn="auto" hangingPunct="1">
              <a:spcBef>
                <a:spcPts val="580"/>
              </a:spcBef>
              <a:spcAft>
                <a:spcPts val="0"/>
              </a:spcAft>
              <a:buFont typeface="Wingdings 2"/>
              <a:buChar char=""/>
              <a:defRPr/>
            </a:pPr>
            <a:r>
              <a:rPr lang="es-ES" sz="2400" dirty="0"/>
              <a:t>Cenador del León o del naranjal o de la alcoba, con la </a:t>
            </a:r>
            <a:r>
              <a:rPr lang="es-ES" sz="2400" b="1" dirty="0"/>
              <a:t>fuente del León</a:t>
            </a:r>
            <a:r>
              <a:rPr lang="es-ES" sz="2400" dirty="0"/>
              <a:t>.</a:t>
            </a:r>
          </a:p>
          <a:p>
            <a:pPr marL="274320" indent="-274320" eaLnBrk="1" fontAlgn="auto" hangingPunct="1">
              <a:spcBef>
                <a:spcPts val="580"/>
              </a:spcBef>
              <a:spcAft>
                <a:spcPts val="0"/>
              </a:spcAft>
              <a:buFont typeface="Wingdings 2"/>
              <a:buChar char=""/>
              <a:defRPr/>
            </a:pPr>
            <a:r>
              <a:rPr lang="es-ES" sz="2400" dirty="0"/>
              <a:t> En el se encuentra el </a:t>
            </a:r>
            <a:r>
              <a:rPr lang="es-ES" sz="2400" b="1" dirty="0"/>
              <a:t>Pabellón de Carlos V</a:t>
            </a:r>
            <a:r>
              <a:rPr lang="es-ES" sz="2400" dirty="0"/>
              <a:t>, construcción de 1543 con planta cuadrada y pórticos en sus frentes y cubierta por una bóveda semiesférica. </a:t>
            </a:r>
          </a:p>
          <a:p>
            <a:pPr marL="274320" indent="-274320" eaLnBrk="1" fontAlgn="auto" hangingPunct="1">
              <a:spcBef>
                <a:spcPts val="580"/>
              </a:spcBef>
              <a:spcAft>
                <a:spcPts val="0"/>
              </a:spcAft>
              <a:buFont typeface="Wingdings 2"/>
              <a:buChar char=""/>
              <a:defRPr/>
            </a:pPr>
            <a:r>
              <a:rPr lang="es-ES" sz="2400" dirty="0"/>
              <a:t>La decoración es de azulejos y yeserías, realizadas por Juan Fernández, con mezcla de motivos mudéjares y renacentistas.</a:t>
            </a:r>
          </a:p>
          <a:p>
            <a:pPr>
              <a:defRPr/>
            </a:pPr>
            <a:r>
              <a:rPr lang="es-ES" dirty="0"/>
              <a:t>Como detalle curioso, podemos observar en el suelo del cenador el mapa del primitivo laberinto</a:t>
            </a:r>
          </a:p>
          <a:p>
            <a:pPr>
              <a:defRPr/>
            </a:pPr>
            <a:endParaRPr lang="es-ES" dirty="0"/>
          </a:p>
        </p:txBody>
      </p:sp>
    </p:spTree>
    <p:extLst>
      <p:ext uri="{BB962C8B-B14F-4D97-AF65-F5344CB8AC3E}">
        <p14:creationId xmlns:p14="http://schemas.microsoft.com/office/powerpoint/2010/main" val="1345879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2 Marcador de contenido"/>
          <p:cNvSpPr>
            <a:spLocks noGrp="1"/>
          </p:cNvSpPr>
          <p:nvPr>
            <p:ph sz="quarter" idx="1"/>
          </p:nvPr>
        </p:nvSpPr>
        <p:spPr>
          <a:xfrm>
            <a:off x="914400" y="476250"/>
            <a:ext cx="7185992" cy="5543550"/>
          </a:xfrm>
        </p:spPr>
        <p:txBody>
          <a:bodyPr>
            <a:normAutofit/>
          </a:bodyPr>
          <a:lstStyle/>
          <a:p>
            <a:r>
              <a:rPr lang="es-ES" altLang="es-ES" dirty="0"/>
              <a:t>El </a:t>
            </a:r>
            <a:r>
              <a:rPr lang="es-ES" altLang="es-ES" b="1" dirty="0"/>
              <a:t>Jardín de las Damas</a:t>
            </a:r>
            <a:r>
              <a:rPr lang="es-ES" altLang="es-ES" dirty="0"/>
              <a:t>, ya existente en el siglo XVI, fue modificado y ampliado en el siglo XVII por Resta, quien lo organizó como un espacio rectangular dividido en ocho sectores. </a:t>
            </a:r>
          </a:p>
          <a:p>
            <a:r>
              <a:rPr lang="es-ES" altLang="es-ES" dirty="0"/>
              <a:t>Entre las fuentes existentes en su eje central, destaca la de Neptuno.</a:t>
            </a:r>
          </a:p>
          <a:p>
            <a:r>
              <a:rPr lang="es-ES" altLang="es-ES" dirty="0"/>
              <a:t> El Cenador del León, situado antes del Cenador de la Alcoba y del Laberinto.</a:t>
            </a:r>
          </a:p>
          <a:p>
            <a:r>
              <a:rPr lang="es-ES" altLang="es-ES" dirty="0"/>
              <a:t>Se trata de un pabellón de mediados del siglo XVII cuya construcción se atribuye a Diego Martín de Orejuela.</a:t>
            </a:r>
          </a:p>
          <a:p>
            <a:r>
              <a:rPr lang="es-ES" altLang="es-ES" dirty="0"/>
              <a:t> En el interior, contaba con pinturas murales que no han sobrevivido al paso del tiempo.</a:t>
            </a:r>
          </a:p>
          <a:p>
            <a:endParaRPr lang="es-ES" altLang="es-ES" dirty="0"/>
          </a:p>
        </p:txBody>
      </p:sp>
    </p:spTree>
    <p:extLst>
      <p:ext uri="{BB962C8B-B14F-4D97-AF65-F5344CB8AC3E}">
        <p14:creationId xmlns:p14="http://schemas.microsoft.com/office/powerpoint/2010/main" val="3308926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2 Marcador de contenido"/>
          <p:cNvSpPr>
            <a:spLocks noGrp="1"/>
          </p:cNvSpPr>
          <p:nvPr>
            <p:ph sz="quarter" idx="1"/>
          </p:nvPr>
        </p:nvSpPr>
        <p:spPr>
          <a:xfrm>
            <a:off x="914400" y="620688"/>
            <a:ext cx="7185992" cy="5976962"/>
          </a:xfrm>
        </p:spPr>
        <p:txBody>
          <a:bodyPr>
            <a:normAutofit/>
          </a:bodyPr>
          <a:lstStyle/>
          <a:p>
            <a:r>
              <a:rPr lang="es-ES" altLang="es-ES" dirty="0"/>
              <a:t>El nombre lo toma de la escultura en forma de león que tiene la fuente situada frente a él.</a:t>
            </a:r>
          </a:p>
          <a:p>
            <a:r>
              <a:rPr lang="es-ES" altLang="es-ES" dirty="0"/>
              <a:t>El </a:t>
            </a:r>
            <a:r>
              <a:rPr lang="es-ES" altLang="es-ES" b="1" dirty="0"/>
              <a:t>Laberinto</a:t>
            </a:r>
            <a:r>
              <a:rPr lang="es-ES" altLang="es-ES" dirty="0"/>
              <a:t> se plantó en 1914 con mirto, tuya y ciprés para sustituir al que había desaparecido en 1910 del </a:t>
            </a:r>
            <a:r>
              <a:rPr lang="es-ES" altLang="es-ES" i="1" dirty="0"/>
              <a:t>Jardín de la Cruz</a:t>
            </a:r>
            <a:r>
              <a:rPr lang="es-ES" altLang="es-ES" dirty="0"/>
              <a:t> y continuar así con la acostumbrada presencia de este tipo de jardines en el Real Alcázar.</a:t>
            </a:r>
          </a:p>
          <a:p>
            <a:r>
              <a:rPr lang="es-ES" altLang="es-ES" dirty="0"/>
              <a:t>El patrón se inspira en anteriores modelos renacentistas que ya habían existido en los jardines de palacio.</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1159208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Sevilla .Reales Alcazares- 0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38304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unaventanadesdemadrid.com/objetos/sevilla-real-alcazar-ii/cenador-del-le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53495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Sevilla .-Alcazar.-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215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Sevilla.-Alcazar 06 0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32473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Sevilla.-Alcazar.-Carlos V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41702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Sevilla.-Alcazar .-Carlos  V.-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41460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Reales Alcazares.-i.-Pabellon Carlos V.-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40483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ww.unaventanadesdemadrid.com/objetos/sevilla-real-alcazar-ii/cenador-de-la-alcob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8" y="-136525"/>
            <a:ext cx="9091612"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97950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Reales Alcazares.-I Fuente de Neptuno.-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07185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Reales Alcazares.-I Fuente de Neptu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79712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Reales Alcazares.-I Jardin de las Dam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43974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Reales Alcazares.-I 03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47993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1.bp.blogspot.com/-XAF0Ass2xOc/TcfOLSCPdEI/AAAAAAAAG64/1VK-3_SdQFk/s1600/Fuente+de+la+Fama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20095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2.bp.blogspot.com/-LV2Taj4Myqk/Tb3Rc7gqJ5I/AAAAAAAAGxw/0IiwNZyuJbc/s1600/Galer%25C3%25ADa+Grutescos17-Fuente+en+muro+separaci%25C3%25B3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77499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Reales Alcazares.-I Jardines de la Vega Inclan.-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98736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Reales Alcazares.-I Naranjos en Espalder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87249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Reales Alcazares.-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0003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Reales Alcazares.-1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35805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Sevilla .-Alcazar.-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83115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Sevilla .-Alcazar.-2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03268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www.unaventanadesdemadrid.com/objetos/sevilla-real-alcazar-ii/galeria-grutesc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52021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unaventanadesdemadrid.com/objetos/sevilla-real-alcazar-ii/fuente-organ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4354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Reales Alcazares.0-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53035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Sevilla.-Alcaza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1373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Sevilla.-Alcazar.-Naranjos en espald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3458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914400" y="836613"/>
            <a:ext cx="7113984" cy="5183187"/>
          </a:xfrm>
        </p:spPr>
        <p:txBody>
          <a:bodyPr/>
          <a:lstStyle/>
          <a:p>
            <a:pPr eaLnBrk="1" hangingPunct="1"/>
            <a:r>
              <a:rPr lang="es-ES" altLang="es-ES" dirty="0"/>
              <a:t>El </a:t>
            </a:r>
            <a:r>
              <a:rPr lang="es-ES" altLang="es-ES" b="1" dirty="0"/>
              <a:t>Jardín del Marqués de la Vega Inclán</a:t>
            </a:r>
            <a:r>
              <a:rPr lang="es-ES" altLang="es-ES" dirty="0"/>
              <a:t>, surgido también de la </a:t>
            </a:r>
            <a:r>
              <a:rPr lang="es-ES" altLang="es-ES" i="1" dirty="0"/>
              <a:t>Huerta del Retiro</a:t>
            </a:r>
            <a:r>
              <a:rPr lang="es-ES" altLang="es-ES" dirty="0"/>
              <a:t>, es mayor que el </a:t>
            </a:r>
            <a:r>
              <a:rPr lang="es-ES" altLang="es-ES" i="1" dirty="0"/>
              <a:t>de los Poetas</a:t>
            </a:r>
            <a:r>
              <a:rPr lang="es-ES" altLang="es-ES" dirty="0"/>
              <a:t> y es una obra del intendente del cual toma el nombre. Su forma es similar a un tablero de ajedrez, con veinte parterres</a:t>
            </a:r>
            <a:r>
              <a:rPr lang="es-ES" altLang="es-ES" baseline="30000" dirty="0">
                <a:hlinkClick r:id="rId2" action="ppaction://hlinkfile"/>
              </a:rPr>
              <a:t>8</a:t>
            </a:r>
            <a:r>
              <a:rPr lang="es-ES" altLang="es-ES" dirty="0"/>
              <a:t> casi cuadrados a los que separan calles en ángulo recto. En ellos, abundan los árboles frutales como mandarinos, naranjos, nísperos o perales.</a:t>
            </a:r>
          </a:p>
          <a:p>
            <a:pPr eaLnBrk="1" hangingPunct="1"/>
            <a:r>
              <a:rPr lang="es-ES" altLang="es-ES" dirty="0"/>
              <a:t>Se le puede considerar un ejemplo de "jardín andaluz" con gran profusión de fuentes, albercas y azulejos.</a:t>
            </a:r>
          </a:p>
          <a:p>
            <a:pPr eaLnBrk="1" hangingPunct="1"/>
            <a:endParaRPr lang="es-ES" altLang="es-ES" dirty="0"/>
          </a:p>
        </p:txBody>
      </p:sp>
    </p:spTree>
    <p:extLst>
      <p:ext uri="{BB962C8B-B14F-4D97-AF65-F5344CB8AC3E}">
        <p14:creationId xmlns:p14="http://schemas.microsoft.com/office/powerpoint/2010/main" val="23808807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150"/>
            <a:ext cx="7041976" cy="5327650"/>
          </a:xfrm>
        </p:spPr>
        <p:txBody>
          <a:bodyPr>
            <a:normAutofit/>
          </a:bodyPr>
          <a:lstStyle/>
          <a:p>
            <a:pPr marL="274320" indent="-274320" eaLnBrk="1" fontAlgn="auto" hangingPunct="1">
              <a:spcBef>
                <a:spcPts val="580"/>
              </a:spcBef>
              <a:spcAft>
                <a:spcPts val="0"/>
              </a:spcAft>
              <a:buFont typeface="Wingdings 2"/>
              <a:buChar char=""/>
              <a:defRPr/>
            </a:pPr>
            <a:r>
              <a:rPr lang="es-ES" dirty="0"/>
              <a:t>Se trazó siendo conservador del Alcázar el Marqués de la Vega Inclán por parte del arquitecto José Gómez Millán, a principios del siglo XX.</a:t>
            </a:r>
          </a:p>
          <a:p>
            <a:pPr marL="274320" indent="-274320" eaLnBrk="1" fontAlgn="auto" hangingPunct="1">
              <a:spcBef>
                <a:spcPts val="580"/>
              </a:spcBef>
              <a:spcAft>
                <a:spcPts val="0"/>
              </a:spcAft>
              <a:buFont typeface="Wingdings 2"/>
              <a:buChar char=""/>
              <a:defRPr/>
            </a:pPr>
            <a:r>
              <a:rPr lang="es-ES" dirty="0"/>
              <a:t> Es de clara influencia hispano-árabe y francesa, diseñado en forma de tablero de ajedrez, con parterres casi cuadrados separados por calles ortogonales. </a:t>
            </a:r>
          </a:p>
          <a:p>
            <a:pPr marL="274320" indent="-274320" eaLnBrk="1" fontAlgn="auto" hangingPunct="1">
              <a:spcBef>
                <a:spcPts val="580"/>
              </a:spcBef>
              <a:spcAft>
                <a:spcPts val="0"/>
              </a:spcAft>
              <a:buFont typeface="Wingdings 2"/>
              <a:buChar char=""/>
              <a:defRPr/>
            </a:pPr>
            <a:r>
              <a:rPr lang="es-ES" dirty="0"/>
              <a:t>Fuentes, pedestales con jarrones, bancos con azulejos de Triana y una pérgola que se ubica sobre lo que fue una antigua noria musulmana decoran su superficie.</a:t>
            </a:r>
            <a:br>
              <a:rPr lang="es-ES" dirty="0"/>
            </a:br>
            <a:endParaRPr lang="es-ES" dirty="0"/>
          </a:p>
        </p:txBody>
      </p:sp>
    </p:spTree>
    <p:extLst>
      <p:ext uri="{BB962C8B-B14F-4D97-AF65-F5344CB8AC3E}">
        <p14:creationId xmlns:p14="http://schemas.microsoft.com/office/powerpoint/2010/main" val="7476488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Tanto el Jardín de los Poetas como el del marqués de la Vega Inclán están acotados por las murallas exteriores del Alcázar, que tienen al otro lado el Paseo Catalina de Ribera, los Jardines de Murillo y el Callejón del Agua del Barrio de Santa Cruz.</a:t>
            </a:r>
          </a:p>
          <a:p>
            <a:endParaRPr lang="es-ES" dirty="0"/>
          </a:p>
        </p:txBody>
      </p:sp>
    </p:spTree>
    <p:extLst>
      <p:ext uri="{BB962C8B-B14F-4D97-AF65-F5344CB8AC3E}">
        <p14:creationId xmlns:p14="http://schemas.microsoft.com/office/powerpoint/2010/main" val="35722240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3 Imagen" descr="Reales Alcazares.-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55145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Reales Alcazares.-I 0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317376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Reales Alcazares.-I 02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697317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Reales Alcazares.-I 03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7281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Reales Alcazares.-I Jardines de la Vega Incla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456241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Reales Alcazares.-I Jardines de la Vega Incla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09053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Reales Alcazares.-I 02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5830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Reales Alcazares.-I Jardines de la Vega Inclan.-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888895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Sevilla.-Alcazar .-Nisper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1" name="2 Imagen" descr="Sevilla.-Alcazar Azulejos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90175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Sevilla.-Alcazar Banc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01645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Sevilla.-Alcazar Vega Incla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79" name="2 Imagen" descr="Sevilla.-Alcazar.-08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23206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Sevilla.-Alcazar.- 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498604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3.bp.blogspot.com/-EtC000QFp6s/Tb3PYPgQQRI/AAAAAAAAGtU/5rolkXtfoy0/s1600/JJard%25C3%25ADn+del+Marqu%25C3%25A9s+de+la+Vega+Incl%25C3%25A1n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712621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4" descr="http://2.bp.blogspot.com/-juf23NfLXyY/Tb3PnS01NEI/AAAAAAAAGt0/4TRPgyNy6P4/s1600/Estanque+del+Le%25C3%25B3n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398866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3.bp.blogspot.com/-dH9YBidI79g/Tb3PeWQKRVI/AAAAAAAAGtg/LDj9COAzQTk/s1600/JJard%25C3%25ADn+del+Marqu%25C3%25A9s+de+la+Vega+Incl%25C3%25A1n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65580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2 Marcador de contenido"/>
          <p:cNvSpPr>
            <a:spLocks noGrp="1"/>
          </p:cNvSpPr>
          <p:nvPr>
            <p:ph sz="quarter" idx="1"/>
          </p:nvPr>
        </p:nvSpPr>
        <p:spPr>
          <a:xfrm>
            <a:off x="914400" y="981075"/>
            <a:ext cx="6825952" cy="5038725"/>
          </a:xfrm>
        </p:spPr>
        <p:txBody>
          <a:bodyPr/>
          <a:lstStyle/>
          <a:p>
            <a:pPr eaLnBrk="1" hangingPunct="1"/>
            <a:r>
              <a:rPr lang="es-ES" altLang="es-ES" dirty="0"/>
              <a:t>La </a:t>
            </a:r>
            <a:r>
              <a:rPr lang="es-ES" altLang="es-ES" b="1" dirty="0"/>
              <a:t>Puerta de la Marchena, o de los Duques de Arcos</a:t>
            </a:r>
            <a:r>
              <a:rPr lang="es-ES" altLang="es-ES" dirty="0"/>
              <a:t>, es del siglo XV y pertenecía al Palacio de Marchena de dichos duques. Las esculturas de salvajes que aparecen a ambos lados de la puerta son más modernas, de 1544, y son obra del escultor francés, natural de Orleans, Esteban Jamete.</a:t>
            </a:r>
          </a:p>
          <a:p>
            <a:pPr eaLnBrk="1" hangingPunct="1"/>
            <a:r>
              <a:rPr lang="es-ES" altLang="es-ES" dirty="0"/>
              <a:t>En 1913, Vicente Traver la instala en su ubicación actual, la </a:t>
            </a:r>
            <a:r>
              <a:rPr lang="es-ES" altLang="es-ES" i="1" dirty="0"/>
              <a:t>Torre del Enlace</a:t>
            </a:r>
            <a:r>
              <a:rPr lang="es-ES" altLang="es-ES" dirty="0"/>
              <a:t>, tras su compra por Alfonso XIII durante la subasta de los bienes de los duques de Osuna.</a:t>
            </a:r>
          </a:p>
          <a:p>
            <a:pPr eaLnBrk="1" hangingPunct="1"/>
            <a:endParaRPr lang="es-ES" altLang="es-ES" dirty="0"/>
          </a:p>
        </p:txBody>
      </p:sp>
    </p:spTree>
    <p:extLst>
      <p:ext uri="{BB962C8B-B14F-4D97-AF65-F5344CB8AC3E}">
        <p14:creationId xmlns:p14="http://schemas.microsoft.com/office/powerpoint/2010/main" val="98378300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Sevilla.-Alcazar.-Puerta de Marche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924401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Sevilla.-Alcazar.- 0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321657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1.bp.blogspot.com/-nGABt0WJOG8/Tb3PaJuCO-I/AAAAAAAAGtY/78SiPZSEB74/s1600/PuertaMarchena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99651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Sevilla.-Alcazar.-Naranjo Moru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98506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Sevilla.-Alcazar.-Naranjo morun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99217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2 Marcador de contenido"/>
          <p:cNvSpPr>
            <a:spLocks noGrp="1"/>
          </p:cNvSpPr>
          <p:nvPr>
            <p:ph sz="quarter" idx="1"/>
          </p:nvPr>
        </p:nvSpPr>
        <p:spPr>
          <a:xfrm>
            <a:off x="914400" y="1125538"/>
            <a:ext cx="7041976" cy="4894262"/>
          </a:xfrm>
        </p:spPr>
        <p:txBody>
          <a:bodyPr/>
          <a:lstStyle/>
          <a:p>
            <a:pPr eaLnBrk="1" hangingPunct="1"/>
            <a:r>
              <a:rPr lang="es-ES" altLang="es-ES" dirty="0"/>
              <a:t>Al otro lado de la galería del Grutesco que se atraviesa por la Puerta del Privilegio se accede a lo que constituía la primitiva zona de huertas, convertidas también en jardines en los que abundan naranjos y limoneros:</a:t>
            </a:r>
          </a:p>
          <a:p>
            <a:pPr eaLnBrk="1" hangingPunct="1"/>
            <a:r>
              <a:rPr lang="es-ES" altLang="es-ES" b="1" dirty="0"/>
              <a:t>Jardín del Marqués de la Vega Inclán</a:t>
            </a:r>
            <a:endParaRPr lang="es-ES" altLang="es-ES" dirty="0"/>
          </a:p>
          <a:p>
            <a:pPr eaLnBrk="1" hangingPunct="1"/>
            <a:r>
              <a:rPr lang="es-ES" altLang="es-ES" b="1" dirty="0"/>
              <a:t>Jardín de los poetas</a:t>
            </a:r>
            <a:r>
              <a:rPr lang="es-ES" altLang="es-ES" dirty="0"/>
              <a:t>, construido entre 1956 y 1958 por Joaquín Romero Murube</a:t>
            </a:r>
          </a:p>
          <a:p>
            <a:pPr eaLnBrk="1" hangingPunct="1"/>
            <a:r>
              <a:rPr lang="es-ES" altLang="es-ES" dirty="0"/>
              <a:t>El recinto del Alcázar fue declarado Patrimonio de la Humanidad por la Unesco en el año 1987.</a:t>
            </a:r>
          </a:p>
        </p:txBody>
      </p:sp>
    </p:spTree>
    <p:extLst>
      <p:ext uri="{BB962C8B-B14F-4D97-AF65-F5344CB8AC3E}">
        <p14:creationId xmlns:p14="http://schemas.microsoft.com/office/powerpoint/2010/main" val="162793182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3.bp.blogspot.com/-N3hXa3c_W6c/TcBkHNxYo1I/AAAAAAAAG6M/Q0silZX4shs/s1600/Galer%25C3%25ADa+Grutescos19-Puerta+del+Privilegi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659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Picture 2" descr="http://www.unaventanadesdemadrid.com/objetos/sevilla-real-alcazar-ii/puerta-privilegi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825" y="0"/>
            <a:ext cx="40671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644303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Sevilla.-Alcazar Puert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107851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Archivo:Puerta del Privilegi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417729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1 Imagen" descr="Sevilla.-Alcazar.-Estanq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462579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Archivo:Jardín de las flores 06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802147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http://www.unaventanadesdemadrid.com/objetos/sevilla-real-alcazar-ii/monte-parnas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112728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www.unaventanadesdemadrid.com/objetos/sevilla-real-alcazar-ii/jardin-de-los-poet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89821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Reales Alcazares.-I Jardin de los Poeta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19273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3.bp.blogspot.com/-HnRwzL3eJeY/Tb3OvliQxUI/AAAAAAAAGsE/1QEyvt9mW74/s1600/Jard%25C3%25ADn+de+los+Poetas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848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178568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ttp://4.bp.blogspot.com/-LqfmSfDe4Eg/Tb3OybUcX3I/AAAAAAAAGsI/7qebwzaR844/s1600/Jard%25C3%25ADn+de+los+Poetas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530707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Reales Alcazares.-I Jardin de los Poet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380077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http://3.bp.blogspot.com/-CgDzrY_xDZk/Tb3O0gvvCHI/AAAAAAAAGsM/_9m9prK0yEM/s1600/Jard%25C3%25ADn+de+los+Poetas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835705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http://2.bp.blogspot.com/-FaMcSLYsYv8/TbAMqhyVBcI/AAAAAAAAGfs/RUikECrIrUg/s1600/DSC07371-Jard%25C3%25ADn+del+Chorr%25C3%25B3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8" y="-136525"/>
            <a:ext cx="9091612"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409118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1 Imagen" descr="Sevilla.-Alcazar.-Centaure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17541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2.bp.blogspot.com/-VPJTE7umsdg/Tb3PrTH8paI/AAAAAAAAGt8/X9B0-_CIlm8/s1600/Jard%25C3%25ADn+del+Chorr%25C3%25B3n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8" y="-136525"/>
            <a:ext cx="916305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283982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Reales Alcazares.-01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800580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Reales Alcazares.-0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543102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Reales Alcazares.-0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374425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Reales Alcazares.-I Tetrastigma voinerian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398863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Reales Alcazares.-I 02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920579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Reales Alcazares.-I .-Meratia praeco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854870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Reales Alcazares.-I Chamaerops humili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158997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Reales Alcazares.-I Chorisia specios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879353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Reales Alcazares.-I Jardin de la Alcubill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329359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Reales Alcazares.-I Jardin de la Alcubill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325861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Reales Alcazares.-I Jardin de la Alcubil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581903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Reales Alcazares.-I Jardin de los Poetas.-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778169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Reales Alcazares.-mñ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857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67" name="2 Imagen" descr="Reales Alcazares.-mñ2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57875" y="0"/>
            <a:ext cx="3286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16996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Reales Alcazares.-m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3427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Reales Alcazares.-Naranjo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19526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Sevilla .-Alcazar.-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031477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Sevilla .- Reales Alcaza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720496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Sevilla .-Alcazar.-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8470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3" name="2 Imagen" descr="Sevilla .-Alcazar.-13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765861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Sevilla .-Alcazar.-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8470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07" name="2 Imagen" descr="Sevilla .-Reales Alcazares 03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05709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Reales Alcazares.-I Jardin Ingl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673306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Sevilla .Reales Alcazares- 0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914277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Sevilla .Reales Alcazares- 0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690471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Sevilla .Reales Alcazares- 0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70503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Sevilla.-Alcazar Jardin Ingl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669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Sevilla.-Alcazar 06 02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81476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Sevilla .-Alcazar.-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584390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Sevilla.-Alcazar .-Philadelph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0"/>
            <a:ext cx="942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337986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Sevilla .-Alcazar.-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080545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Sevilla.-Alcazar .-Chamaedore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4075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http://www.unaventanadesdemadrid.com/objetos/sevilla-real-alcazar-ii/jardin-ing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04249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Sevilla .Reales Alcazares- 0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351397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Sevilla .Reales Alcazares- 0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115540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Sevilla.-Alcazar 06 02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89463" y="0"/>
            <a:ext cx="4554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3" name="2 Imagen" descr="Sevilla.-Alcazar 06 028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54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670418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Sevilla .Reales Alcazares- 0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525456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Sevilla .Reales Alcazares- 0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1786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2 Imagen" descr="Sevilla .Reales Alcazares- 0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76189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Sevilla.-Alcazar 06 0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568225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Sevilla.-Alcazar 06 01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64954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Sevilla.-Alcazar 06 0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8470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87" name="2 Imagen" descr="Sevilla.-Alcazar 06 02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658117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Sevilla.-Alcazar 06 00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89463" y="0"/>
            <a:ext cx="4554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011" name="2 Imagen" descr="Sevilla.-Alcazar 06 027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54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443643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Sevilla.-Alcazar 06 02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503576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Sevilla.-Alcazar 06 0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260925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Sevilla.-Alcazar Jardin de los Poet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555002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Sevilla.-Alcazar .-Jardines nuevo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671865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Sevilla.-Alcazar 0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383674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Sevilla.-Alcazar 06 02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598598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Reales Alcazares.-I Naranj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102235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388880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Sevilla.-Alcazar Sevilla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22888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descr="Sevilla.-Alcazar Sevillana.-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371694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1 Imagen" descr="Sevilla.-Alcazar.-Sevilla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28334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1 Imagen" descr="Sevilla.-Alcazar.-Sevillan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105106"/>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1 Imagen" descr="Sevilla.-Alcazar Pat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845963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Reales Alcazares.-Patio de las Doncell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956915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Reales Alcazares.-Patio 2005-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25759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reales Alcazares.-Pat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906718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Reales Alcazares.-Patio 20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897758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descr="Archivo:Sevilla reales alcázare innenhof.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796024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1 Imagen" descr="Sevilla.-Reales Alcaza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45973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1 Imagen" descr="Sevilla.-Alcazar.-Patio 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2473066"/>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1 Imagen" descr="Sevilla.-Alcazar .-Banco y Fuent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994732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1 Imagen" descr="Sevilla.-Alcazar .-Lapid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6034844"/>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1 Imagen" descr="Sevilla.-Alcazar .-Monster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54505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1 Imagen" descr="Sevilla.-Alcazar.-Pati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3875546"/>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1 Imagen" descr="Sevilla.-Alcazar.-Romero Murub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866834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1 Imagen" descr="Sevilla.-Alcazar.-Recort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9738499"/>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0" name="1 Imagen" descr="Sevilla.-Alcazar.-Punic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3123839"/>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1 Imagen" descr="Palacio Arzobisp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053810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1 Imagen" descr="Sevilla.-Alcazar 06 03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6168573"/>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1 Imagen" descr="Palacio Arzobispal.-0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79902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TotalTime>
  <Words>2657</Words>
  <Application>Microsoft Office PowerPoint</Application>
  <PresentationFormat>Presentación en pantalla (4:3)</PresentationFormat>
  <Paragraphs>416</Paragraphs>
  <Slides>194</Slides>
  <Notes>172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194</vt:i4>
      </vt:variant>
    </vt:vector>
  </HeadingPairs>
  <TitlesOfParts>
    <vt:vector size="200" baseType="lpstr">
      <vt:lpstr>Arial</vt:lpstr>
      <vt:lpstr>Calibri</vt:lpstr>
      <vt:lpstr>Century Schoolbook</vt:lpstr>
      <vt:lpstr>Wingdings</vt:lpstr>
      <vt:lpstr>Wingdings 2</vt:lpstr>
      <vt:lpstr>Default Theme</vt:lpstr>
      <vt:lpstr>EUROPA.-LA VUELTA AL MUNDO EN 885 JARDINES.-ESPAÑA.-SEVILLA REALES ALCAZARES</vt:lpstr>
      <vt:lpstr>Jardin de los Reales Alcázares  de Sevilla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8</cp:revision>
  <dcterms:created xsi:type="dcterms:W3CDTF">2013-09-12T16:18:33Z</dcterms:created>
  <dcterms:modified xsi:type="dcterms:W3CDTF">2018-03-11T03:47:30Z</dcterms:modified>
</cp:coreProperties>
</file>