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5"/>
  </p:notesMasterIdLst>
  <p:sldIdLst>
    <p:sldId id="256" r:id="rId2"/>
    <p:sldId id="257" r:id="rId3"/>
    <p:sldId id="258" r:id="rId4"/>
    <p:sldId id="387" r:id="rId5"/>
    <p:sldId id="259" r:id="rId6"/>
    <p:sldId id="260" r:id="rId7"/>
    <p:sldId id="261" r:id="rId8"/>
    <p:sldId id="262" r:id="rId9"/>
    <p:sldId id="263" r:id="rId10"/>
    <p:sldId id="388" r:id="rId11"/>
    <p:sldId id="264" r:id="rId12"/>
    <p:sldId id="266" r:id="rId13"/>
    <p:sldId id="267" r:id="rId14"/>
    <p:sldId id="268" r:id="rId15"/>
    <p:sldId id="389"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858"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F27C60-C017-4AFE-ADC8-1E4A888DF9C1}" type="datetimeFigureOut">
              <a:rPr lang="es-ES" smtClean="0"/>
              <a:t>10/03/2018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0A178D-602E-4315-8ACD-744FE24CFCAA}" type="slidenum">
              <a:rPr lang="es-ES" smtClean="0"/>
              <a:t>‹Nº›</a:t>
            </a:fld>
            <a:endParaRPr lang="es-ES"/>
          </a:p>
        </p:txBody>
      </p:sp>
    </p:spTree>
    <p:extLst>
      <p:ext uri="{BB962C8B-B14F-4D97-AF65-F5344CB8AC3E}">
        <p14:creationId xmlns:p14="http://schemas.microsoft.com/office/powerpoint/2010/main" val="3760348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almogarave</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164F5E-0AEC-4F17-9802-39D2CCCE6031}"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Almogarave</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E7A66D-6B52-4C6D-AA28-48DFBE3252EF}"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E1B725-D698-4233-8751-778AA09B6E97}"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Noche.-.Galeria del Grutesco</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AD4DAA-0A6D-496E-8682-466CA355CF3D}"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Noche.-Fuente de Mercurio</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73F0A8-A161-40D2-A7C9-478D1386B183}"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Noche.-Visita con Rafael Manzano</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C9369A-FC89-4F65-9742-451165236A8B}"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Noche.-Galeria del Grutesco-Vermondo Resta.-1650</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BAA033-B508-4C53-A54B-E86AE6B396FB}"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Noche.-Galeria del Grutesco</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987FF1-236C-4D00-9302-59556772297A}"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Noche.-Baños de Maria de Padilla</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04039A-667C-4F34-917A-FD46BFA83EB8}"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Noche.-Baños de Maria de Padilla</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5EF840-BA37-4C2C-AAF8-A554A911A91B}"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Noche.-Jsrdines de Troya</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2955BD-5B71-4AC3-8018-02CD62475B61}"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Noche.-Jardines de Troya.-Vermondo Resta</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4F012F-272A-46EE-82AB-F431C2C71D0D}"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noche.-Jardin de Las Flores</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32EF3F-F8E2-43B4-803C-B222E0085ABB}"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noche.-Jardin del Principe</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6A3454-8522-4A26-9250-F827EBCA97D9}"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noche.-Fuente de Neptuno</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1B8206-F8B2-4EBF-AE8D-B2B6FBC6572C}"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noche.-Fuente de la Fama.-Organo Hidraulico</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273832-BA81-4C4C-9674-105BE495DA12}"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DC06C9-23E3-4BE3-9529-6F39CD77E387}"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A3AECF-AD05-4736-826D-34E62C6C2B72}"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98E4AB-D304-40E3-94F8-EC808C2E338F}"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noche.-Pabellon de Carlos V</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8D071B-9DD0-414C-A9DE-7B86867C4D33}"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noche.-Fuente del Leon</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2B9B1B-3467-4327-9DE6-AF2D8F62FE2E}"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noche.-Fuente del Leon</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88247F-A5E8-46B1-838F-AD59FF1ED053}"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noche.-Pabellon de Carlos V</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554012-3EFE-4409-860F-DD017CAC686B}"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noche.-Jardin de las Damas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086543-5171-454C-9D9C-5BC8207CDB15}"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noche.-Galeria de los Grutescos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4B9C4A-1682-441B-B8B5-7D92555F04DF}"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noche.-Pabellon Carlos V</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A9CDDE-7798-462C-BB29-D789C57138D2}"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noche.-Galeria de Grutescos y Giralda</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58D3AB-C607-4EA7-8B54-991069863F39}"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noche.-Chamaerops humilis</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D6D27D-2180-40A4-B04B-54D423FECEAE}"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421E63-564F-4602-ACA5-9F8CA7F4F40F}"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BE2EC0-A967-4270-A9A0-42DB037417EA}"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61B94B-64B6-4A11-9EBB-AFE326B0EEC1}"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noche.-Jardines del Marques de Verga Inclan</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A402AB-D28B-4A9C-BC6E-6DC08A8C9D07}"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noche.-Jardines del Marques de Vega Inclan</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DF5D11-8382-4016-8035-F56798BA0870}"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Noche.-Jardin del Marques de Vega Inclan</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2E0E25-535D-4491-8090-E98F86EC7E53}"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noche.-Jardin del Marques de Vega Inclan</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974E19-EC61-4D22-8ED8-918F2D9537CB}"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noche.-Fuente del Jardin de los Poetas</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A7E63F-E688-4C78-A6C3-EB11E50821EF}"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noche.-Melocotoneros en flor en el jardin nuevo</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4A1996-7F0B-4EDD-88AA-F274E1768EFB}"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B7A9F3-B6C6-4714-9BCF-7733B091AF2F}"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7CE11B-93FA-4EFC-89AC-FFA5C9D5F3AC}"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noche.-Puerta del Privilegio.-y Vega Inclan</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50FC1B-051C-4119-9CD9-849FB2B48BDE}"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noche.-Puerta del Privilegio</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2D0F9C-7DDF-4D9D-A63C-7D1308E2EFEC}"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noche.-Jardines del Marques de Vega Inclan</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8895A9-0260-4A67-9748-B449044806DB}"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noche.-Noria</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2CE9C3-C95F-491D-A6BA-FD6A16AC2F9B}"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noche.-Noria</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D9E1C4-82CC-4376-A59A-D71FC278C64F}"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noche.-Estanque</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CE915D-8347-462F-AACC-825BEF14174A}"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04F192-5F0B-4E0C-84AD-EFF463898D6B}"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C1DB5F-7929-402A-9B4D-09603363B26B}"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AE29F2-A8FA-44DB-89CB-432D9CCA5888}"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noche.-Jardin del Chorron</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A64A83-B6FA-4A2C-AFC5-381FFB74D1D3}"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noche.-Jardin der la Alcubilla o Patio del Tenis.-Fuente de Sanchez Dalp</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D92BC7-9629-4CC0-B79B-A9AA3DDC804A}"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noche.-Patio de Maria de Padilla</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F6B7B1-BBB4-4CBD-B7D3-331715DE2F21}"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noche.-Patio de las Doncellas</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AF9CBE-0F7F-43EB-80F9-8D57B4F195C1}"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Alcázar de noche</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B9BB96-60AD-4511-AEC4-C25844143591}"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Giralda de noche</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BB57D2-D221-44CB-B817-91F6CEA48041}"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del Triunfo</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EAB9FE-B278-4EDC-9D4A-7F2E85EB9B8D}"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Muralla </a:t>
            </a:r>
            <a:r>
              <a:rPr lang="es-ES" altLang="es-ES" dirty="0" err="1"/>
              <a:t>almogavar</a:t>
            </a: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955F9A-5AFB-4257-9380-ED8F8F9E1215}" type="slidenum">
              <a:rPr lang="es-ES">
                <a:solidFill>
                  <a:prstClr val="black"/>
                </a:solidFill>
              </a:rPr>
              <a:pPr>
                <a:defRPr/>
              </a:pPr>
              <a:t>71</a:t>
            </a:fld>
            <a:endParaRPr lang="es-E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a:t>Fuente de Mercurio.-Diego Pesquera y Bartolome Morel</a:t>
            </a:r>
          </a:p>
        </p:txBody>
      </p:sp>
      <p:sp>
        <p:nvSpPr>
          <p:cNvPr id="4" name="3 Marcador de número de diapositiva"/>
          <p:cNvSpPr>
            <a:spLocks noGrp="1"/>
          </p:cNvSpPr>
          <p:nvPr>
            <p:ph type="sldNum" sz="quarter" idx="5"/>
          </p:nvPr>
        </p:nvSpPr>
        <p:spPr/>
        <p:txBody>
          <a:bodyPr/>
          <a:lstStyle/>
          <a:p>
            <a:pPr>
              <a:defRPr/>
            </a:pPr>
            <a:fld id="{195283F0-59D7-4D86-8AB6-82AED52D1083}" type="slidenum">
              <a:rPr lang="es-ES">
                <a:solidFill>
                  <a:prstClr val="black"/>
                </a:solidFill>
              </a:rPr>
              <a:pPr>
                <a:defRPr/>
              </a:pPr>
              <a:t>72</a:t>
            </a:fld>
            <a:endParaRPr lang="es-E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Acceso.-Jardin del Leon..-</a:t>
            </a:r>
            <a:r>
              <a:rPr lang="es-ES" altLang="es-ES" dirty="0" err="1"/>
              <a:t>Chorisia</a:t>
            </a:r>
            <a:r>
              <a:rPr lang="es-ES" altLang="es-ES" dirty="0"/>
              <a:t> </a:t>
            </a:r>
            <a:r>
              <a:rPr lang="es-ES" altLang="es-ES" dirty="0" err="1"/>
              <a:t>speciosa</a:t>
            </a: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DBE098-A7DB-48B7-81B0-BB413D88F47B}" type="slidenum">
              <a:rPr lang="es-ES">
                <a:solidFill>
                  <a:prstClr val="black"/>
                </a:solidFill>
              </a:rPr>
              <a:pPr>
                <a:defRPr/>
              </a:pPr>
              <a:t>73</a:t>
            </a:fld>
            <a:endParaRPr lang="es-E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Principe o de las Flores</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B0044E-1F79-44F9-9A5B-A6768DCB3852}" type="slidenum">
              <a:rPr lang="es-ES">
                <a:solidFill>
                  <a:prstClr val="black"/>
                </a:solidFill>
              </a:rPr>
              <a:pPr>
                <a:defRPr/>
              </a:pPr>
              <a:t>74</a:t>
            </a:fld>
            <a:endParaRPr lang="es-E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Danza ..-Fuente</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EA61F4-852A-460A-ADDA-C51209A223F7}" type="slidenum">
              <a:rPr lang="es-ES">
                <a:solidFill>
                  <a:prstClr val="black"/>
                </a:solidFill>
              </a:rPr>
              <a:pPr>
                <a:defRPr/>
              </a:pPr>
              <a:t>75</a:t>
            </a:fld>
            <a:endParaRPr lang="es-E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Banco de </a:t>
            </a:r>
            <a:r>
              <a:rPr lang="es-ES" altLang="es-ES" dirty="0" err="1"/>
              <a:t>ceramica</a:t>
            </a:r>
            <a:r>
              <a:rPr lang="es-ES" altLang="es-ES" dirty="0"/>
              <a:t>.-Jardin de la Danza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DADB6F-746F-4E4E-859B-5AA577D5C1A4}" type="slidenum">
              <a:rPr lang="es-ES">
                <a:solidFill>
                  <a:prstClr val="black"/>
                </a:solidFill>
              </a:rPr>
              <a:pPr>
                <a:defRPr/>
              </a:pPr>
              <a:t>76</a:t>
            </a:fld>
            <a:endParaRPr lang="es-ES">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Meratia praecox</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C4624B-E06B-4ED1-AFC7-82D7EA527C20}" type="slidenum">
              <a:rPr lang="es-ES">
                <a:solidFill>
                  <a:prstClr val="black"/>
                </a:solidFill>
              </a:rPr>
              <a:pPr>
                <a:defRPr/>
              </a:pPr>
              <a:t>77</a:t>
            </a:fld>
            <a:endParaRPr lang="es-ES">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Gallo</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F9B7DB-DD69-43DA-B3E6-57A9C2A4850B}" type="slidenum">
              <a:rPr lang="es-ES">
                <a:solidFill>
                  <a:prstClr val="black"/>
                </a:solidFill>
              </a:rPr>
              <a:pPr>
                <a:defRPr/>
              </a:pPr>
              <a:t>78</a:t>
            </a:fld>
            <a:endParaRPr lang="es-E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Jardines nuevos</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836E32-10DE-47E8-B617-C1C174F2A440}" type="slidenum">
              <a:rPr lang="es-ES">
                <a:solidFill>
                  <a:prstClr val="black"/>
                </a:solidFill>
              </a:rPr>
              <a:pPr>
                <a:defRPr/>
              </a:pPr>
              <a:t>79</a:t>
            </a:fld>
            <a:endParaRPr lang="es-ES">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los 	Poetas</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93F491-AAA3-4FD6-B125-BD750262D9FA}" type="slidenum">
              <a:rPr lang="es-ES">
                <a:solidFill>
                  <a:prstClr val="black"/>
                </a:solidFill>
              </a:rPr>
              <a:pPr>
                <a:defRPr/>
              </a:pPr>
              <a:t>80</a:t>
            </a:fld>
            <a:endParaRPr lang="es-ES">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del Marques de Vega Inclan</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F9E2A3-4ED5-4ED9-897A-278584BB32E7}" type="slidenum">
              <a:rPr lang="es-ES">
                <a:solidFill>
                  <a:prstClr val="black"/>
                </a:solidFill>
              </a:rPr>
              <a:pPr>
                <a:defRPr/>
              </a:pPr>
              <a:t>81</a:t>
            </a:fld>
            <a:endParaRPr lang="es-ES">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las Damas</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5B0129-4B3E-4578-B436-9D672C08C818}" type="slidenum">
              <a:rPr lang="es-ES">
                <a:solidFill>
                  <a:prstClr val="black"/>
                </a:solidFill>
              </a:rPr>
              <a:pPr>
                <a:defRPr/>
              </a:pPr>
              <a:t>82</a:t>
            </a:fld>
            <a:endParaRPr lang="es-ES">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Chamaerops humilis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5DD7DA-9475-46B1-8014-1F7B4337A455}" type="slidenum">
              <a:rPr lang="es-ES">
                <a:solidFill>
                  <a:prstClr val="black"/>
                </a:solidFill>
              </a:rPr>
              <a:pPr>
                <a:defRPr/>
              </a:pPr>
              <a:t>83</a:t>
            </a:fld>
            <a:endParaRPr lang="es-ES">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los Poetas</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7364FE-453C-404B-81CC-006D8E7651FF}" type="slidenum">
              <a:rPr lang="es-ES">
                <a:solidFill>
                  <a:prstClr val="black"/>
                </a:solidFill>
              </a:rPr>
              <a:pPr>
                <a:defRPr/>
              </a:pPr>
              <a:t>84</a:t>
            </a:fld>
            <a:endParaRPr lang="es-ES">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Wsahingtonia robusta</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0DEDDB-5EEB-41B5-955F-022F40A30351}" type="slidenum">
              <a:rPr lang="es-ES">
                <a:solidFill>
                  <a:prstClr val="black"/>
                </a:solidFill>
              </a:rPr>
              <a:pPr>
                <a:defRPr/>
              </a:pPr>
              <a:t>85</a:t>
            </a:fld>
            <a:endParaRPr lang="es-ES">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Galeria de los Grutescos</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3E4F94-671E-4F5F-B519-E9C9A5DFD6C1}" type="slidenum">
              <a:rPr lang="es-ES">
                <a:solidFill>
                  <a:prstClr val="black"/>
                </a:solidFill>
              </a:rPr>
              <a:pPr>
                <a:defRPr/>
              </a:pPr>
              <a:t>86</a:t>
            </a:fld>
            <a:endParaRPr lang="es-ES">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Pabellon Carlos V</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6EBA87-9095-401E-B84F-E7BAB9967B9E}" type="slidenum">
              <a:rPr lang="es-ES">
                <a:solidFill>
                  <a:prstClr val="black"/>
                </a:solidFill>
              </a:rPr>
              <a:pPr>
                <a:defRPr/>
              </a:pPr>
              <a:t>87</a:t>
            </a:fld>
            <a:endParaRPr lang="es-ES">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a:t>Oficinas</a:t>
            </a:r>
          </a:p>
        </p:txBody>
      </p:sp>
      <p:sp>
        <p:nvSpPr>
          <p:cNvPr id="4" name="3 Marcador de número de diapositiva"/>
          <p:cNvSpPr>
            <a:spLocks noGrp="1"/>
          </p:cNvSpPr>
          <p:nvPr>
            <p:ph type="sldNum" sz="quarter" idx="5"/>
          </p:nvPr>
        </p:nvSpPr>
        <p:spPr/>
        <p:txBody>
          <a:bodyPr/>
          <a:lstStyle/>
          <a:p>
            <a:pPr>
              <a:defRPr/>
            </a:pPr>
            <a:fld id="{A5A8CD84-6191-4DC4-8515-2C3F03F79EA7}" type="slidenum">
              <a:rPr lang="es-ES">
                <a:solidFill>
                  <a:prstClr val="black"/>
                </a:solidFill>
              </a:rPr>
              <a:pPr>
                <a:defRPr/>
              </a:pPr>
              <a:t>88</a:t>
            </a:fld>
            <a:endParaRPr lang="es-ES">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Dracaena drago</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A8BEBD-1449-415E-AC6B-C38000A83FFB}" type="slidenum">
              <a:rPr lang="es-ES">
                <a:solidFill>
                  <a:prstClr val="black"/>
                </a:solidFill>
              </a:rPr>
              <a:pPr>
                <a:defRPr/>
              </a:pPr>
              <a:t>89</a:t>
            </a:fld>
            <a:endParaRPr lang="es-ES">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err="1"/>
              <a:t>Estanue</a:t>
            </a:r>
            <a:r>
              <a:rPr lang="es-ES" altLang="es-ES" dirty="0"/>
              <a:t> del </a:t>
            </a:r>
            <a:r>
              <a:rPr lang="es-ES" altLang="es-ES" dirty="0" err="1"/>
              <a:t>chorron</a:t>
            </a:r>
            <a:endParaRPr lang="es-ES" altLang="es-ES" dirty="0"/>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36C5F0-5159-4980-9F25-2FE45816BD60}" type="slidenum">
              <a:rPr lang="es-ES">
                <a:solidFill>
                  <a:prstClr val="black"/>
                </a:solidFill>
              </a:rPr>
              <a:pPr>
                <a:defRPr/>
              </a:pPr>
              <a:t>90</a:t>
            </a:fld>
            <a:endParaRPr lang="es-ES">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Estanque del </a:t>
            </a:r>
            <a:r>
              <a:rPr lang="es-ES" altLang="es-ES" dirty="0" err="1"/>
              <a:t>chorron</a:t>
            </a:r>
            <a:endParaRPr lang="es-ES" altLang="es-ES" dirty="0"/>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417565-FF6E-4F58-8891-BD8156A79E74}" type="slidenum">
              <a:rPr lang="es-ES">
                <a:solidFill>
                  <a:prstClr val="black"/>
                </a:solidFill>
              </a:rPr>
              <a:pPr>
                <a:defRPr/>
              </a:pPr>
              <a:t>91</a:t>
            </a:fld>
            <a:endParaRPr lang="es-ES">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Fuente de Mercurio</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376E59-B49A-48CF-9059-A247EA442275}" type="slidenum">
              <a:rPr lang="es-ES">
                <a:solidFill>
                  <a:prstClr val="black"/>
                </a:solidFill>
              </a:rPr>
              <a:pPr>
                <a:defRPr/>
              </a:pPr>
              <a:t>92</a:t>
            </a:fld>
            <a:endParaRPr lang="es-ES">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Fuente Jardin de la Danza</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6E11DA-4EE9-4909-A873-15723E58A3D3}" type="slidenum">
              <a:rPr lang="es-ES">
                <a:solidFill>
                  <a:prstClr val="black"/>
                </a:solidFill>
              </a:rPr>
              <a:pPr>
                <a:defRPr/>
              </a:pPr>
              <a:t>93</a:t>
            </a:fld>
            <a:endParaRPr lang="es-ES">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Fuente Jardin de la Danza</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122284-2F6A-4252-BD95-D895847C5AC1}" type="slidenum">
              <a:rPr lang="es-ES">
                <a:solidFill>
                  <a:prstClr val="black"/>
                </a:solidFill>
              </a:rPr>
              <a:pPr>
                <a:defRPr/>
              </a:pPr>
              <a:t>94</a:t>
            </a:fld>
            <a:endParaRPr lang="es-ES">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Entrada Jardin de las Damas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758730-3E90-44BC-9DCE-6245022B2951}" type="slidenum">
              <a:rPr lang="es-ES">
                <a:solidFill>
                  <a:prstClr val="black"/>
                </a:solidFill>
              </a:rPr>
              <a:pPr>
                <a:defRPr/>
              </a:pPr>
              <a:t>95</a:t>
            </a:fld>
            <a:endParaRPr lang="es-ES">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Danza</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985F2A-36E2-4A7D-91DA-EF56AF809458}" type="slidenum">
              <a:rPr lang="es-ES">
                <a:solidFill>
                  <a:prstClr val="black"/>
                </a:solidFill>
              </a:rPr>
              <a:pPr>
                <a:defRPr/>
              </a:pPr>
              <a:t>96</a:t>
            </a:fld>
            <a:endParaRPr lang="es-ES">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err="1"/>
              <a:t>AlJardin</a:t>
            </a:r>
            <a:r>
              <a:rPr lang="es-ES" altLang="es-ES" dirty="0"/>
              <a:t> de Troya desde el Jardin de la Galera</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C9CA60-8E8D-4E97-B07D-11AA251A985D}" type="slidenum">
              <a:rPr lang="es-ES">
                <a:solidFill>
                  <a:prstClr val="black"/>
                </a:solidFill>
              </a:rPr>
              <a:pPr>
                <a:defRPr/>
              </a:pPr>
              <a:t>97</a:t>
            </a:fld>
            <a:endParaRPr lang="es-ES">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Troya</a:t>
            </a:r>
          </a:p>
        </p:txBody>
      </p:sp>
      <p:sp>
        <p:nvSpPr>
          <p:cNvPr id="4" name="3 Marcador de número de diapositiva"/>
          <p:cNvSpPr>
            <a:spLocks noGrp="1"/>
          </p:cNvSpPr>
          <p:nvPr>
            <p:ph type="sldNum" sz="quarter" idx="5"/>
          </p:nvPr>
        </p:nvSpPr>
        <p:spPr/>
        <p:txBody>
          <a:bodyPr/>
          <a:lstStyle/>
          <a:p>
            <a:pPr>
              <a:defRPr/>
            </a:pPr>
            <a:fld id="{56BF5DC6-715E-4A76-912D-D9327FE7A92B}" type="slidenum">
              <a:rPr lang="es-ES">
                <a:solidFill>
                  <a:prstClr val="black"/>
                </a:solidFill>
              </a:rPr>
              <a:pPr>
                <a:defRPr/>
              </a:pPr>
              <a:t>98</a:t>
            </a:fld>
            <a:endParaRPr lang="es-ES">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la Galera</a:t>
            </a:r>
          </a:p>
        </p:txBody>
      </p:sp>
      <p:sp>
        <p:nvSpPr>
          <p:cNvPr id="4" name="3 Marcador de número de diapositiva"/>
          <p:cNvSpPr>
            <a:spLocks noGrp="1"/>
          </p:cNvSpPr>
          <p:nvPr>
            <p:ph type="sldNum" sz="quarter" idx="5"/>
          </p:nvPr>
        </p:nvSpPr>
        <p:spPr/>
        <p:txBody>
          <a:bodyPr/>
          <a:lstStyle/>
          <a:p>
            <a:pPr>
              <a:defRPr/>
            </a:pPr>
            <a:fld id="{91097C59-B60C-4B40-B21B-BF3653179000}" type="slidenum">
              <a:rPr lang="es-ES">
                <a:solidFill>
                  <a:prstClr val="black"/>
                </a:solidFill>
              </a:rPr>
              <a:pPr>
                <a:defRPr/>
              </a:pPr>
              <a:t>99</a:t>
            </a:fld>
            <a:endParaRPr lang="es-ES">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Troya</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26C205-EB16-49FC-8FBF-92363F351638}" type="slidenum">
              <a:rPr lang="es-ES">
                <a:solidFill>
                  <a:prstClr val="black"/>
                </a:solidFill>
              </a:rPr>
              <a:pPr>
                <a:defRPr/>
              </a:pPr>
              <a:t>100</a:t>
            </a:fld>
            <a:endParaRPr lang="es-ES">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Galera</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75E73F-99DE-40C3-9DA0-6F87578B6B7E}" type="slidenum">
              <a:rPr lang="es-ES">
                <a:solidFill>
                  <a:prstClr val="black"/>
                </a:solidFill>
              </a:rPr>
              <a:pPr>
                <a:defRPr/>
              </a:pPr>
              <a:t>101</a:t>
            </a:fld>
            <a:endParaRPr lang="es-ES">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Galera</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6F819F-EC5B-45B1-A145-F78BE58643EA}" type="slidenum">
              <a:rPr lang="es-ES">
                <a:solidFill>
                  <a:prstClr val="black"/>
                </a:solidFill>
              </a:rPr>
              <a:pPr>
                <a:defRPr/>
              </a:pPr>
              <a:t>102</a:t>
            </a:fld>
            <a:endParaRPr lang="es-ES">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Principe.-</a:t>
            </a:r>
            <a:r>
              <a:rPr lang="es-ES" altLang="es-ES" dirty="0" err="1"/>
              <a:t>Livistonas</a:t>
            </a:r>
            <a:endParaRPr lang="es-ES" altLang="es-ES" dirty="0"/>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D85457-625D-418A-A89C-37F6A698D7DA}" type="slidenum">
              <a:rPr lang="es-ES">
                <a:solidFill>
                  <a:prstClr val="black"/>
                </a:solidFill>
              </a:rPr>
              <a:pPr>
                <a:defRPr/>
              </a:pPr>
              <a:t>103</a:t>
            </a:fld>
            <a:endParaRPr lang="es-ES">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Principe</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00F3AF-1DAF-4984-8338-5CC5645935B6}" type="slidenum">
              <a:rPr lang="es-ES">
                <a:solidFill>
                  <a:prstClr val="black"/>
                </a:solidFill>
              </a:rPr>
              <a:pPr>
                <a:defRPr/>
              </a:pPr>
              <a:t>104</a:t>
            </a:fld>
            <a:endParaRPr lang="es-ES">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del Principe</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83D060-2193-4D89-BAE5-7496630CE2A2}" type="slidenum">
              <a:rPr lang="es-ES">
                <a:solidFill>
                  <a:prstClr val="black"/>
                </a:solidFill>
              </a:rPr>
              <a:pPr>
                <a:defRPr/>
              </a:pPr>
              <a:t>105</a:t>
            </a:fld>
            <a:endParaRPr lang="es-ES">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las Flores</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B9DECE-E549-4DB2-BE78-4495877BB4E5}" type="slidenum">
              <a:rPr lang="es-ES">
                <a:solidFill>
                  <a:prstClr val="black"/>
                </a:solidFill>
              </a:rPr>
              <a:pPr>
                <a:defRPr/>
              </a:pPr>
              <a:t>106</a:t>
            </a:fld>
            <a:endParaRPr lang="es-ES">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las Flores</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0E3ECF-3FCF-48CD-8532-ED05713CD6BF}" type="slidenum">
              <a:rPr lang="es-ES">
                <a:solidFill>
                  <a:prstClr val="black"/>
                </a:solidFill>
              </a:rPr>
              <a:pPr>
                <a:defRPr/>
              </a:pPr>
              <a:t>107</a:t>
            </a:fld>
            <a:endParaRPr lang="es-ES">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las Flores</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94F287-6787-4A13-B594-CD099BA4943C}" type="slidenum">
              <a:rPr lang="es-ES">
                <a:solidFill>
                  <a:prstClr val="black"/>
                </a:solidFill>
              </a:rPr>
              <a:pPr>
                <a:defRPr/>
              </a:pPr>
              <a:t>108</a:t>
            </a:fld>
            <a:endParaRPr lang="es-ES">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Antiguo Laberinto</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D226DE-C091-4959-BC80-1C29B8E982FD}" type="slidenum">
              <a:rPr lang="es-ES">
                <a:solidFill>
                  <a:prstClr val="black"/>
                </a:solidFill>
              </a:rPr>
              <a:pPr>
                <a:defRPr/>
              </a:pPr>
              <a:t>109</a:t>
            </a:fld>
            <a:endParaRPr lang="es-ES">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Ingles</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731DA5-6DEB-4E57-A857-FBEB620270A4}" type="slidenum">
              <a:rPr lang="es-ES">
                <a:solidFill>
                  <a:prstClr val="black"/>
                </a:solidFill>
              </a:rPr>
              <a:pPr>
                <a:defRPr/>
              </a:pPr>
              <a:t>110</a:t>
            </a:fld>
            <a:endParaRPr lang="es-ES">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Pabellon del Leon</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8AC094-6F82-44B5-9A41-B3AD4F554C59}" type="slidenum">
              <a:rPr lang="es-ES">
                <a:solidFill>
                  <a:prstClr val="black"/>
                </a:solidFill>
              </a:rPr>
              <a:pPr>
                <a:defRPr/>
              </a:pPr>
              <a:t>111</a:t>
            </a:fld>
            <a:endParaRPr lang="es-ES">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Pabellon de Carlos V</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3E89E2-A434-4E3D-A81D-90581335B0C6}" type="slidenum">
              <a:rPr lang="es-ES">
                <a:solidFill>
                  <a:prstClr val="black"/>
                </a:solidFill>
              </a:rPr>
              <a:pPr>
                <a:defRPr/>
              </a:pPr>
              <a:t>112</a:t>
            </a:fld>
            <a:endParaRPr lang="es-ES">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Pabellon de Carlos V</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712631-93C8-4A38-B2D1-3AF36C57A9F9}" type="slidenum">
              <a:rPr lang="es-ES">
                <a:solidFill>
                  <a:prstClr val="black"/>
                </a:solidFill>
              </a:rPr>
              <a:pPr>
                <a:defRPr/>
              </a:pPr>
              <a:t>113</a:t>
            </a:fld>
            <a:endParaRPr lang="es-ES">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Pabellon de Carlos V.-Laberinto</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05C58C-6FB8-41C7-AC04-CFAEF5CB6B97}" type="slidenum">
              <a:rPr lang="es-ES">
                <a:solidFill>
                  <a:prstClr val="black"/>
                </a:solidFill>
              </a:rPr>
              <a:pPr>
                <a:defRPr/>
              </a:pPr>
              <a:t>114</a:t>
            </a:fld>
            <a:endParaRPr lang="es-ES">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Pabellos de Carlos V</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83F556-5D68-408A-96CF-28F11A9B4D29}" type="slidenum">
              <a:rPr lang="es-ES">
                <a:solidFill>
                  <a:prstClr val="black"/>
                </a:solidFill>
              </a:rPr>
              <a:pPr>
                <a:defRPr/>
              </a:pPr>
              <a:t>115</a:t>
            </a:fld>
            <a:endParaRPr lang="es-ES">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Pabellon de Carlos V</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C94D57-FACB-4766-A570-C3DE78C6AD65}" type="slidenum">
              <a:rPr lang="es-ES">
                <a:solidFill>
                  <a:prstClr val="black"/>
                </a:solidFill>
              </a:rPr>
              <a:pPr>
                <a:defRPr/>
              </a:pPr>
              <a:t>116</a:t>
            </a:fld>
            <a:endParaRPr lang="es-ES">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Jardines del Gallo</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C37EDE-813B-4521-A6F1-D50301CB0ABC}" type="slidenum">
              <a:rPr lang="es-ES">
                <a:solidFill>
                  <a:prstClr val="black"/>
                </a:solidFill>
              </a:rPr>
              <a:pPr>
                <a:defRPr/>
              </a:pPr>
              <a:t>117</a:t>
            </a:fld>
            <a:endParaRPr lang="es-ES">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Jardines nuevos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69BB1A-D6F8-45EF-B3BD-E3557F604027}" type="slidenum">
              <a:rPr lang="es-ES">
                <a:solidFill>
                  <a:prstClr val="black"/>
                </a:solidFill>
              </a:rPr>
              <a:pPr>
                <a:defRPr/>
              </a:pPr>
              <a:t>118</a:t>
            </a:fld>
            <a:endParaRPr lang="es-ES">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Jardines nuevos</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887748-510E-4FC3-9D1C-1C46F586BBF1}" type="slidenum">
              <a:rPr lang="es-ES">
                <a:solidFill>
                  <a:prstClr val="black"/>
                </a:solidFill>
              </a:rPr>
              <a:pPr>
                <a:defRPr/>
              </a:pPr>
              <a:t>119</a:t>
            </a:fld>
            <a:endParaRPr lang="es-ES">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Jardines nuevos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6D1FF7-2BF6-4D32-BFF7-D236B01D9142}" type="slidenum">
              <a:rPr lang="es-ES">
                <a:solidFill>
                  <a:prstClr val="black"/>
                </a:solidFill>
              </a:rPr>
              <a:pPr>
                <a:defRPr/>
              </a:pPr>
              <a:t>120</a:t>
            </a:fld>
            <a:endParaRPr lang="es-ES">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los Poetas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78F9FA-0ACB-48DA-A8A5-1D4F08DE4329}" type="slidenum">
              <a:rPr lang="es-ES">
                <a:solidFill>
                  <a:prstClr val="black"/>
                </a:solidFill>
              </a:rPr>
              <a:pPr>
                <a:defRPr/>
              </a:pPr>
              <a:t>121</a:t>
            </a:fld>
            <a:endParaRPr lang="es-ES">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las Poetas</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BA92E0-90E2-4F48-9EB2-FDD948FEB96A}" type="slidenum">
              <a:rPr lang="es-ES">
                <a:solidFill>
                  <a:prstClr val="black"/>
                </a:solidFill>
              </a:rPr>
              <a:pPr>
                <a:defRPr/>
              </a:pPr>
              <a:t>122</a:t>
            </a:fld>
            <a:endParaRPr lang="es-ES">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los Poetas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99C38B-7DAF-41A5-B86D-27B975AFC656}" type="slidenum">
              <a:rPr lang="es-ES">
                <a:solidFill>
                  <a:prstClr val="black"/>
                </a:solidFill>
              </a:rPr>
              <a:pPr>
                <a:defRPr/>
              </a:pPr>
              <a:t>123</a:t>
            </a:fld>
            <a:endParaRPr lang="es-ES">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los Poetas</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2EC9FA-39C4-4D43-8580-81F99DD08CD1}" type="slidenum">
              <a:rPr lang="es-ES">
                <a:solidFill>
                  <a:prstClr val="black"/>
                </a:solidFill>
              </a:rPr>
              <a:pPr>
                <a:defRPr/>
              </a:pPr>
              <a:t>124</a:t>
            </a:fld>
            <a:endParaRPr lang="es-ES">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los Poetas</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F11FA5-61AC-471B-9271-0EAD6F6A6BF7}" type="slidenum">
              <a:rPr lang="es-ES">
                <a:solidFill>
                  <a:prstClr val="black"/>
                </a:solidFill>
              </a:rPr>
              <a:pPr>
                <a:defRPr/>
              </a:pPr>
              <a:t>125</a:t>
            </a:fld>
            <a:endParaRPr lang="es-ES">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Danza</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09C8DB-8457-49C8-BF1D-1F5962799230}" type="slidenum">
              <a:rPr lang="es-ES">
                <a:solidFill>
                  <a:prstClr val="black"/>
                </a:solidFill>
              </a:rPr>
              <a:pPr>
                <a:defRPr/>
              </a:pPr>
              <a:t>126</a:t>
            </a:fld>
            <a:endParaRPr lang="es-ES">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Danza</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6C881E-F859-4B5A-8768-2893DE70C1F9}" type="slidenum">
              <a:rPr lang="es-ES">
                <a:solidFill>
                  <a:prstClr val="black"/>
                </a:solidFill>
              </a:rPr>
              <a:pPr>
                <a:defRPr/>
              </a:pPr>
              <a:t>127</a:t>
            </a:fld>
            <a:endParaRPr lang="es-ES">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Galera</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474644-993C-49E2-A07D-F0A22182CF9C}" type="slidenum">
              <a:rPr lang="es-ES">
                <a:solidFill>
                  <a:prstClr val="black"/>
                </a:solidFill>
              </a:rPr>
              <a:pPr>
                <a:defRPr/>
              </a:pPr>
              <a:t>128</a:t>
            </a:fld>
            <a:endParaRPr lang="es-ES">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los Poetas</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8F9B4E-32A2-4D50-AB39-A7E0B021AB7D}" type="slidenum">
              <a:rPr lang="es-ES">
                <a:solidFill>
                  <a:prstClr val="black"/>
                </a:solidFill>
              </a:rPr>
              <a:pPr>
                <a:defRPr/>
              </a:pPr>
              <a:t>129</a:t>
            </a:fld>
            <a:endParaRPr lang="es-ES">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la Danza.-</a:t>
            </a:r>
            <a:r>
              <a:rPr lang="es-ES" altLang="es-ES" dirty="0" err="1"/>
              <a:t>Muelembeckia</a:t>
            </a:r>
            <a:r>
              <a:rPr lang="es-ES" altLang="es-ES" dirty="0"/>
              <a:t> complexa</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03D817-8292-4717-B1E9-156F0A05D9EF}" type="slidenum">
              <a:rPr lang="es-ES">
                <a:solidFill>
                  <a:prstClr val="black"/>
                </a:solidFill>
              </a:rPr>
              <a:pPr>
                <a:defRPr/>
              </a:pPr>
              <a:t>130</a:t>
            </a:fld>
            <a:endParaRPr lang="es-ES">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Fuente de la Fama y Jardin de los Poetas</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43D0F0-D4F7-4530-9BDB-AFEEEA6FE55F}" type="slidenum">
              <a:rPr lang="es-ES">
                <a:solidFill>
                  <a:prstClr val="black"/>
                </a:solidFill>
              </a:rPr>
              <a:pPr>
                <a:defRPr/>
              </a:pPr>
              <a:t>131</a:t>
            </a:fld>
            <a:endParaRPr lang="es-ES">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Bouganvillea sobre cipres y Naranjo antiguo</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96344D-98B1-46AF-9128-67E44A5FAB14}" type="slidenum">
              <a:rPr lang="es-ES">
                <a:solidFill>
                  <a:prstClr val="black"/>
                </a:solidFill>
              </a:rPr>
              <a:pPr>
                <a:defRPr/>
              </a:pPr>
              <a:t>133</a:t>
            </a:fld>
            <a:endParaRPr lang="es-E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10" name="9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a:p>
        </p:txBody>
      </p:sp>
      <p:sp>
        <p:nvSpPr>
          <p:cNvPr id="6" name="5 Marcador de pie de página"/>
          <p:cNvSpPr>
            <a:spLocks noGrp="1"/>
          </p:cNvSpPr>
          <p:nvPr>
            <p:ph type="ftr" sz="quarter" idx="11"/>
          </p:nvPr>
        </p:nvSpPr>
        <p:spPr/>
        <p:txBody>
          <a:bodyPr/>
          <a:lstStyle/>
          <a:p>
            <a:endParaRPr kumimoji="0" lang="en-US"/>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a:p>
        </p:txBody>
      </p:sp>
      <p:sp>
        <p:nvSpPr>
          <p:cNvPr id="8" name="7 Marcador de pie de página"/>
          <p:cNvSpPr>
            <a:spLocks noGrp="1"/>
          </p:cNvSpPr>
          <p:nvPr>
            <p:ph type="ftr" sz="quarter" idx="11"/>
          </p:nvPr>
        </p:nvSpPr>
        <p:spPr/>
        <p:txBody>
          <a:bodyPr/>
          <a:lstStyle/>
          <a:p>
            <a:endParaRPr kumimoji="0" lang="en-US"/>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8" name="7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a:p>
        </p:txBody>
      </p:sp>
      <p:sp>
        <p:nvSpPr>
          <p:cNvPr id="3" name="2 Marcador de pie de página"/>
          <p:cNvSpPr>
            <a:spLocks noGrp="1"/>
          </p:cNvSpPr>
          <p:nvPr>
            <p:ph type="ftr" sz="quarter" idx="11"/>
          </p:nvPr>
        </p:nvSpPr>
        <p:spPr/>
        <p:txBody>
          <a:bodyPr/>
          <a:lstStyle/>
          <a:p>
            <a:endParaRPr kumimoji="0" lang="en-US"/>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3" name="22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1" name="20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6.xml"/><Relationship Id="rId1" Type="http://schemas.openxmlformats.org/officeDocument/2006/relationships/slideLayout" Target="../slideLayouts/slideLayout7.xml"/><Relationship Id="rId4" Type="http://schemas.openxmlformats.org/officeDocument/2006/relationships/image" Target="../media/image124.jpeg"/></Relationships>
</file>

<file path=ppt/slides/_rels/slide13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7.xml"/><Relationship Id="rId1" Type="http://schemas.openxmlformats.org/officeDocument/2006/relationships/slideLayout" Target="../slideLayouts/slideLayout7.xml"/><Relationship Id="rId4" Type="http://schemas.openxmlformats.org/officeDocument/2006/relationships/image" Target="../media/image1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534472" cy="2376264"/>
          </a:xfrm>
        </p:spPr>
        <p:txBody>
          <a:bodyPr>
            <a:noAutofit/>
          </a:bodyPr>
          <a:lstStyle/>
          <a:p>
            <a:r>
              <a:rPr lang="es-ES" sz="3600" dirty="0"/>
              <a:t>EUROPA.-LA VUELTA AL MUNDO EN 885 JARDINES.-ESPAÑA.-SEVILLA.-</a:t>
            </a:r>
            <a:r>
              <a:rPr lang="es-ES" sz="2800" dirty="0"/>
              <a:t>REALES ALCAZARES.-NOCHE</a:t>
            </a:r>
          </a:p>
        </p:txBody>
      </p:sp>
      <p:sp>
        <p:nvSpPr>
          <p:cNvPr id="3" name="2 Subtítulo"/>
          <p:cNvSpPr>
            <a:spLocks noGrp="1"/>
          </p:cNvSpPr>
          <p:nvPr>
            <p:ph type="subTitle" idx="1"/>
          </p:nvPr>
        </p:nvSpPr>
        <p:spPr>
          <a:xfrm>
            <a:off x="2627784" y="4941168"/>
            <a:ext cx="4536504" cy="1371600"/>
          </a:xfrm>
        </p:spPr>
        <p:txBody>
          <a:bodyPr>
            <a:normAutofit/>
          </a:bodyPr>
          <a:lstStyle/>
          <a:p>
            <a:r>
              <a:rPr lang="es-ES" dirty="0"/>
              <a:t>Selección de textos y </a:t>
            </a:r>
            <a:r>
              <a:rPr lang="es-ES" dirty="0" err="1"/>
              <a:t>fotografias</a:t>
            </a:r>
            <a:r>
              <a:rPr lang="es-ES" dirty="0"/>
              <a:t>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r>
              <a:rPr lang="es-ES" altLang="es-ES" dirty="0"/>
              <a:t>Jardines de los Reales Alcázares</a:t>
            </a:r>
          </a:p>
        </p:txBody>
      </p:sp>
      <p:sp>
        <p:nvSpPr>
          <p:cNvPr id="3075" name="2 Marcador de contenido"/>
          <p:cNvSpPr>
            <a:spLocks noGrp="1"/>
          </p:cNvSpPr>
          <p:nvPr>
            <p:ph sz="quarter" idx="1"/>
          </p:nvPr>
        </p:nvSpPr>
        <p:spPr>
          <a:xfrm>
            <a:off x="457200" y="2204864"/>
            <a:ext cx="7467600" cy="4269088"/>
          </a:xfrm>
        </p:spPr>
        <p:txBody>
          <a:bodyPr>
            <a:normAutofit/>
          </a:bodyPr>
          <a:lstStyle/>
          <a:p>
            <a:pPr marL="274320" indent="-274320" fontAlgn="auto">
              <a:spcBef>
                <a:spcPts val="580"/>
              </a:spcBef>
              <a:spcAft>
                <a:spcPts val="0"/>
              </a:spcAft>
              <a:buFont typeface="Wingdings 2"/>
              <a:buChar char=""/>
              <a:defRPr/>
            </a:pPr>
            <a:r>
              <a:rPr lang="es-ES" dirty="0"/>
              <a:t>Los jardines de los Reales Alcázares de Sevilla se erigieron a lo largo de los siglos como sede de la Casa Real hasta la actualidad en la que se encuentra catalogado como Patrimonio de la Humanidad.</a:t>
            </a:r>
          </a:p>
          <a:p>
            <a:pPr marL="274320" indent="-274320" fontAlgn="auto">
              <a:spcBef>
                <a:spcPts val="580"/>
              </a:spcBef>
              <a:spcAft>
                <a:spcPts val="0"/>
              </a:spcAft>
              <a:buFont typeface="Wingdings 2"/>
              <a:buChar char=""/>
              <a:defRPr/>
            </a:pPr>
            <a:r>
              <a:rPr lang="es-ES" dirty="0"/>
              <a:t>A través de los tiempos se ha enriquecido con plantas exóticas procedentes de todos los rincones del mundo, catalogándose en la actualidad más de 170 especies en sus 60.000 m2 de superficie.</a:t>
            </a:r>
          </a:p>
        </p:txBody>
      </p:sp>
    </p:spTree>
    <p:extLst>
      <p:ext uri="{BB962C8B-B14F-4D97-AF65-F5344CB8AC3E}">
        <p14:creationId xmlns:p14="http://schemas.microsoft.com/office/powerpoint/2010/main" val="2189389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1340768"/>
            <a:ext cx="7113984" cy="4679032"/>
          </a:xfrm>
        </p:spPr>
        <p:txBody>
          <a:bodyPr>
            <a:normAutofit/>
          </a:bodyPr>
          <a:lstStyle/>
          <a:p>
            <a:r>
              <a:rPr lang="es-ES" altLang="es-ES" dirty="0"/>
              <a:t>Sus orígenes se remontan a los primeros años del siglo X cuando Abd al-Rahman III manda construir sobre una basílica paleocristiana un palacio amurallado conocido como Dar al-Imara o Casa del Gobernador.</a:t>
            </a:r>
          </a:p>
          <a:p>
            <a:r>
              <a:rPr lang="es-ES" altLang="es-ES" dirty="0"/>
              <a:t> De las construcciones de aquella época nos llega el Jardín de la antigua Casa de Contratación, el Patio del Yeso y restos de las primitivas murallas.</a:t>
            </a:r>
          </a:p>
        </p:txBody>
      </p:sp>
    </p:spTree>
    <p:extLst>
      <p:ext uri="{BB962C8B-B14F-4D97-AF65-F5344CB8AC3E}">
        <p14:creationId xmlns:p14="http://schemas.microsoft.com/office/powerpoint/2010/main" val="1948829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La parte más próxima al palacio, realizada en época renacentista, se encuentra compartimentada por muros decorados con fuentes y portadas manieristas, sin ninguna vinculación entre ellos, lo que los enlaza con la herencia musulmana, al igual que la proliferación de fuentes bajas forradas de azulejos y la práctica de cubrir los muros con naranjos en espaldera.</a:t>
            </a:r>
          </a:p>
          <a:p>
            <a:r>
              <a:rPr lang="es-ES" dirty="0"/>
              <a:t> Estos jardines más próximos al conjunto arquitectónico son los siguientes, comenzando por la salida procedente del palacio gótico hacia la derecha:</a:t>
            </a:r>
          </a:p>
          <a:p>
            <a:endParaRPr lang="es-ES" dirty="0"/>
          </a:p>
        </p:txBody>
      </p:sp>
    </p:spTree>
    <p:extLst>
      <p:ext uri="{BB962C8B-B14F-4D97-AF65-F5344CB8AC3E}">
        <p14:creationId xmlns:p14="http://schemas.microsoft.com/office/powerpoint/2010/main" val="839765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908050"/>
            <a:ext cx="7041976" cy="5111750"/>
          </a:xfrm>
        </p:spPr>
        <p:txBody>
          <a:bodyPr>
            <a:normAutofit lnSpcReduction="10000"/>
          </a:bodyPr>
          <a:lstStyle/>
          <a:p>
            <a:r>
              <a:rPr lang="es-ES" altLang="es-ES" sz="3600" b="1" dirty="0"/>
              <a:t>Jardines de Mercurio</a:t>
            </a:r>
            <a:endParaRPr lang="es-ES" altLang="es-ES" sz="3600" dirty="0"/>
          </a:p>
          <a:p>
            <a:r>
              <a:rPr lang="es-ES" altLang="es-ES" dirty="0"/>
              <a:t>Formado por un gran estanque, situado a la altura del palacio y más alto por tanto que el resto de los jardines, se encuentra presidida la alberca por la figura del dios Mercurio, realizada por Diego de Pesquera y fundida por Bartolomé Morel en 1576, de estos autores son también las barandas con leones en escudos en sus ángulos y 18 bolas con remates piramidales que rodean el estanque.</a:t>
            </a:r>
          </a:p>
          <a:p>
            <a:r>
              <a:rPr lang="es-ES" altLang="es-ES" dirty="0"/>
              <a:t>Todas estas piezas fueron doradas en su origen, quedando algún resto del recubrimiento</a:t>
            </a:r>
          </a:p>
        </p:txBody>
      </p:sp>
    </p:spTree>
    <p:extLst>
      <p:ext uri="{BB962C8B-B14F-4D97-AF65-F5344CB8AC3E}">
        <p14:creationId xmlns:p14="http://schemas.microsoft.com/office/powerpoint/2010/main" val="2707374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549275"/>
            <a:ext cx="6825952" cy="5976069"/>
          </a:xfrm>
        </p:spPr>
        <p:txBody>
          <a:bodyPr>
            <a:normAutofit fontScale="92500"/>
          </a:bodyPr>
          <a:lstStyle/>
          <a:p>
            <a:r>
              <a:rPr lang="es-ES" altLang="es-ES" dirty="0"/>
              <a:t>De fondo se encuentra la Galería del Grutesco para cuya construcción se aprovechó un antiguo lienzo de muralla almohade.</a:t>
            </a:r>
          </a:p>
          <a:p>
            <a:r>
              <a:rPr lang="es-ES" altLang="es-ES" dirty="0"/>
              <a:t> Su transformación en mirador y decoración se debe fundamentalmente a Vermondo Resta, realizada alrededor de 1612, siendo considerada la más manierista del Alcázar, está realizada por labores rústicas en piedras de distinto tipo que simulan rocas marinas.</a:t>
            </a:r>
          </a:p>
          <a:p>
            <a:r>
              <a:rPr lang="es-ES" altLang="es-ES" dirty="0"/>
              <a:t>Con estos elementos pétreos también se enmarcan espacios cuadrangulares y de medio punto en los que en su mayoría hay pinturas murales imitando mármol rojizo, en las que también se pintaron figuras, fábulas mitológicas y aves exóticas, realizadas por Diego de Esquivel en el siglo XVII.</a:t>
            </a:r>
          </a:p>
          <a:p>
            <a:endParaRPr lang="es-ES" altLang="es-ES" dirty="0"/>
          </a:p>
        </p:txBody>
      </p:sp>
    </p:spTree>
    <p:extLst>
      <p:ext uri="{BB962C8B-B14F-4D97-AF65-F5344CB8AC3E}">
        <p14:creationId xmlns:p14="http://schemas.microsoft.com/office/powerpoint/2010/main" val="1032181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333375"/>
            <a:ext cx="7185992" cy="5686425"/>
          </a:xfrm>
        </p:spPr>
        <p:txBody>
          <a:bodyPr>
            <a:normAutofit lnSpcReduction="10000"/>
          </a:bodyPr>
          <a:lstStyle/>
          <a:p>
            <a:r>
              <a:rPr lang="es-ES" altLang="es-ES" sz="3600" b="1" dirty="0"/>
              <a:t>Jardín de la Danza</a:t>
            </a:r>
          </a:p>
          <a:p>
            <a:r>
              <a:rPr lang="es-ES" altLang="es-ES" dirty="0"/>
              <a:t>También conocido como Jardín de las Damas. Es un espacio de carácter rectangular dividido en tres tramos, desde el que se accede al llamado "</a:t>
            </a:r>
            <a:r>
              <a:rPr lang="es-ES" altLang="es-ES" i="1" dirty="0"/>
              <a:t>Baño de Doña María de Padilla</a:t>
            </a:r>
            <a:r>
              <a:rPr lang="es-ES" altLang="es-ES" dirty="0"/>
              <a:t>", que constituye el jardín subterráneo del jardín del crucero, es un gran estanque con arcos de nervadura en su parte superior.</a:t>
            </a:r>
          </a:p>
          <a:p>
            <a:r>
              <a:rPr lang="es-ES" altLang="es-ES" dirty="0"/>
              <a:t>En un nivel superior se encuentran dos columnas que en su momento estuvieron rematadas con esculturas de personajes mitológicos, que representaban un sátiro y una ninfa bailando.</a:t>
            </a:r>
          </a:p>
          <a:p>
            <a:r>
              <a:rPr lang="es-ES" altLang="es-ES" dirty="0"/>
              <a:t> En la zona inferior destaca una fuente que data del siglo XVI, decorada con azulejos.</a:t>
            </a:r>
          </a:p>
          <a:p>
            <a:endParaRPr lang="es-ES" altLang="es-ES" dirty="0"/>
          </a:p>
        </p:txBody>
      </p:sp>
    </p:spTree>
    <p:extLst>
      <p:ext uri="{BB962C8B-B14F-4D97-AF65-F5344CB8AC3E}">
        <p14:creationId xmlns:p14="http://schemas.microsoft.com/office/powerpoint/2010/main" val="3079616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041976" cy="5976069"/>
          </a:xfrm>
        </p:spPr>
        <p:txBody>
          <a:bodyPr>
            <a:normAutofit fontScale="92500"/>
          </a:bodyPr>
          <a:lstStyle/>
          <a:p>
            <a:pPr marL="274320" indent="-274320" fontAlgn="auto">
              <a:spcBef>
                <a:spcPts val="580"/>
              </a:spcBef>
              <a:spcAft>
                <a:spcPts val="0"/>
              </a:spcAft>
              <a:buFont typeface="Wingdings 2"/>
              <a:buChar char=""/>
              <a:defRPr/>
            </a:pPr>
            <a:r>
              <a:rPr lang="es-ES" sz="3200" b="1" dirty="0"/>
              <a:t>Jardín de Troya</a:t>
            </a:r>
          </a:p>
          <a:p>
            <a:pPr marL="274320" indent="-274320" fontAlgn="auto">
              <a:spcBef>
                <a:spcPts val="580"/>
              </a:spcBef>
              <a:spcAft>
                <a:spcPts val="0"/>
              </a:spcAft>
              <a:buFont typeface="Wingdings 2"/>
              <a:buChar char=""/>
              <a:defRPr/>
            </a:pPr>
            <a:r>
              <a:rPr lang="es-ES" dirty="0"/>
              <a:t>Este jardín adosado a la zona palaciega tiene origen musulmán que se mantiene hoy en detalles como la intimidad proporcionada por los muros que los separan del jardín de las damas, la musicalidad de las fuentes y la fragancia de las plantas aromáticas. </a:t>
            </a:r>
          </a:p>
          <a:p>
            <a:pPr marL="274320" indent="-274320" fontAlgn="auto">
              <a:spcBef>
                <a:spcPts val="580"/>
              </a:spcBef>
              <a:spcAft>
                <a:spcPts val="0"/>
              </a:spcAft>
              <a:buFont typeface="Wingdings 2"/>
              <a:buChar char=""/>
              <a:defRPr/>
            </a:pPr>
            <a:r>
              <a:rPr lang="es-ES" dirty="0"/>
              <a:t>La fuente central consta de una taza del siglo X.</a:t>
            </a:r>
          </a:p>
          <a:p>
            <a:pPr marL="274320" indent="-274320" fontAlgn="auto">
              <a:spcBef>
                <a:spcPts val="580"/>
              </a:spcBef>
              <a:spcAft>
                <a:spcPts val="0"/>
              </a:spcAft>
              <a:buFont typeface="Wingdings 2"/>
              <a:buChar char=""/>
              <a:defRPr/>
            </a:pPr>
            <a:r>
              <a:rPr lang="es-ES" dirty="0"/>
              <a:t> La galería rústica que cierra el jardín fue realizada por Vermondo Resta en 1606, en estilo manierista.</a:t>
            </a:r>
          </a:p>
          <a:p>
            <a:pPr marL="274320" indent="-274320" fontAlgn="auto">
              <a:spcBef>
                <a:spcPts val="580"/>
              </a:spcBef>
              <a:spcAft>
                <a:spcPts val="0"/>
              </a:spcAft>
              <a:buFont typeface="Wingdings 2"/>
              <a:buChar char=""/>
              <a:defRPr/>
            </a:pPr>
            <a:r>
              <a:rPr lang="es-ES" dirty="0"/>
              <a:t>También es llamado del Laberinto, nombre debido a las calles que componían su solería, en el centro del mismo se encuentra una fuente. </a:t>
            </a:r>
          </a:p>
          <a:p>
            <a:pPr marL="274320" indent="-274320" fontAlgn="auto">
              <a:spcBef>
                <a:spcPts val="580"/>
              </a:spcBef>
              <a:spcAft>
                <a:spcPts val="0"/>
              </a:spcAft>
              <a:buFont typeface="Wingdings 2"/>
              <a:buChar char=""/>
              <a:defRPr/>
            </a:pPr>
            <a:r>
              <a:rPr lang="es-ES" dirty="0"/>
              <a:t>Este laberinto que aquí existía fue suprimido a principios del siglo XX.</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499508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13984" cy="5543550"/>
          </a:xfrm>
        </p:spPr>
        <p:txBody>
          <a:bodyPr>
            <a:normAutofit/>
          </a:bodyPr>
          <a:lstStyle/>
          <a:p>
            <a:pPr marL="274320" indent="-274320" fontAlgn="auto">
              <a:spcBef>
                <a:spcPts val="580"/>
              </a:spcBef>
              <a:spcAft>
                <a:spcPts val="0"/>
              </a:spcAft>
              <a:buFont typeface="Wingdings 2"/>
              <a:buChar char=""/>
              <a:defRPr/>
            </a:pPr>
            <a:r>
              <a:rPr lang="es-ES" b="1" dirty="0"/>
              <a:t>Jardín de la Galera</a:t>
            </a:r>
          </a:p>
          <a:p>
            <a:pPr marL="274320" indent="-274320" fontAlgn="auto">
              <a:spcBef>
                <a:spcPts val="580"/>
              </a:spcBef>
              <a:spcAft>
                <a:spcPts val="0"/>
              </a:spcAft>
              <a:buFont typeface="Wingdings 2"/>
              <a:buChar char=""/>
              <a:defRPr/>
            </a:pPr>
            <a:r>
              <a:rPr lang="es-ES" dirty="0"/>
              <a:t>Está constituido por el espacio hacia el fondo del jardín de Troya. Posee un corredor posiblemente de origen del siglo XVI. Un muro con arco central lo separa del contiguo Jardín de las Flores. Su nombre procede de las galeras de mirto que adornaban este jardín y que se veían desde la galería balconada que sale del Salón de Embajadores.</a:t>
            </a:r>
          </a:p>
          <a:p>
            <a:pPr marL="274320" indent="-274320" fontAlgn="auto">
              <a:spcBef>
                <a:spcPts val="580"/>
              </a:spcBef>
              <a:spcAft>
                <a:spcPts val="0"/>
              </a:spcAft>
              <a:buFont typeface="Wingdings 2"/>
              <a:buChar char=""/>
              <a:defRPr/>
            </a:pPr>
            <a:r>
              <a:rPr lang="es-ES" b="1" dirty="0"/>
              <a:t> Jardín de las Flores</a:t>
            </a:r>
          </a:p>
          <a:p>
            <a:pPr marL="274320" indent="-274320" fontAlgn="auto">
              <a:spcBef>
                <a:spcPts val="580"/>
              </a:spcBef>
              <a:spcAft>
                <a:spcPts val="0"/>
              </a:spcAft>
              <a:buFont typeface="Wingdings 2"/>
              <a:buChar char=""/>
              <a:defRPr/>
            </a:pPr>
            <a:r>
              <a:rPr lang="es-ES" dirty="0"/>
              <a:t>Compuesto por un estanque acodado en el muro, forrado por azulejos que datan de 1561.</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113783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Jardines del Príncipe</a:t>
            </a:r>
          </a:p>
          <a:p>
            <a:r>
              <a:rPr lang="es-ES" dirty="0"/>
              <a:t>Es el último de los jardines de este primer tramo y los más antiguos, su nombre procede del nacimiento, en un cuarto próximo, del príncipe Juan, hijo de los Reyes Católicos.</a:t>
            </a:r>
          </a:p>
          <a:p>
            <a:r>
              <a:rPr lang="es-ES" dirty="0"/>
              <a:t>El trazado es de crucero y tiene una plantación heterogénea donde coexisten indiscriminadamente, palmera, ciprés, magnolio, granado, naranjo y otros arbustos, todo distribuido irregularmente. </a:t>
            </a:r>
          </a:p>
          <a:p>
            <a:endParaRPr lang="es-ES" dirty="0"/>
          </a:p>
          <a:p>
            <a:endParaRPr lang="es-ES" dirty="0"/>
          </a:p>
        </p:txBody>
      </p:sp>
    </p:spTree>
    <p:extLst>
      <p:ext uri="{BB962C8B-B14F-4D97-AF65-F5344CB8AC3E}">
        <p14:creationId xmlns:p14="http://schemas.microsoft.com/office/powerpoint/2010/main" val="362167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713"/>
            <a:ext cx="7772400" cy="5399087"/>
          </a:xfrm>
        </p:spPr>
        <p:txBody>
          <a:bodyPr>
            <a:normAutofit fontScale="92500"/>
          </a:bodyPr>
          <a:lstStyle/>
          <a:p>
            <a:pPr marL="274320" indent="-274320" fontAlgn="auto">
              <a:spcBef>
                <a:spcPts val="580"/>
              </a:spcBef>
              <a:spcAft>
                <a:spcPts val="0"/>
              </a:spcAft>
              <a:buFont typeface="Wingdings 2"/>
              <a:buChar char=""/>
              <a:defRPr/>
            </a:pPr>
            <a:r>
              <a:rPr lang="es-ES" dirty="0"/>
              <a:t>En dirección a la izquierda hacia la salida del recinto del Alcázar se encuentran:</a:t>
            </a:r>
          </a:p>
          <a:p>
            <a:pPr marL="274320" indent="-274320" fontAlgn="auto">
              <a:spcBef>
                <a:spcPts val="580"/>
              </a:spcBef>
              <a:spcAft>
                <a:spcPts val="0"/>
              </a:spcAft>
              <a:buFont typeface="Wingdings 2"/>
              <a:buChar char=""/>
              <a:defRPr/>
            </a:pPr>
            <a:r>
              <a:rPr lang="es-ES" dirty="0"/>
              <a:t>Del resto de los jardines cabe distinguir los que se encuentran antes de atravesar la galería del grutesco, esta galería avanza en dirección noroeste-sureste por los jardines y se extiende hasta el llamado Jardín del Laberinto, dividiendo la zona verde en dos partes bien diferenciadas, a un lado se encuentran:</a:t>
            </a:r>
          </a:p>
          <a:p>
            <a:pPr>
              <a:spcBef>
                <a:spcPts val="580"/>
              </a:spcBef>
              <a:buFont typeface="Wingdings 2"/>
              <a:buChar char=""/>
              <a:defRPr/>
            </a:pPr>
            <a:r>
              <a:rPr lang="es-ES" dirty="0"/>
              <a:t>Jardín de la Cruz</a:t>
            </a:r>
          </a:p>
          <a:p>
            <a:pPr>
              <a:spcBef>
                <a:spcPts val="580"/>
              </a:spcBef>
              <a:buFont typeface="Wingdings 2"/>
              <a:buChar char=""/>
              <a:defRPr/>
            </a:pPr>
            <a:r>
              <a:rPr lang="es-ES" dirty="0"/>
              <a:t>Cenador del León o del naranjal o de la alcoba, con la fuente del León.</a:t>
            </a:r>
          </a:p>
          <a:p>
            <a:pPr>
              <a:spcBef>
                <a:spcPts val="580"/>
              </a:spcBef>
              <a:buFont typeface="Wingdings 2"/>
              <a:buChar char=""/>
              <a:defRPr/>
            </a:pPr>
            <a:r>
              <a:rPr lang="es-ES" dirty="0"/>
              <a:t> En el se encuentra el Pabellón de Carlos V, construcción de 1543 con planta cuadrada y pórticos en sus frentes y cubierta por una bóveda semiesférica.</a:t>
            </a:r>
          </a:p>
          <a:p>
            <a:pPr marL="274320" indent="-274320" fontAlgn="auto">
              <a:spcBef>
                <a:spcPts val="580"/>
              </a:spcBef>
              <a:spcAft>
                <a:spcPts val="0"/>
              </a:spcAft>
              <a:buFont typeface="Wingdings 2"/>
              <a:buChar char=""/>
              <a:defRPr/>
            </a:pPr>
            <a:endParaRPr lang="es-ES" dirty="0"/>
          </a:p>
          <a:p>
            <a:pPr marL="0" indent="0" fontAlgn="auto">
              <a:spcBef>
                <a:spcPts val="580"/>
              </a:spcBef>
              <a:spcAft>
                <a:spcPts val="0"/>
              </a:spcAft>
              <a:buNone/>
              <a:defRPr/>
            </a:pPr>
            <a:endParaRPr lang="es-ES" dirty="0"/>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721191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620713"/>
            <a:ext cx="7772400" cy="5399087"/>
          </a:xfrm>
        </p:spPr>
        <p:txBody>
          <a:bodyPr>
            <a:normAutofit lnSpcReduction="10000"/>
          </a:bodyPr>
          <a:lstStyle/>
          <a:p>
            <a:r>
              <a:rPr lang="es-ES" altLang="es-ES" dirty="0"/>
              <a:t>El </a:t>
            </a:r>
            <a:r>
              <a:rPr lang="es-ES" altLang="es-ES" b="1" dirty="0"/>
              <a:t>Jardín del Marqués de la Vega Inclán</a:t>
            </a:r>
            <a:r>
              <a:rPr lang="es-ES" altLang="es-ES" dirty="0"/>
              <a:t>, surgido también de la </a:t>
            </a:r>
            <a:r>
              <a:rPr lang="es-ES" altLang="es-ES" i="1" dirty="0"/>
              <a:t>Huerta del Retiro</a:t>
            </a:r>
            <a:r>
              <a:rPr lang="es-ES" altLang="es-ES" dirty="0"/>
              <a:t>, es mayor que el </a:t>
            </a:r>
            <a:r>
              <a:rPr lang="es-ES" altLang="es-ES" i="1" dirty="0"/>
              <a:t>de los Poetas</a:t>
            </a:r>
            <a:r>
              <a:rPr lang="es-ES" altLang="es-ES" dirty="0"/>
              <a:t> y es una obra del intendente del cual toma el nombre. Su forma es similar a un tablero de ajedrez, con veinte parterres casi cuadrados a los que separan calles en ángulo recto. </a:t>
            </a:r>
          </a:p>
          <a:p>
            <a:r>
              <a:rPr lang="es-ES" altLang="es-ES" dirty="0"/>
              <a:t>En ellos, abundan los árboles frutales como mandarinos, naranjos, nísperos o perales.</a:t>
            </a:r>
          </a:p>
          <a:p>
            <a:r>
              <a:rPr lang="es-ES" altLang="es-ES" dirty="0"/>
              <a:t>Se le puede considerar un ejemplo de "jardín andaluz" con gran profusión de fuentes, albercas y azulejos.</a:t>
            </a:r>
          </a:p>
          <a:p>
            <a:r>
              <a:rPr lang="es-ES" altLang="es-ES" dirty="0"/>
              <a:t>Se trazó siendo conservador del Alcázar el Marqués de la Vega Inclán por parte del arquitecto José Gómez Millán, a principios del siglo XX.</a:t>
            </a:r>
          </a:p>
          <a:p>
            <a:endParaRPr lang="es-ES" altLang="es-ES" dirty="0"/>
          </a:p>
        </p:txBody>
      </p:sp>
    </p:spTree>
    <p:extLst>
      <p:ext uri="{BB962C8B-B14F-4D97-AF65-F5344CB8AC3E}">
        <p14:creationId xmlns:p14="http://schemas.microsoft.com/office/powerpoint/2010/main" val="3519522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914400" y="404813"/>
            <a:ext cx="7041976" cy="5614987"/>
          </a:xfrm>
        </p:spPr>
        <p:txBody>
          <a:bodyPr/>
          <a:lstStyle/>
          <a:p>
            <a:r>
              <a:rPr lang="es-ES" altLang="es-ES" dirty="0"/>
              <a:t>Es de clara influencia hispano-árabe y francesa, diseñado en forma de tablero de ajedrez, con parterres casi cuadrados separados por calles ortogonales.</a:t>
            </a:r>
          </a:p>
          <a:p>
            <a:r>
              <a:rPr lang="es-ES" altLang="es-ES" dirty="0"/>
              <a:t>Fuentes, pedestales con jarrones, bancos con azulejos de Triana y una pérgola que se ubica sobre lo que fue una antigua noria musulmana decoran su superficie.</a:t>
            </a:r>
            <a:br>
              <a:rPr lang="es-ES" altLang="es-ES" dirty="0"/>
            </a:br>
            <a:r>
              <a:rPr lang="es-ES" altLang="es-ES" dirty="0"/>
              <a:t>Tanto el Jardín de los Poetas como el del marqués de la Vega Inclán están acotados por las murallas exteriores del Alcázar, que tienen al otro lado el Paseo Catalina de Ribera, los Jardines de Murillo y el Callejón del Agua del Barrio de Santa Cruz.</a:t>
            </a:r>
          </a:p>
        </p:txBody>
      </p:sp>
    </p:spTree>
    <p:extLst>
      <p:ext uri="{BB962C8B-B14F-4D97-AF65-F5344CB8AC3E}">
        <p14:creationId xmlns:p14="http://schemas.microsoft.com/office/powerpoint/2010/main" val="2941495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7113984" cy="5183088"/>
          </a:xfrm>
        </p:spPr>
        <p:txBody>
          <a:bodyPr>
            <a:normAutofit/>
          </a:bodyPr>
          <a:lstStyle/>
          <a:p>
            <a:pPr marL="274320" indent="-274320" fontAlgn="auto">
              <a:spcBef>
                <a:spcPts val="580"/>
              </a:spcBef>
              <a:spcAft>
                <a:spcPts val="0"/>
              </a:spcAft>
              <a:buFont typeface="Wingdings 2"/>
              <a:buChar char=""/>
              <a:defRPr/>
            </a:pPr>
            <a:r>
              <a:rPr lang="es-ES" dirty="0"/>
              <a:t>Al otro lado de la galería del Grutesco que se atraviesa por la Puerta del Privilegio se accede a lo que constituía la primitiva zona de huertas, convertidas también en jardines en los que abundan naranjos y limoneros.</a:t>
            </a:r>
          </a:p>
          <a:p>
            <a:pPr marL="274320" indent="-274320" fontAlgn="auto">
              <a:spcBef>
                <a:spcPts val="580"/>
              </a:spcBef>
              <a:spcAft>
                <a:spcPts val="0"/>
              </a:spcAft>
              <a:buFont typeface="Wingdings 2"/>
              <a:buChar char=""/>
              <a:defRPr/>
            </a:pPr>
            <a:r>
              <a:rPr lang="es-ES" dirty="0"/>
              <a:t>La </a:t>
            </a:r>
            <a:r>
              <a:rPr lang="es-ES" b="1" dirty="0"/>
              <a:t>Puerta de la Marchena, o de los Duques de Arcos</a:t>
            </a:r>
            <a:r>
              <a:rPr lang="es-ES" dirty="0"/>
              <a:t>, es del siglo XV y pertenecía al Palacio de Marchena de dichos duques.</a:t>
            </a:r>
          </a:p>
          <a:p>
            <a:pPr marL="274320" indent="-274320" fontAlgn="auto">
              <a:spcBef>
                <a:spcPts val="580"/>
              </a:spcBef>
              <a:spcAft>
                <a:spcPts val="0"/>
              </a:spcAft>
              <a:buFont typeface="Wingdings 2"/>
              <a:buChar char=""/>
              <a:defRPr/>
            </a:pPr>
            <a:r>
              <a:rPr lang="es-ES" dirty="0"/>
              <a:t> Las esculturas de salvajes que aparecen a ambos lados de la puerta son más modernas, de 1544, y son obra del escultor francés, natural de Orleans, Esteban Jamete.</a:t>
            </a:r>
          </a:p>
          <a:p>
            <a:pPr marL="274320" indent="-274320" fontAlgn="auto">
              <a:spcBef>
                <a:spcPts val="580"/>
              </a:spcBef>
              <a:spcAft>
                <a:spcPts val="0"/>
              </a:spcAft>
              <a:buFont typeface="Wingdings 2"/>
              <a:buChar char=""/>
              <a:defRPr/>
            </a:pPr>
            <a:endParaRPr lang="es-ES" dirty="0"/>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457757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En 1913, Vicente Traver la instala en su ubicación actual, la Torre del Enlace, tras su compra por Alfonso XIII durante la subasta de los bienes de los duques de Osuna.</a:t>
            </a:r>
          </a:p>
          <a:p>
            <a:r>
              <a:rPr lang="es-ES" dirty="0"/>
              <a:t>El recinto del Alcázar fue declarado Patrimonio de la Humanidad por la Unesco en el año 1987.</a:t>
            </a:r>
          </a:p>
          <a:p>
            <a:r>
              <a:rPr lang="es-ES" dirty="0"/>
              <a:t>Visita nocturna a los jardines.</a:t>
            </a:r>
          </a:p>
          <a:p>
            <a:endParaRPr lang="es-ES" dirty="0"/>
          </a:p>
        </p:txBody>
      </p:sp>
    </p:spTree>
    <p:extLst>
      <p:ext uri="{BB962C8B-B14F-4D97-AF65-F5344CB8AC3E}">
        <p14:creationId xmlns:p14="http://schemas.microsoft.com/office/powerpoint/2010/main" val="3120871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3 Imagen" descr="15-03-05.-Alcazar de noche 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2267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15-03-05.-Alcazar de noche 00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5946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3 Imagen" descr="15-03-05.-Alcazar de noche 00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6469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15-03-05.-Alcazar de noche 00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6721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15-03-05.-Alcazar de noche 0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6777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15-03-05.-Alcazar de noche 0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3945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15-03-05.-Alcazar de noche 0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2116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15-03-05.-Alcazar de noche 0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9804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15-03-05.-Alcazar de noche 01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4759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15-03-05.-Alcazar de noche 0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711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15-03-05.-Alcazar de noche 0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319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15-03-05.-Alcazar de noche 0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5838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15-03-05.-Alcazar de noche 0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5666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15-03-05.-Alcazar de noche 02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40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15-03-05.-Alcazar de noche 02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719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15-03-05.-Alcazar de noche 0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53769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15-03-05.-Alcazar de noche 0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2115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15-03-05.-Alcazar de noche 02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47539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15-03-05.-Alcazar de noche 0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5518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15-03-05.-Alcazar de noche 0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71244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15-03-05.-Alcazar de noche 0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4995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15-03-05.-Alcazar de noche 02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53940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15-03-05.-Alcazar de noche 0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0477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15-03-05.-Alcazar de noche 03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56625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15-03-05.-Alcazar de noche 0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0099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15-03-05.-Alcazar de noche 03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15120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15-03-05.-Alcazar de noche 03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71814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15-03-05.-Alcazar de noche 03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41755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15-03-05.-Alcazar de noche 03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04404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15-03-05.-Alcazar de noche 03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1062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15-03-05.-Alcazar de noche 03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30890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15-03-05.-Alcazar de noche 04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9463" y="0"/>
            <a:ext cx="4554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2 Imagen" descr="15-03-05.-Alcazar de noche 04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2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98414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15-03-05.-Alcazar de noche 0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0997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15-03-05.-Alcazar de noche 04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9463" y="0"/>
            <a:ext cx="4554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2 Imagen" descr="15-03-05.-Alcazar de noche 045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54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2350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15-03-05.-Alcazar de noche 04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9463" y="0"/>
            <a:ext cx="4554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2 Imagen" descr="15-03-05.-Alcazar de noche 049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54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1712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15-03-05.-Alcazar de noche 04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645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15-03-05.-Alcazar de noche 04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501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15-03-05.-Alcazar de noche 05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23498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15-03-05.-Alcazar de noche 05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50097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15-03-05.-Alcazar de noche 05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9463" y="0"/>
            <a:ext cx="4554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2 Imagen" descr="15-03-05.-Alcazar de noche 054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54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10376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15-03-05.-Alcazar de noche 05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46630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15-03-05.-Alcazar de noche 05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1341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15-03-05.-Alcazar de noche 05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35293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15-03-05.-Alcazar de noche 05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63128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15-03-05.-Alcazar de noche 06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7026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15-03-05.-Alcazar de noche 06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19264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2 Imagen" descr="15-03-05.-Alcazar de noche 06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7624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15-03-05.-Alcazar de noche 06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67390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15-03-05.-Alcazar de noche 06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72322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15-03-05.-Alcazar de noche 06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41269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15-03-05.-Alcazar de noche 07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05616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2 Imagen" descr="15-03-05.-Alcazar de noche 07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9585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15-03-05.-Alcazar de noche 06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08513" y="30163"/>
            <a:ext cx="4535487" cy="682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2 Imagen" descr="15-03-05.-Alcazar de noche 07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35488" cy="682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2744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15-03-05.-Alcazar de noche 07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25702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15-03-05.-Alcazar de noche 07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52160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2 Imagen" descr="Alcazar 04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25297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Alcazar 04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35241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Alcazar 05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99537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Alcazar 05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6759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Alcazar 0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08513" y="0"/>
            <a:ext cx="4535487" cy="682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2 Imagen" descr="Alcazar 05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35488" cy="682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6409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Alcazar 05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44913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Alcazar 05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84157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Alcazar 05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61138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Alcazar 05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63488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Alcazar 06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9635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Alcazar 06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85321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Alcazar 0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633100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Alcazar 0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88280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Alcazar 06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1477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Alcazar 06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45301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Alcazar 06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7341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Alcazar 06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9988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Alcazar 07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51221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Alcazar 09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2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23705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Alcazar.-Enero.-08 0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01696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Alcazar.-Enero.-08 04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036479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Alcazar.-Enero.-08 04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60603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Alcazar.-Enero.-08 04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2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Alcazar.-Enero.-08 04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30131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Alcazar.-Enero.-08 04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65635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Alcazar.-Enero.-08 0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9121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Alcazar.-Enero.-08 05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38747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Alcazar.-Enero.-08 05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4758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Alcazar.-Enero.-08 05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33245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Alcazar.-Enero.-08 05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15526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Alcazar.-Enero.-08 05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20993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Alcazar.-Enero.-08 05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48328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Alcazar.-Enero.-08 05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264381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Alcazar.-Enero.-08 05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50185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Alcazar.-Enero.-08 05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96442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Alcazar.-Enero.-08 05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845608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Alcazar.-Enero.-08 06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231339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Alcazar.-Enero.-08 06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69454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Alcazar.-Enero.-08 06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020947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Alcazar.-Enero.-08 06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8239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Alcazar.-Enero.-08 0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94156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Alcazar.-Enero.-08 0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81120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Alcazar.-Enero.-08 06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3560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Alcazar.-Enero.-08 06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272691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Alcazar.-Enero.-08 06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837848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Alcazar.-Enero.-08 07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90485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Alcazar.-Enero.-08 07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110688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Alcazar.-Enero.-08 07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870510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Alcazar.-Enero.-08 07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3220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Alcazar.-Enero.-08 07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300670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Alcazar.-Enero.-08 07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31106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Alcazar.-Enero.-08 07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28847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Alcazar.-Enero.-08 07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74072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Alcazar.-Enero.-08 0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76719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Alcazar.-Enero.-08 08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156645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Reales Alcazares.-I Jardin de la Danz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42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Reales Alcazares.-I Jardin de la Danz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370063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Reales Alcazares.-I Jardin de la Galer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393035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Reales Alcazares.-I Jardin de los Poet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9324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Reales Alcazares.-I Muelmbeckia complex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350942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Sevilla.-Alcazar 06 0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9463" y="0"/>
            <a:ext cx="4554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19" name="2 Imagen" descr="reales Alcazares.-Washingtonia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35488" cy="682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608932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Sevilla.-Alcazar.- 0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3" name="2 Imagen" descr="Alcazar Jardine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92418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Reales Alcazares.-a-Citrus aurantium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5500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67" name="2 Imagen" descr="Jardines del Alcazar-11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73792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TotalTime>
  <Words>2035</Words>
  <Application>Microsoft Office PowerPoint</Application>
  <PresentationFormat>Presentación en pantalla (4:3)</PresentationFormat>
  <Paragraphs>285</Paragraphs>
  <Slides>133</Slides>
  <Notes>117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133</vt:i4>
      </vt:variant>
    </vt:vector>
  </HeadingPairs>
  <TitlesOfParts>
    <vt:vector size="138" baseType="lpstr">
      <vt:lpstr>Calibri</vt:lpstr>
      <vt:lpstr>Century Schoolbook</vt:lpstr>
      <vt:lpstr>Wingdings</vt:lpstr>
      <vt:lpstr>Wingdings 2</vt:lpstr>
      <vt:lpstr>Default Theme</vt:lpstr>
      <vt:lpstr>EUROPA.-LA VUELTA AL MUNDO EN 885 JARDINES.-ESPAÑA.-SEVILLA.-REALES ALCAZARES.-NOCHE</vt:lpstr>
      <vt:lpstr>Jardines de los Reales Alcázares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2018-03-10T18:54:36Z</dcterms:modified>
</cp:coreProperties>
</file>