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3" r:id="rId16"/>
    <p:sldId id="280" r:id="rId17"/>
    <p:sldId id="281" r:id="rId18"/>
    <p:sldId id="282" r:id="rId19"/>
    <p:sldId id="274" r:id="rId20"/>
    <p:sldId id="276" r:id="rId21"/>
    <p:sldId id="277" r:id="rId22"/>
    <p:sldId id="278" r:id="rId23"/>
    <p:sldId id="279" r:id="rId24"/>
    <p:sldId id="283" r:id="rId25"/>
    <p:sldId id="285" r:id="rId26"/>
    <p:sldId id="286" r:id="rId27"/>
    <p:sldId id="287" r:id="rId28"/>
    <p:sldId id="288" r:id="rId29"/>
    <p:sldId id="289" r:id="rId30"/>
    <p:sldId id="290" r:id="rId31"/>
    <p:sldId id="291" r:id="rId32"/>
    <p:sldId id="292" r:id="rId33"/>
    <p:sldId id="294" r:id="rId34"/>
    <p:sldId id="330"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992893-406B-453B-BDCE-36B2562170FB}"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D94330-3010-44F7-AA5D-673C33A4F085}" type="slidenum">
              <a:rPr lang="es-ES" smtClean="0"/>
              <a:t>‹Nº›</a:t>
            </a:fld>
            <a:endParaRPr lang="es-ES" dirty="0"/>
          </a:p>
        </p:txBody>
      </p:sp>
    </p:spTree>
    <p:extLst>
      <p:ext uri="{BB962C8B-B14F-4D97-AF65-F5344CB8AC3E}">
        <p14:creationId xmlns:p14="http://schemas.microsoft.com/office/powerpoint/2010/main" val="3900650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a:t>
            </a:fld>
            <a:endParaRPr lang="es-ES" dirty="0"/>
          </a:p>
        </p:txBody>
      </p:sp>
    </p:spTree>
    <p:extLst>
      <p:ext uri="{BB962C8B-B14F-4D97-AF65-F5344CB8AC3E}">
        <p14:creationId xmlns:p14="http://schemas.microsoft.com/office/powerpoint/2010/main" val="961128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a:t>
            </a:fld>
            <a:endParaRPr lang="es-ES" dirty="0"/>
          </a:p>
        </p:txBody>
      </p:sp>
    </p:spTree>
    <p:extLst>
      <p:ext uri="{BB962C8B-B14F-4D97-AF65-F5344CB8AC3E}">
        <p14:creationId xmlns:p14="http://schemas.microsoft.com/office/powerpoint/2010/main" val="822550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5</a:t>
            </a:fld>
            <a:endParaRPr lang="es-ES" dirty="0"/>
          </a:p>
        </p:txBody>
      </p:sp>
    </p:spTree>
    <p:extLst>
      <p:ext uri="{BB962C8B-B14F-4D97-AF65-F5344CB8AC3E}">
        <p14:creationId xmlns:p14="http://schemas.microsoft.com/office/powerpoint/2010/main" val="4107207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6</a:t>
            </a:fld>
            <a:endParaRPr lang="es-ES" dirty="0"/>
          </a:p>
        </p:txBody>
      </p:sp>
    </p:spTree>
    <p:extLst>
      <p:ext uri="{BB962C8B-B14F-4D97-AF65-F5344CB8AC3E}">
        <p14:creationId xmlns:p14="http://schemas.microsoft.com/office/powerpoint/2010/main" val="954790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7</a:t>
            </a:fld>
            <a:endParaRPr lang="es-ES" dirty="0"/>
          </a:p>
        </p:txBody>
      </p:sp>
    </p:spTree>
    <p:extLst>
      <p:ext uri="{BB962C8B-B14F-4D97-AF65-F5344CB8AC3E}">
        <p14:creationId xmlns:p14="http://schemas.microsoft.com/office/powerpoint/2010/main" val="520854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8</a:t>
            </a:fld>
            <a:endParaRPr lang="es-ES" dirty="0"/>
          </a:p>
        </p:txBody>
      </p:sp>
    </p:spTree>
    <p:extLst>
      <p:ext uri="{BB962C8B-B14F-4D97-AF65-F5344CB8AC3E}">
        <p14:creationId xmlns:p14="http://schemas.microsoft.com/office/powerpoint/2010/main" val="4020401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9</a:t>
            </a:fld>
            <a:endParaRPr lang="es-ES" dirty="0"/>
          </a:p>
        </p:txBody>
      </p:sp>
    </p:spTree>
    <p:extLst>
      <p:ext uri="{BB962C8B-B14F-4D97-AF65-F5344CB8AC3E}">
        <p14:creationId xmlns:p14="http://schemas.microsoft.com/office/powerpoint/2010/main" val="3508544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10</a:t>
            </a:fld>
            <a:endParaRPr lang="es-ES" dirty="0"/>
          </a:p>
        </p:txBody>
      </p:sp>
    </p:spTree>
    <p:extLst>
      <p:ext uri="{BB962C8B-B14F-4D97-AF65-F5344CB8AC3E}">
        <p14:creationId xmlns:p14="http://schemas.microsoft.com/office/powerpoint/2010/main" val="3003357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11</a:t>
            </a:fld>
            <a:endParaRPr lang="es-ES" dirty="0"/>
          </a:p>
        </p:txBody>
      </p:sp>
    </p:spTree>
    <p:extLst>
      <p:ext uri="{BB962C8B-B14F-4D97-AF65-F5344CB8AC3E}">
        <p14:creationId xmlns:p14="http://schemas.microsoft.com/office/powerpoint/2010/main" val="3421931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12</a:t>
            </a:fld>
            <a:endParaRPr lang="es-ES" dirty="0"/>
          </a:p>
        </p:txBody>
      </p:sp>
    </p:spTree>
    <p:extLst>
      <p:ext uri="{BB962C8B-B14F-4D97-AF65-F5344CB8AC3E}">
        <p14:creationId xmlns:p14="http://schemas.microsoft.com/office/powerpoint/2010/main" val="1072723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13</a:t>
            </a:fld>
            <a:endParaRPr lang="es-ES" dirty="0"/>
          </a:p>
        </p:txBody>
      </p:sp>
    </p:spTree>
    <p:extLst>
      <p:ext uri="{BB962C8B-B14F-4D97-AF65-F5344CB8AC3E}">
        <p14:creationId xmlns:p14="http://schemas.microsoft.com/office/powerpoint/2010/main" val="2031746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Bouza.-Vigo.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14</a:t>
            </a:fld>
            <a:endParaRPr lang="es-ES" dirty="0"/>
          </a:p>
        </p:txBody>
      </p:sp>
    </p:spTree>
    <p:extLst>
      <p:ext uri="{BB962C8B-B14F-4D97-AF65-F5344CB8AC3E}">
        <p14:creationId xmlns:p14="http://schemas.microsoft.com/office/powerpoint/2010/main" val="3313173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Vicenti.-Pontevedra.-</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19</a:t>
            </a:fld>
            <a:endParaRPr lang="es-ES" dirty="0"/>
          </a:p>
        </p:txBody>
      </p:sp>
    </p:spTree>
    <p:extLst>
      <p:ext uri="{BB962C8B-B14F-4D97-AF65-F5344CB8AC3E}">
        <p14:creationId xmlns:p14="http://schemas.microsoft.com/office/powerpoint/2010/main" val="1644734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Jardines de Vicenti.-Pontevedra.-</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20</a:t>
            </a:fld>
            <a:endParaRPr lang="es-ES" dirty="0"/>
          </a:p>
        </p:txBody>
      </p:sp>
    </p:spTree>
    <p:extLst>
      <p:ext uri="{BB962C8B-B14F-4D97-AF65-F5344CB8AC3E}">
        <p14:creationId xmlns:p14="http://schemas.microsoft.com/office/powerpoint/2010/main" val="2936489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Vicenti.-Pontevedra.-</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21</a:t>
            </a:fld>
            <a:endParaRPr lang="es-ES" dirty="0"/>
          </a:p>
        </p:txBody>
      </p:sp>
    </p:spTree>
    <p:extLst>
      <p:ext uri="{BB962C8B-B14F-4D97-AF65-F5344CB8AC3E}">
        <p14:creationId xmlns:p14="http://schemas.microsoft.com/office/powerpoint/2010/main" val="856028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Jardines de Vicenti.-Pontevedra.-</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22</a:t>
            </a:fld>
            <a:endParaRPr lang="es-ES" dirty="0"/>
          </a:p>
        </p:txBody>
      </p:sp>
    </p:spTree>
    <p:extLst>
      <p:ext uri="{BB962C8B-B14F-4D97-AF65-F5344CB8AC3E}">
        <p14:creationId xmlns:p14="http://schemas.microsoft.com/office/powerpoint/2010/main" val="3677831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23</a:t>
            </a:fld>
            <a:endParaRPr lang="es-ES" dirty="0"/>
          </a:p>
        </p:txBody>
      </p:sp>
    </p:spTree>
    <p:extLst>
      <p:ext uri="{BB962C8B-B14F-4D97-AF65-F5344CB8AC3E}">
        <p14:creationId xmlns:p14="http://schemas.microsoft.com/office/powerpoint/2010/main" val="1331995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24</a:t>
            </a:fld>
            <a:endParaRPr lang="es-ES" dirty="0"/>
          </a:p>
        </p:txBody>
      </p:sp>
    </p:spTree>
    <p:extLst>
      <p:ext uri="{BB962C8B-B14F-4D97-AF65-F5344CB8AC3E}">
        <p14:creationId xmlns:p14="http://schemas.microsoft.com/office/powerpoint/2010/main" val="2256206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25</a:t>
            </a:fld>
            <a:endParaRPr lang="es-ES" dirty="0"/>
          </a:p>
        </p:txBody>
      </p:sp>
    </p:spTree>
    <p:extLst>
      <p:ext uri="{BB962C8B-B14F-4D97-AF65-F5344CB8AC3E}">
        <p14:creationId xmlns:p14="http://schemas.microsoft.com/office/powerpoint/2010/main" val="466670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Vicenti.-Pontevedra.-</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26</a:t>
            </a:fld>
            <a:endParaRPr lang="es-ES" dirty="0"/>
          </a:p>
        </p:txBody>
      </p:sp>
    </p:spTree>
    <p:extLst>
      <p:ext uri="{BB962C8B-B14F-4D97-AF65-F5344CB8AC3E}">
        <p14:creationId xmlns:p14="http://schemas.microsoft.com/office/powerpoint/2010/main" val="2720403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Vicenti.-Pontevedra.-</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27</a:t>
            </a:fld>
            <a:endParaRPr lang="es-ES" dirty="0"/>
          </a:p>
        </p:txBody>
      </p:sp>
    </p:spTree>
    <p:extLst>
      <p:ext uri="{BB962C8B-B14F-4D97-AF65-F5344CB8AC3E}">
        <p14:creationId xmlns:p14="http://schemas.microsoft.com/office/powerpoint/2010/main" val="3925491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Jardines de Vicenti.-Pontevedra.-</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28</a:t>
            </a:fld>
            <a:endParaRPr lang="es-ES" dirty="0"/>
          </a:p>
        </p:txBody>
      </p:sp>
    </p:spTree>
    <p:extLst>
      <p:ext uri="{BB962C8B-B14F-4D97-AF65-F5344CB8AC3E}">
        <p14:creationId xmlns:p14="http://schemas.microsoft.com/office/powerpoint/2010/main" val="3011040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Vicenti.-Pontevedra.-</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29</a:t>
            </a:fld>
            <a:endParaRPr lang="es-ES" dirty="0"/>
          </a:p>
        </p:txBody>
      </p:sp>
    </p:spTree>
    <p:extLst>
      <p:ext uri="{BB962C8B-B14F-4D97-AF65-F5344CB8AC3E}">
        <p14:creationId xmlns:p14="http://schemas.microsoft.com/office/powerpoint/2010/main" val="1826494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Jardines de Vicenti.-Pontevedra.-</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30</a:t>
            </a:fld>
            <a:endParaRPr lang="es-ES" dirty="0"/>
          </a:p>
        </p:txBody>
      </p:sp>
    </p:spTree>
    <p:extLst>
      <p:ext uri="{BB962C8B-B14F-4D97-AF65-F5344CB8AC3E}">
        <p14:creationId xmlns:p14="http://schemas.microsoft.com/office/powerpoint/2010/main" val="273389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Jardines de Vicenti.-Pontevedra.-</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31</a:t>
            </a:fld>
            <a:endParaRPr lang="es-ES" dirty="0"/>
          </a:p>
        </p:txBody>
      </p:sp>
    </p:spTree>
    <p:extLst>
      <p:ext uri="{BB962C8B-B14F-4D97-AF65-F5344CB8AC3E}">
        <p14:creationId xmlns:p14="http://schemas.microsoft.com/office/powerpoint/2010/main" val="15857650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Vicenti.-Pontevedra.-</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32</a:t>
            </a:fld>
            <a:endParaRPr lang="es-ES" dirty="0"/>
          </a:p>
        </p:txBody>
      </p:sp>
    </p:spTree>
    <p:extLst>
      <p:ext uri="{BB962C8B-B14F-4D97-AF65-F5344CB8AC3E}">
        <p14:creationId xmlns:p14="http://schemas.microsoft.com/office/powerpoint/2010/main" val="1583874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35</a:t>
            </a:fld>
            <a:endParaRPr lang="es-ES" dirty="0"/>
          </a:p>
        </p:txBody>
      </p:sp>
    </p:spTree>
    <p:extLst>
      <p:ext uri="{BB962C8B-B14F-4D97-AF65-F5344CB8AC3E}">
        <p14:creationId xmlns:p14="http://schemas.microsoft.com/office/powerpoint/2010/main" val="2172248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36</a:t>
            </a:fld>
            <a:endParaRPr lang="es-ES" dirty="0"/>
          </a:p>
        </p:txBody>
      </p:sp>
    </p:spTree>
    <p:extLst>
      <p:ext uri="{BB962C8B-B14F-4D97-AF65-F5344CB8AC3E}">
        <p14:creationId xmlns:p14="http://schemas.microsoft.com/office/powerpoint/2010/main" val="2394523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37</a:t>
            </a:fld>
            <a:endParaRPr lang="es-ES" dirty="0"/>
          </a:p>
        </p:txBody>
      </p:sp>
    </p:spTree>
    <p:extLst>
      <p:ext uri="{BB962C8B-B14F-4D97-AF65-F5344CB8AC3E}">
        <p14:creationId xmlns:p14="http://schemas.microsoft.com/office/powerpoint/2010/main" val="25218437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38</a:t>
            </a:fld>
            <a:endParaRPr lang="es-ES" dirty="0"/>
          </a:p>
        </p:txBody>
      </p:sp>
    </p:spTree>
    <p:extLst>
      <p:ext uri="{BB962C8B-B14F-4D97-AF65-F5344CB8AC3E}">
        <p14:creationId xmlns:p14="http://schemas.microsoft.com/office/powerpoint/2010/main" val="5271551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39</a:t>
            </a:fld>
            <a:endParaRPr lang="es-ES" dirty="0"/>
          </a:p>
        </p:txBody>
      </p:sp>
    </p:spTree>
    <p:extLst>
      <p:ext uri="{BB962C8B-B14F-4D97-AF65-F5344CB8AC3E}">
        <p14:creationId xmlns:p14="http://schemas.microsoft.com/office/powerpoint/2010/main" val="2427016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40</a:t>
            </a:fld>
            <a:endParaRPr lang="es-ES" dirty="0"/>
          </a:p>
        </p:txBody>
      </p:sp>
    </p:spTree>
    <p:extLst>
      <p:ext uri="{BB962C8B-B14F-4D97-AF65-F5344CB8AC3E}">
        <p14:creationId xmlns:p14="http://schemas.microsoft.com/office/powerpoint/2010/main" val="3248130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41</a:t>
            </a:fld>
            <a:endParaRPr lang="es-ES" dirty="0"/>
          </a:p>
        </p:txBody>
      </p:sp>
    </p:spTree>
    <p:extLst>
      <p:ext uri="{BB962C8B-B14F-4D97-AF65-F5344CB8AC3E}">
        <p14:creationId xmlns:p14="http://schemas.microsoft.com/office/powerpoint/2010/main" val="1305190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42</a:t>
            </a:fld>
            <a:endParaRPr lang="es-ES" dirty="0"/>
          </a:p>
        </p:txBody>
      </p:sp>
    </p:spTree>
    <p:extLst>
      <p:ext uri="{BB962C8B-B14F-4D97-AF65-F5344CB8AC3E}">
        <p14:creationId xmlns:p14="http://schemas.microsoft.com/office/powerpoint/2010/main" val="1411512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43</a:t>
            </a:fld>
            <a:endParaRPr lang="es-ES" dirty="0"/>
          </a:p>
        </p:txBody>
      </p:sp>
    </p:spTree>
    <p:extLst>
      <p:ext uri="{BB962C8B-B14F-4D97-AF65-F5344CB8AC3E}">
        <p14:creationId xmlns:p14="http://schemas.microsoft.com/office/powerpoint/2010/main" val="144091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44</a:t>
            </a:fld>
            <a:endParaRPr lang="es-ES" dirty="0"/>
          </a:p>
        </p:txBody>
      </p:sp>
    </p:spTree>
    <p:extLst>
      <p:ext uri="{BB962C8B-B14F-4D97-AF65-F5344CB8AC3E}">
        <p14:creationId xmlns:p14="http://schemas.microsoft.com/office/powerpoint/2010/main" val="1998843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45</a:t>
            </a:fld>
            <a:endParaRPr lang="es-ES" dirty="0"/>
          </a:p>
        </p:txBody>
      </p:sp>
    </p:spTree>
    <p:extLst>
      <p:ext uri="{BB962C8B-B14F-4D97-AF65-F5344CB8AC3E}">
        <p14:creationId xmlns:p14="http://schemas.microsoft.com/office/powerpoint/2010/main" val="3316232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46</a:t>
            </a:fld>
            <a:endParaRPr lang="es-ES" dirty="0"/>
          </a:p>
        </p:txBody>
      </p:sp>
    </p:spTree>
    <p:extLst>
      <p:ext uri="{BB962C8B-B14F-4D97-AF65-F5344CB8AC3E}">
        <p14:creationId xmlns:p14="http://schemas.microsoft.com/office/powerpoint/2010/main" val="31460386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Jardin Botanico Ramon Rubial.-Baracaldo.-</a:t>
            </a:r>
          </a:p>
          <a:p>
            <a:endParaRPr lang="es-ES" dirty="0"/>
          </a:p>
        </p:txBody>
      </p:sp>
      <p:sp>
        <p:nvSpPr>
          <p:cNvPr id="4" name="3 Marcador de número de diapositiva"/>
          <p:cNvSpPr>
            <a:spLocks noGrp="1"/>
          </p:cNvSpPr>
          <p:nvPr>
            <p:ph type="sldNum" sz="quarter" idx="10"/>
          </p:nvPr>
        </p:nvSpPr>
        <p:spPr/>
        <p:txBody>
          <a:bodyPr/>
          <a:lstStyle/>
          <a:p>
            <a:fld id="{11D94330-3010-44F7-AA5D-673C33A4F085}" type="slidenum">
              <a:rPr lang="es-ES" smtClean="0"/>
              <a:t>47</a:t>
            </a:fld>
            <a:endParaRPr lang="es-ES" dirty="0"/>
          </a:p>
        </p:txBody>
      </p:sp>
    </p:spTree>
    <p:extLst>
      <p:ext uri="{BB962C8B-B14F-4D97-AF65-F5344CB8AC3E}">
        <p14:creationId xmlns:p14="http://schemas.microsoft.com/office/powerpoint/2010/main" val="871581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05735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66982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98791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598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558440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10749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14997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2255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304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97509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87797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9522644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eg"/><Relationship Id="rId4" Type="http://schemas.openxmlformats.org/officeDocument/2006/relationships/image" Target="../media/image22.jpg"/></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606480" cy="3312368"/>
          </a:xfrm>
        </p:spPr>
        <p:txBody>
          <a:bodyPr>
            <a:noAutofit/>
          </a:bodyPr>
          <a:lstStyle/>
          <a:p>
            <a:r>
              <a:rPr lang="es-ES" sz="3200" dirty="0"/>
              <a:t>EUROPA.-LA VUELTA AL MUNDO EN 885 JARDINES.-ESPAÑA.-VIGO.-Parque de la Bouza.-Jardines de Vicenti y </a:t>
            </a:r>
            <a:r>
              <a:rPr lang="it-IT" sz="3200" dirty="0"/>
              <a:t>Jardin Botanico Ramon Rubial.-Baracaldo</a:t>
            </a:r>
            <a:br>
              <a:rPr lang="es-ES" sz="3600" dirty="0"/>
            </a:br>
            <a:endParaRPr lang="es-ES" sz="3600" dirty="0"/>
          </a:p>
        </p:txBody>
      </p:sp>
      <p:sp>
        <p:nvSpPr>
          <p:cNvPr id="3" name="2 Subtítulo"/>
          <p:cNvSpPr>
            <a:spLocks noGrp="1"/>
          </p:cNvSpPr>
          <p:nvPr>
            <p:ph type="subTitle" idx="1"/>
          </p:nvPr>
        </p:nvSpPr>
        <p:spPr>
          <a:xfrm>
            <a:off x="2555776" y="5003322"/>
            <a:ext cx="4752528"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929135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 Bouza..-Vigo</a:t>
            </a:r>
          </a:p>
        </p:txBody>
      </p:sp>
      <p:sp>
        <p:nvSpPr>
          <p:cNvPr id="3" name="2 Marcador de contenido"/>
          <p:cNvSpPr>
            <a:spLocks noGrp="1"/>
          </p:cNvSpPr>
          <p:nvPr>
            <p:ph sz="quarter" idx="1"/>
          </p:nvPr>
        </p:nvSpPr>
        <p:spPr/>
        <p:txBody>
          <a:bodyPr/>
          <a:lstStyle/>
          <a:p>
            <a:r>
              <a:rPr lang="es-ES" dirty="0"/>
              <a:t>Este parque tiene una extensión de 36.000 m2 y se encuentra en Coia. El parque tiene dos partes diferenciadas: una más cuidada, con jardines e instalaciones deportivas (canchas de baloncesto y un pequeño campo de fútbol) creados a principios de los 90 por el concejal Agustín Arca; una más salvaje, que ha sido adaptada para el paseo en 1996 debido a la construcción de la urbanización Bouza-Sol. En ésta última tenemos un pequeño pantano donde predominan los pinos, eucaliptos y robles, y en la zona del paseo predominan los sauces y otros arbustos.</a:t>
            </a:r>
          </a:p>
        </p:txBody>
      </p:sp>
    </p:spTree>
    <p:extLst>
      <p:ext uri="{BB962C8B-B14F-4D97-AF65-F5344CB8AC3E}">
        <p14:creationId xmlns:p14="http://schemas.microsoft.com/office/powerpoint/2010/main" val="16184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
            <a:ext cx="9144000" cy="6741368"/>
          </a:xfrm>
          <a:prstGeom prst="rect">
            <a:avLst/>
          </a:prstGeom>
        </p:spPr>
      </p:pic>
    </p:spTree>
    <p:extLst>
      <p:ext uri="{BB962C8B-B14F-4D97-AF65-F5344CB8AC3E}">
        <p14:creationId xmlns:p14="http://schemas.microsoft.com/office/powerpoint/2010/main" val="1261331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185583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500" b="9167"/>
          <a:stretch/>
        </p:blipFill>
        <p:spPr>
          <a:xfrm>
            <a:off x="0" y="0"/>
            <a:ext cx="9372600" cy="6858000"/>
          </a:xfrm>
          <a:prstGeom prst="rect">
            <a:avLst/>
          </a:prstGeom>
        </p:spPr>
      </p:pic>
    </p:spTree>
    <p:extLst>
      <p:ext uri="{BB962C8B-B14F-4D97-AF65-F5344CB8AC3E}">
        <p14:creationId xmlns:p14="http://schemas.microsoft.com/office/powerpoint/2010/main" val="1504368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8670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5028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01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l="50000" b="-4375"/>
          <a:stretch/>
        </p:blipFill>
        <p:spPr>
          <a:xfrm>
            <a:off x="4586287" y="0"/>
            <a:ext cx="4572000" cy="7076356"/>
          </a:xfrm>
          <a:prstGeom prst="rect">
            <a:avLst/>
          </a:prstGeom>
        </p:spPr>
      </p:pic>
    </p:spTree>
    <p:extLst>
      <p:ext uri="{BB962C8B-B14F-4D97-AF65-F5344CB8AC3E}">
        <p14:creationId xmlns:p14="http://schemas.microsoft.com/office/powerpoint/2010/main" val="3981695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515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2285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7500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250" b="8831"/>
          <a:stretch/>
        </p:blipFill>
        <p:spPr>
          <a:xfrm>
            <a:off x="0" y="-99392"/>
            <a:ext cx="9258300" cy="6957392"/>
          </a:xfrm>
          <a:prstGeom prst="rect">
            <a:avLst/>
          </a:prstGeom>
        </p:spPr>
      </p:pic>
    </p:spTree>
    <p:extLst>
      <p:ext uri="{BB962C8B-B14F-4D97-AF65-F5344CB8AC3E}">
        <p14:creationId xmlns:p14="http://schemas.microsoft.com/office/powerpoint/2010/main" val="2022642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7002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Vicenti.-Pontevedra</a:t>
            </a:r>
          </a:p>
        </p:txBody>
      </p:sp>
      <p:sp>
        <p:nvSpPr>
          <p:cNvPr id="3" name="2 Marcador de contenido"/>
          <p:cNvSpPr>
            <a:spLocks noGrp="1"/>
          </p:cNvSpPr>
          <p:nvPr>
            <p:ph sz="quarter" idx="1"/>
          </p:nvPr>
        </p:nvSpPr>
        <p:spPr/>
        <p:txBody>
          <a:bodyPr>
            <a:normAutofit lnSpcReduction="10000"/>
          </a:bodyPr>
          <a:lstStyle/>
          <a:p>
            <a:r>
              <a:rPr lang="es-ES" dirty="0"/>
              <a:t>El estirón decimonónico que convirtió a Pontevedra con título de ciudad en capital provincial supo rodear los grandes edificios encargados de atender las nuevas necesidades administrativas con áreas de esparcimiento ciudadano. Hablamos de los terrenos que pertenecieron a la huerta del convento de San Domingo, cuyas ruinas son uno de los puntos de partida para disfrutar de la alameda, y del antiguo campo de la feria transformado en los jardines de Vicenti. En su céntrico radio de acción encontraremos los volúmenes arquitectónicos del instituto Valle-Inclán, la Diputación Provincial y la Delegación de Educación. </a:t>
            </a:r>
          </a:p>
        </p:txBody>
      </p:sp>
    </p:spTree>
    <p:extLst>
      <p:ext uri="{BB962C8B-B14F-4D97-AF65-F5344CB8AC3E}">
        <p14:creationId xmlns:p14="http://schemas.microsoft.com/office/powerpoint/2010/main" val="1365642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Además de la casa consistorial, en la contigua plaza de España, y la Subdelegación del Gobierno, con los jardines del Doctor Marescot.</a:t>
            </a:r>
          </a:p>
          <a:p>
            <a:r>
              <a:rPr lang="es-ES" dirty="0"/>
              <a:t>La Alameda lleva oficialmente el nombre del arquitecto Sesmeros. En el extremo principal podemos ver la fuente y monumento dedicado a los héroes de Pontesampaio colocado en el primer centenario de la batalla contra los franceses. El resto conserva el suelo de tierra con amplias avenidas delimitadas por cinco filas de árboles, principalmente álamos, plátanos y robles, asientos de piedra y palco de música de planta octogonal. Se separa por barandillas del siguiente paseo situado en un ligero desnivel inferior salvado por tramos de escaleras.</a:t>
            </a:r>
          </a:p>
        </p:txBody>
      </p:sp>
    </p:spTree>
    <p:extLst>
      <p:ext uri="{BB962C8B-B14F-4D97-AF65-F5344CB8AC3E}">
        <p14:creationId xmlns:p14="http://schemas.microsoft.com/office/powerpoint/2010/main" val="3271839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Gran Vía de Montero Ríos es un bulevar empedrado, de reforma moderna, que comienza con las ya mencionadas ruinas de San Domingo, convento del siglo XIV del que sólo se conserva la cabecera gótica con cinco capillas absidiales y un muro con rosetón. Alberga algunos restos arqueológicos.</a:t>
            </a:r>
          </a:p>
          <a:p>
            <a:r>
              <a:rPr lang="es-ES" dirty="0"/>
              <a:t>Entre el instituto y la diputación se nombran los jardines de Colón. Los arreglos florales salen ahora al paso, con una bella rosaleda y, sobre todo, la emblemática camelia.</a:t>
            </a:r>
          </a:p>
          <a:p>
            <a:r>
              <a:rPr lang="es-ES" dirty="0"/>
              <a:t>Las siguientes estancias formadas por el cruce transversal de un paseo de altas palmeras y otro de magnolias dan lugar a los jardines de Vicenti.</a:t>
            </a:r>
          </a:p>
        </p:txBody>
      </p:sp>
    </p:spTree>
    <p:extLst>
      <p:ext uri="{BB962C8B-B14F-4D97-AF65-F5344CB8AC3E}">
        <p14:creationId xmlns:p14="http://schemas.microsoft.com/office/powerpoint/2010/main" val="1790039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Otras especies comparten el espacio, como varios cedros del Líbano en todo su desarrollo, o los tejos y acebos de la umbría en donde se sitúa el monumento a Valle-Inclán y el dedicado a la memoria de los grandes marinos vinculados a Pontevedra, desde Paio Gómez Chariño a Méndez Núñez.</a:t>
            </a:r>
          </a:p>
          <a:p>
            <a:r>
              <a:rPr lang="es-ES" dirty="0"/>
              <a:t> Completan los jardines, una zona de juegos infantiles, varias pajareras y un estanque de aves.</a:t>
            </a:r>
          </a:p>
        </p:txBody>
      </p:sp>
    </p:spTree>
    <p:extLst>
      <p:ext uri="{BB962C8B-B14F-4D97-AF65-F5344CB8AC3E}">
        <p14:creationId xmlns:p14="http://schemas.microsoft.com/office/powerpoint/2010/main" val="1158821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7029400"/>
          </a:xfrm>
          <a:prstGeom prst="rect">
            <a:avLst/>
          </a:prstGeom>
        </p:spPr>
      </p:pic>
    </p:spTree>
    <p:extLst>
      <p:ext uri="{BB962C8B-B14F-4D97-AF65-F5344CB8AC3E}">
        <p14:creationId xmlns:p14="http://schemas.microsoft.com/office/powerpoint/2010/main" val="3024728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62" y="0"/>
            <a:ext cx="9075738" cy="6858000"/>
          </a:xfrm>
          <a:prstGeom prst="rect">
            <a:avLst/>
          </a:prstGeom>
        </p:spPr>
      </p:pic>
    </p:spTree>
    <p:extLst>
      <p:ext uri="{BB962C8B-B14F-4D97-AF65-F5344CB8AC3E}">
        <p14:creationId xmlns:p14="http://schemas.microsoft.com/office/powerpoint/2010/main" val="713250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7770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6325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72" y="0"/>
            <a:ext cx="455494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0012" y="-99392"/>
            <a:ext cx="4563988" cy="6957392"/>
          </a:xfrm>
          <a:prstGeom prst="rect">
            <a:avLst/>
          </a:prstGeom>
        </p:spPr>
      </p:pic>
    </p:spTree>
    <p:extLst>
      <p:ext uri="{BB962C8B-B14F-4D97-AF65-F5344CB8AC3E}">
        <p14:creationId xmlns:p14="http://schemas.microsoft.com/office/powerpoint/2010/main" val="3010848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71400"/>
            <a:ext cx="4716016" cy="7029400"/>
          </a:xfrm>
          <a:prstGeom prst="rect">
            <a:avLst/>
          </a:prstGeom>
        </p:spPr>
      </p:pic>
    </p:spTree>
    <p:extLst>
      <p:ext uri="{BB962C8B-B14F-4D97-AF65-F5344CB8AC3E}">
        <p14:creationId xmlns:p14="http://schemas.microsoft.com/office/powerpoint/2010/main" val="3550351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spTree>
    <p:extLst>
      <p:ext uri="{BB962C8B-B14F-4D97-AF65-F5344CB8AC3E}">
        <p14:creationId xmlns:p14="http://schemas.microsoft.com/office/powerpoint/2010/main" val="509164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7104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614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 y="860"/>
            <a:ext cx="9144000" cy="7028539"/>
          </a:xfrm>
          <a:prstGeom prst="rect">
            <a:avLst/>
          </a:prstGeom>
        </p:spPr>
      </p:pic>
    </p:spTree>
    <p:extLst>
      <p:ext uri="{BB962C8B-B14F-4D97-AF65-F5344CB8AC3E}">
        <p14:creationId xmlns:p14="http://schemas.microsoft.com/office/powerpoint/2010/main" val="2061559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358"/>
            <a:ext cx="9144000" cy="6995042"/>
          </a:xfrm>
          <a:prstGeom prst="rect">
            <a:avLst/>
          </a:prstGeom>
        </p:spPr>
      </p:pic>
    </p:spTree>
    <p:extLst>
      <p:ext uri="{BB962C8B-B14F-4D97-AF65-F5344CB8AC3E}">
        <p14:creationId xmlns:p14="http://schemas.microsoft.com/office/powerpoint/2010/main" val="3551289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7763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2" y="43494"/>
            <a:ext cx="9144000" cy="6985905"/>
          </a:xfrm>
          <a:prstGeom prst="rect">
            <a:avLst/>
          </a:prstGeom>
        </p:spPr>
      </p:pic>
    </p:spTree>
    <p:extLst>
      <p:ext uri="{BB962C8B-B14F-4D97-AF65-F5344CB8AC3E}">
        <p14:creationId xmlns:p14="http://schemas.microsoft.com/office/powerpoint/2010/main" val="3226869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80963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Jardin Botanico Ramon Rubial.-Baracaldo.-</a:t>
            </a:r>
            <a:endParaRPr lang="es-ES" dirty="0"/>
          </a:p>
        </p:txBody>
      </p:sp>
      <p:sp>
        <p:nvSpPr>
          <p:cNvPr id="3" name="2 Marcador de contenido"/>
          <p:cNvSpPr>
            <a:spLocks noGrp="1"/>
          </p:cNvSpPr>
          <p:nvPr>
            <p:ph sz="quarter" idx="1"/>
          </p:nvPr>
        </p:nvSpPr>
        <p:spPr/>
        <p:txBody>
          <a:bodyPr/>
          <a:lstStyle/>
          <a:p>
            <a:r>
              <a:rPr lang="es-ES" dirty="0"/>
              <a:t>El Jardín Botánico Ramón Rubial de Barakaldo, diseñado por el arquitecto Ángel de Diego Rica e inaugurado en el año 2002, es un museo vivo donde la vegetación se convierte en arte. Se localiza dentro del casco urbano del municipio, con varias puertas de acceso; la principal puerta del Jardín Blanco en la calle La Torre. Cuenta con una extensión de unos 60.000 m2, en la podemos contemplar más de 300 especies leñosas diferentes y una gran diversidad de plantas herbáceas; todas ellas ordenadas en distintas zonas que esconden multitud de secretos y curiosidades.</a:t>
            </a:r>
          </a:p>
        </p:txBody>
      </p:sp>
    </p:spTree>
    <p:extLst>
      <p:ext uri="{BB962C8B-B14F-4D97-AF65-F5344CB8AC3E}">
        <p14:creationId xmlns:p14="http://schemas.microsoft.com/office/powerpoint/2010/main" val="2712664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Situado en una atalaya con vistas de los montes de Triano, además de especies autóctonas, en el Jardín podemos contemplar plantas procedentes de distintas partes del mundo, como: el papiro, varios ejemplares de pinsapo, un árbol de júpiter blanco, magnolios de hoja caduca, un falso pimentero, varias falsa acacias rosas, castaños de indias rojos, azufaifos, un ceibo, etc....</a:t>
            </a:r>
          </a:p>
        </p:txBody>
      </p:sp>
    </p:spTree>
    <p:extLst>
      <p:ext uri="{BB962C8B-B14F-4D97-AF65-F5344CB8AC3E}">
        <p14:creationId xmlns:p14="http://schemas.microsoft.com/office/powerpoint/2010/main" val="2931933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7969"/>
          <a:stretch/>
        </p:blipFill>
        <p:spPr>
          <a:xfrm>
            <a:off x="0" y="0"/>
            <a:ext cx="9144000" cy="6858000"/>
          </a:xfrm>
          <a:prstGeom prst="rect">
            <a:avLst/>
          </a:prstGeom>
        </p:spPr>
      </p:pic>
    </p:spTree>
    <p:extLst>
      <p:ext uri="{BB962C8B-B14F-4D97-AF65-F5344CB8AC3E}">
        <p14:creationId xmlns:p14="http://schemas.microsoft.com/office/powerpoint/2010/main" val="3628539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1" y="0"/>
            <a:ext cx="9139239" cy="6858000"/>
          </a:xfrm>
          <a:prstGeom prst="rect">
            <a:avLst/>
          </a:prstGeom>
        </p:spPr>
      </p:pic>
    </p:spTree>
    <p:extLst>
      <p:ext uri="{BB962C8B-B14F-4D97-AF65-F5344CB8AC3E}">
        <p14:creationId xmlns:p14="http://schemas.microsoft.com/office/powerpoint/2010/main" val="629921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88418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791805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4747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68625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5996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2007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6295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725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32783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65257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7812"/>
          <a:stretch/>
        </p:blipFill>
        <p:spPr>
          <a:xfrm>
            <a:off x="0" y="0"/>
            <a:ext cx="9252520" cy="6858000"/>
          </a:xfrm>
          <a:prstGeom prst="rect">
            <a:avLst/>
          </a:prstGeom>
        </p:spPr>
      </p:pic>
    </p:spTree>
    <p:extLst>
      <p:ext uri="{BB962C8B-B14F-4D97-AF65-F5344CB8AC3E}">
        <p14:creationId xmlns:p14="http://schemas.microsoft.com/office/powerpoint/2010/main" val="2382567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sz="quarter" idx="1"/>
          </p:nvPr>
        </p:nvSpPr>
        <p:spPr/>
        <p:txBody>
          <a:bodyPr/>
          <a:lstStyle/>
          <a:p>
            <a:endParaRPr lang="es-ES" dirty="0"/>
          </a:p>
        </p:txBody>
      </p:sp>
    </p:spTree>
    <p:extLst>
      <p:ext uri="{BB962C8B-B14F-4D97-AF65-F5344CB8AC3E}">
        <p14:creationId xmlns:p14="http://schemas.microsoft.com/office/powerpoint/2010/main" val="7949314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255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863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8066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39891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8219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3686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34381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9658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19091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40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63076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23943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26981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6767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9794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3118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6832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730276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4691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9596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2192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39</TotalTime>
  <Words>1025</Words>
  <Application>Microsoft Office PowerPoint</Application>
  <PresentationFormat>Presentación en pantalla (4:3)</PresentationFormat>
  <Paragraphs>95</Paragraphs>
  <Slides>69</Slides>
  <Notes>39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69</vt:i4>
      </vt:variant>
    </vt:vector>
  </HeadingPairs>
  <TitlesOfParts>
    <vt:vector size="74" baseType="lpstr">
      <vt:lpstr>Calibri</vt:lpstr>
      <vt:lpstr>Century Schoolbook</vt:lpstr>
      <vt:lpstr>Wingdings</vt:lpstr>
      <vt:lpstr>Wingdings 2</vt:lpstr>
      <vt:lpstr>1_Default Theme</vt:lpstr>
      <vt:lpstr>EUROPA.-LA VUELTA AL MUNDO EN 885 JARDINES.-ESPAÑA.-VIGO.-Parque de la Bouza.-Jardines de Vicenti y Jardin Botanico Ramon Rubial.-Baracaldo </vt:lpstr>
      <vt:lpstr>Parque de la Bouza..-Vigo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Vicenti.-Pontevedra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Botanico Ramon Rubial.-Baracaldo.-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5</cp:revision>
  <dcterms:created xsi:type="dcterms:W3CDTF">2015-12-19T06:04:39Z</dcterms:created>
  <dcterms:modified xsi:type="dcterms:W3CDTF">2018-03-11T04:20:17Z</dcterms:modified>
</cp:coreProperties>
</file>