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8"/>
  </p:notesMasterIdLst>
  <p:sldIdLst>
    <p:sldId id="257" r:id="rId2"/>
    <p:sldId id="258" r:id="rId3"/>
    <p:sldId id="262" r:id="rId4"/>
    <p:sldId id="263" r:id="rId5"/>
    <p:sldId id="264" r:id="rId6"/>
    <p:sldId id="265" r:id="rId7"/>
    <p:sldId id="266" r:id="rId8"/>
    <p:sldId id="267" r:id="rId9"/>
    <p:sldId id="259" r:id="rId10"/>
    <p:sldId id="282" r:id="rId11"/>
    <p:sldId id="260" r:id="rId12"/>
    <p:sldId id="284" r:id="rId13"/>
    <p:sldId id="290" r:id="rId14"/>
    <p:sldId id="268" r:id="rId15"/>
    <p:sldId id="261" r:id="rId16"/>
    <p:sldId id="269" r:id="rId17"/>
    <p:sldId id="270" r:id="rId18"/>
    <p:sldId id="271" r:id="rId19"/>
    <p:sldId id="272" r:id="rId20"/>
    <p:sldId id="273" r:id="rId21"/>
    <p:sldId id="274" r:id="rId22"/>
    <p:sldId id="275" r:id="rId23"/>
    <p:sldId id="278" r:id="rId24"/>
    <p:sldId id="279" r:id="rId25"/>
    <p:sldId id="280" r:id="rId26"/>
    <p:sldId id="281" r:id="rId27"/>
    <p:sldId id="283" r:id="rId28"/>
    <p:sldId id="285" r:id="rId29"/>
    <p:sldId id="288" r:id="rId30"/>
    <p:sldId id="289" r:id="rId31"/>
    <p:sldId id="298" r:id="rId32"/>
    <p:sldId id="291" r:id="rId33"/>
    <p:sldId id="293" r:id="rId34"/>
    <p:sldId id="294" r:id="rId35"/>
    <p:sldId id="295" r:id="rId36"/>
    <p:sldId id="299" r:id="rId37"/>
    <p:sldId id="300" r:id="rId38"/>
    <p:sldId id="302" r:id="rId39"/>
    <p:sldId id="303" r:id="rId40"/>
    <p:sldId id="304" r:id="rId41"/>
    <p:sldId id="305" r:id="rId42"/>
    <p:sldId id="306" r:id="rId43"/>
    <p:sldId id="307" r:id="rId44"/>
    <p:sldId id="309" r:id="rId45"/>
    <p:sldId id="310" r:id="rId46"/>
    <p:sldId id="311" r:id="rId47"/>
    <p:sldId id="322" r:id="rId48"/>
    <p:sldId id="323" r:id="rId49"/>
    <p:sldId id="312" r:id="rId50"/>
    <p:sldId id="313" r:id="rId51"/>
    <p:sldId id="314" r:id="rId52"/>
    <p:sldId id="315" r:id="rId53"/>
    <p:sldId id="316" r:id="rId54"/>
    <p:sldId id="317" r:id="rId55"/>
    <p:sldId id="318" r:id="rId56"/>
    <p:sldId id="319" r:id="rId57"/>
    <p:sldId id="320" r:id="rId58"/>
    <p:sldId id="321" r:id="rId59"/>
    <p:sldId id="324" r:id="rId60"/>
    <p:sldId id="325" r:id="rId61"/>
    <p:sldId id="326" r:id="rId62"/>
    <p:sldId id="327" r:id="rId63"/>
    <p:sldId id="328" r:id="rId64"/>
    <p:sldId id="329" r:id="rId65"/>
    <p:sldId id="333" r:id="rId66"/>
    <p:sldId id="367" r:id="rId67"/>
    <p:sldId id="334" r:id="rId68"/>
    <p:sldId id="335" r:id="rId69"/>
    <p:sldId id="336" r:id="rId70"/>
    <p:sldId id="337" r:id="rId71"/>
    <p:sldId id="338" r:id="rId72"/>
    <p:sldId id="339" r:id="rId73"/>
    <p:sldId id="340" r:id="rId74"/>
    <p:sldId id="341" r:id="rId75"/>
    <p:sldId id="342" r:id="rId76"/>
    <p:sldId id="368" r:id="rId77"/>
    <p:sldId id="343" r:id="rId78"/>
    <p:sldId id="344" r:id="rId79"/>
    <p:sldId id="345" r:id="rId80"/>
    <p:sldId id="346" r:id="rId81"/>
    <p:sldId id="347" r:id="rId82"/>
    <p:sldId id="348" r:id="rId83"/>
    <p:sldId id="349" r:id="rId84"/>
    <p:sldId id="350" r:id="rId85"/>
    <p:sldId id="351" r:id="rId86"/>
    <p:sldId id="352" r:id="rId87"/>
    <p:sldId id="353" r:id="rId88"/>
    <p:sldId id="354" r:id="rId89"/>
    <p:sldId id="355" r:id="rId90"/>
    <p:sldId id="356" r:id="rId91"/>
    <p:sldId id="357" r:id="rId92"/>
    <p:sldId id="369" r:id="rId93"/>
    <p:sldId id="358" r:id="rId94"/>
    <p:sldId id="360" r:id="rId95"/>
    <p:sldId id="362" r:id="rId96"/>
    <p:sldId id="363" r:id="rId97"/>
    <p:sldId id="364" r:id="rId98"/>
    <p:sldId id="365" r:id="rId99"/>
    <p:sldId id="366" r:id="rId100"/>
    <p:sldId id="359" r:id="rId101"/>
    <p:sldId id="370" r:id="rId102"/>
    <p:sldId id="371" r:id="rId103"/>
    <p:sldId id="372" r:id="rId104"/>
    <p:sldId id="373" r:id="rId105"/>
    <p:sldId id="374" r:id="rId106"/>
    <p:sldId id="361"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206C74-4C02-4138-A08D-F7035E53D1A5}"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F0CBBE-91B6-489E-895D-0438D4A5D82A}" type="slidenum">
              <a:rPr lang="es-ES" smtClean="0"/>
              <a:t>‹Nº›</a:t>
            </a:fld>
            <a:endParaRPr lang="es-ES" dirty="0"/>
          </a:p>
        </p:txBody>
      </p:sp>
    </p:spTree>
    <p:extLst>
      <p:ext uri="{BB962C8B-B14F-4D97-AF65-F5344CB8AC3E}">
        <p14:creationId xmlns:p14="http://schemas.microsoft.com/office/powerpoint/2010/main" val="1384212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a:t>
            </a:fld>
            <a:endParaRPr lang="es-ES" dirty="0"/>
          </a:p>
        </p:txBody>
      </p:sp>
    </p:spTree>
    <p:extLst>
      <p:ext uri="{BB962C8B-B14F-4D97-AF65-F5344CB8AC3E}">
        <p14:creationId xmlns:p14="http://schemas.microsoft.com/office/powerpoint/2010/main" val="3115754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a:t>
            </a:fld>
            <a:endParaRPr lang="es-ES" dirty="0"/>
          </a:p>
        </p:txBody>
      </p:sp>
    </p:spTree>
    <p:extLst>
      <p:ext uri="{BB962C8B-B14F-4D97-AF65-F5344CB8AC3E}">
        <p14:creationId xmlns:p14="http://schemas.microsoft.com/office/powerpoint/2010/main" val="2175148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11</a:t>
            </a:fld>
            <a:endParaRPr lang="es-ES" dirty="0"/>
          </a:p>
        </p:txBody>
      </p:sp>
    </p:spTree>
    <p:extLst>
      <p:ext uri="{BB962C8B-B14F-4D97-AF65-F5344CB8AC3E}">
        <p14:creationId xmlns:p14="http://schemas.microsoft.com/office/powerpoint/2010/main" val="1930655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12</a:t>
            </a:fld>
            <a:endParaRPr lang="es-ES" dirty="0"/>
          </a:p>
        </p:txBody>
      </p:sp>
    </p:spTree>
    <p:extLst>
      <p:ext uri="{BB962C8B-B14F-4D97-AF65-F5344CB8AC3E}">
        <p14:creationId xmlns:p14="http://schemas.microsoft.com/office/powerpoint/2010/main" val="1602571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err="1"/>
              <a:t>Vitoria.-Palacio</a:t>
            </a:r>
            <a:r>
              <a:rPr lang="pt-BR" dirty="0"/>
              <a:t> de </a:t>
            </a:r>
            <a:r>
              <a:rPr lang="pt-BR" dirty="0" err="1"/>
              <a:t>Congresos.-Paneles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13</a:t>
            </a:fld>
            <a:endParaRPr lang="es-ES" dirty="0"/>
          </a:p>
        </p:txBody>
      </p:sp>
    </p:spTree>
    <p:extLst>
      <p:ext uri="{BB962C8B-B14F-4D97-AF65-F5344CB8AC3E}">
        <p14:creationId xmlns:p14="http://schemas.microsoft.com/office/powerpoint/2010/main" val="1549606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14</a:t>
            </a:fld>
            <a:endParaRPr lang="es-ES" dirty="0"/>
          </a:p>
        </p:txBody>
      </p:sp>
    </p:spTree>
    <p:extLst>
      <p:ext uri="{BB962C8B-B14F-4D97-AF65-F5344CB8AC3E}">
        <p14:creationId xmlns:p14="http://schemas.microsoft.com/office/powerpoint/2010/main" val="3368554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15</a:t>
            </a:fld>
            <a:endParaRPr lang="es-ES" dirty="0"/>
          </a:p>
        </p:txBody>
      </p:sp>
    </p:spTree>
    <p:extLst>
      <p:ext uri="{BB962C8B-B14F-4D97-AF65-F5344CB8AC3E}">
        <p14:creationId xmlns:p14="http://schemas.microsoft.com/office/powerpoint/2010/main" val="1100170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16</a:t>
            </a:fld>
            <a:endParaRPr lang="es-ES" dirty="0"/>
          </a:p>
        </p:txBody>
      </p:sp>
    </p:spTree>
    <p:extLst>
      <p:ext uri="{BB962C8B-B14F-4D97-AF65-F5344CB8AC3E}">
        <p14:creationId xmlns:p14="http://schemas.microsoft.com/office/powerpoint/2010/main" val="1919187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17</a:t>
            </a:fld>
            <a:endParaRPr lang="es-ES" dirty="0"/>
          </a:p>
        </p:txBody>
      </p:sp>
    </p:spTree>
    <p:extLst>
      <p:ext uri="{BB962C8B-B14F-4D97-AF65-F5344CB8AC3E}">
        <p14:creationId xmlns:p14="http://schemas.microsoft.com/office/powerpoint/2010/main" val="70637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18</a:t>
            </a:fld>
            <a:endParaRPr lang="es-ES" dirty="0"/>
          </a:p>
        </p:txBody>
      </p:sp>
    </p:spTree>
    <p:extLst>
      <p:ext uri="{BB962C8B-B14F-4D97-AF65-F5344CB8AC3E}">
        <p14:creationId xmlns:p14="http://schemas.microsoft.com/office/powerpoint/2010/main" val="3710538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19</a:t>
            </a:fld>
            <a:endParaRPr lang="es-ES" dirty="0"/>
          </a:p>
        </p:txBody>
      </p:sp>
    </p:spTree>
    <p:extLst>
      <p:ext uri="{BB962C8B-B14F-4D97-AF65-F5344CB8AC3E}">
        <p14:creationId xmlns:p14="http://schemas.microsoft.com/office/powerpoint/2010/main" val="3359712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20</a:t>
            </a:fld>
            <a:endParaRPr lang="es-ES" dirty="0"/>
          </a:p>
        </p:txBody>
      </p:sp>
    </p:spTree>
    <p:extLst>
      <p:ext uri="{BB962C8B-B14F-4D97-AF65-F5344CB8AC3E}">
        <p14:creationId xmlns:p14="http://schemas.microsoft.com/office/powerpoint/2010/main" val="504580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21</a:t>
            </a:fld>
            <a:endParaRPr lang="es-ES" dirty="0"/>
          </a:p>
        </p:txBody>
      </p:sp>
    </p:spTree>
    <p:extLst>
      <p:ext uri="{BB962C8B-B14F-4D97-AF65-F5344CB8AC3E}">
        <p14:creationId xmlns:p14="http://schemas.microsoft.com/office/powerpoint/2010/main" val="2663046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22</a:t>
            </a:fld>
            <a:endParaRPr lang="es-ES" dirty="0"/>
          </a:p>
        </p:txBody>
      </p:sp>
    </p:spTree>
    <p:extLst>
      <p:ext uri="{BB962C8B-B14F-4D97-AF65-F5344CB8AC3E}">
        <p14:creationId xmlns:p14="http://schemas.microsoft.com/office/powerpoint/2010/main" val="2885671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23</a:t>
            </a:fld>
            <a:endParaRPr lang="es-ES" dirty="0"/>
          </a:p>
        </p:txBody>
      </p:sp>
    </p:spTree>
    <p:extLst>
      <p:ext uri="{BB962C8B-B14F-4D97-AF65-F5344CB8AC3E}">
        <p14:creationId xmlns:p14="http://schemas.microsoft.com/office/powerpoint/2010/main" val="3261540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24</a:t>
            </a:fld>
            <a:endParaRPr lang="es-ES" dirty="0"/>
          </a:p>
        </p:txBody>
      </p:sp>
    </p:spTree>
    <p:extLst>
      <p:ext uri="{BB962C8B-B14F-4D97-AF65-F5344CB8AC3E}">
        <p14:creationId xmlns:p14="http://schemas.microsoft.com/office/powerpoint/2010/main" val="1721602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25</a:t>
            </a:fld>
            <a:endParaRPr lang="es-ES" dirty="0"/>
          </a:p>
        </p:txBody>
      </p:sp>
    </p:spTree>
    <p:extLst>
      <p:ext uri="{BB962C8B-B14F-4D97-AF65-F5344CB8AC3E}">
        <p14:creationId xmlns:p14="http://schemas.microsoft.com/office/powerpoint/2010/main" val="2912845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26</a:t>
            </a:fld>
            <a:endParaRPr lang="es-ES" dirty="0"/>
          </a:p>
        </p:txBody>
      </p:sp>
    </p:spTree>
    <p:extLst>
      <p:ext uri="{BB962C8B-B14F-4D97-AF65-F5344CB8AC3E}">
        <p14:creationId xmlns:p14="http://schemas.microsoft.com/office/powerpoint/2010/main" val="13840850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27</a:t>
            </a:fld>
            <a:endParaRPr lang="es-ES" dirty="0"/>
          </a:p>
        </p:txBody>
      </p:sp>
    </p:spTree>
    <p:extLst>
      <p:ext uri="{BB962C8B-B14F-4D97-AF65-F5344CB8AC3E}">
        <p14:creationId xmlns:p14="http://schemas.microsoft.com/office/powerpoint/2010/main" val="2406638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28</a:t>
            </a:fld>
            <a:endParaRPr lang="es-ES" dirty="0"/>
          </a:p>
        </p:txBody>
      </p:sp>
    </p:spTree>
    <p:extLst>
      <p:ext uri="{BB962C8B-B14F-4D97-AF65-F5344CB8AC3E}">
        <p14:creationId xmlns:p14="http://schemas.microsoft.com/office/powerpoint/2010/main" val="549457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err="1"/>
              <a:t>Vitoria.-Palacio</a:t>
            </a:r>
            <a:r>
              <a:rPr lang="pt-BR" dirty="0"/>
              <a:t> de </a:t>
            </a:r>
            <a:r>
              <a:rPr lang="pt-BR" dirty="0" err="1"/>
              <a:t>Congresos.-Paneles</a:t>
            </a:r>
            <a:r>
              <a:rPr lang="pt-BR" dirty="0"/>
              <a:t> em </a:t>
            </a:r>
            <a:r>
              <a:rPr lang="pt-BR" dirty="0" err="1"/>
              <a:t>vivero</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29</a:t>
            </a:fld>
            <a:endParaRPr lang="es-ES" dirty="0"/>
          </a:p>
        </p:txBody>
      </p:sp>
    </p:spTree>
    <p:extLst>
      <p:ext uri="{BB962C8B-B14F-4D97-AF65-F5344CB8AC3E}">
        <p14:creationId xmlns:p14="http://schemas.microsoft.com/office/powerpoint/2010/main" val="212393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a:t>
            </a:r>
            <a:r>
              <a:rPr lang="pt-BR" dirty="0" err="1"/>
              <a:t>Congresos.-Paneles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30</a:t>
            </a:fld>
            <a:endParaRPr lang="es-ES" dirty="0"/>
          </a:p>
        </p:txBody>
      </p:sp>
    </p:spTree>
    <p:extLst>
      <p:ext uri="{BB962C8B-B14F-4D97-AF65-F5344CB8AC3E}">
        <p14:creationId xmlns:p14="http://schemas.microsoft.com/office/powerpoint/2010/main" val="1844588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Congresos.-Paneles colocados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31</a:t>
            </a:fld>
            <a:endParaRPr lang="es-ES" dirty="0"/>
          </a:p>
        </p:txBody>
      </p:sp>
    </p:spTree>
    <p:extLst>
      <p:ext uri="{BB962C8B-B14F-4D97-AF65-F5344CB8AC3E}">
        <p14:creationId xmlns:p14="http://schemas.microsoft.com/office/powerpoint/2010/main" val="2337027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Congresos.-Paneles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32</a:t>
            </a:fld>
            <a:endParaRPr lang="es-ES" dirty="0"/>
          </a:p>
        </p:txBody>
      </p:sp>
    </p:spTree>
    <p:extLst>
      <p:ext uri="{BB962C8B-B14F-4D97-AF65-F5344CB8AC3E}">
        <p14:creationId xmlns:p14="http://schemas.microsoft.com/office/powerpoint/2010/main" val="35845863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Congresos.-Paneles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33</a:t>
            </a:fld>
            <a:endParaRPr lang="es-ES" dirty="0"/>
          </a:p>
        </p:txBody>
      </p:sp>
    </p:spTree>
    <p:extLst>
      <p:ext uri="{BB962C8B-B14F-4D97-AF65-F5344CB8AC3E}">
        <p14:creationId xmlns:p14="http://schemas.microsoft.com/office/powerpoint/2010/main" val="34700427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Congresos.-Paneles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34</a:t>
            </a:fld>
            <a:endParaRPr lang="es-ES" dirty="0"/>
          </a:p>
        </p:txBody>
      </p:sp>
    </p:spTree>
    <p:extLst>
      <p:ext uri="{BB962C8B-B14F-4D97-AF65-F5344CB8AC3E}">
        <p14:creationId xmlns:p14="http://schemas.microsoft.com/office/powerpoint/2010/main" val="1270606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Congresos.-Paneles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35</a:t>
            </a:fld>
            <a:endParaRPr lang="es-ES" dirty="0"/>
          </a:p>
        </p:txBody>
      </p:sp>
    </p:spTree>
    <p:extLst>
      <p:ext uri="{BB962C8B-B14F-4D97-AF65-F5344CB8AC3E}">
        <p14:creationId xmlns:p14="http://schemas.microsoft.com/office/powerpoint/2010/main" val="42671235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a:t>
            </a:r>
            <a:r>
              <a:rPr lang="pt-BR" dirty="0" err="1"/>
              <a:t>Congresos.-Fachada</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36</a:t>
            </a:fld>
            <a:endParaRPr lang="es-ES" dirty="0"/>
          </a:p>
        </p:txBody>
      </p:sp>
    </p:spTree>
    <p:extLst>
      <p:ext uri="{BB962C8B-B14F-4D97-AF65-F5344CB8AC3E}">
        <p14:creationId xmlns:p14="http://schemas.microsoft.com/office/powerpoint/2010/main" val="13156020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38</a:t>
            </a:fld>
            <a:endParaRPr lang="es-ES" dirty="0"/>
          </a:p>
        </p:txBody>
      </p:sp>
    </p:spTree>
    <p:extLst>
      <p:ext uri="{BB962C8B-B14F-4D97-AF65-F5344CB8AC3E}">
        <p14:creationId xmlns:p14="http://schemas.microsoft.com/office/powerpoint/2010/main" val="8425443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39</a:t>
            </a:fld>
            <a:endParaRPr lang="es-ES" dirty="0"/>
          </a:p>
        </p:txBody>
      </p:sp>
    </p:spTree>
    <p:extLst>
      <p:ext uri="{BB962C8B-B14F-4D97-AF65-F5344CB8AC3E}">
        <p14:creationId xmlns:p14="http://schemas.microsoft.com/office/powerpoint/2010/main" val="37012951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40</a:t>
            </a:fld>
            <a:endParaRPr lang="es-ES" dirty="0"/>
          </a:p>
        </p:txBody>
      </p:sp>
    </p:spTree>
    <p:extLst>
      <p:ext uri="{BB962C8B-B14F-4D97-AF65-F5344CB8AC3E}">
        <p14:creationId xmlns:p14="http://schemas.microsoft.com/office/powerpoint/2010/main" val="37192071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41</a:t>
            </a:fld>
            <a:endParaRPr lang="es-ES" dirty="0"/>
          </a:p>
        </p:txBody>
      </p:sp>
    </p:spTree>
    <p:extLst>
      <p:ext uri="{BB962C8B-B14F-4D97-AF65-F5344CB8AC3E}">
        <p14:creationId xmlns:p14="http://schemas.microsoft.com/office/powerpoint/2010/main" val="478081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42</a:t>
            </a:fld>
            <a:endParaRPr lang="es-ES" dirty="0"/>
          </a:p>
        </p:txBody>
      </p:sp>
    </p:spTree>
    <p:extLst>
      <p:ext uri="{BB962C8B-B14F-4D97-AF65-F5344CB8AC3E}">
        <p14:creationId xmlns:p14="http://schemas.microsoft.com/office/powerpoint/2010/main" val="15034606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43</a:t>
            </a:fld>
            <a:endParaRPr lang="es-ES" dirty="0"/>
          </a:p>
        </p:txBody>
      </p:sp>
    </p:spTree>
    <p:extLst>
      <p:ext uri="{BB962C8B-B14F-4D97-AF65-F5344CB8AC3E}">
        <p14:creationId xmlns:p14="http://schemas.microsoft.com/office/powerpoint/2010/main" val="41709133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44</a:t>
            </a:fld>
            <a:endParaRPr lang="es-ES" dirty="0"/>
          </a:p>
        </p:txBody>
      </p:sp>
    </p:spTree>
    <p:extLst>
      <p:ext uri="{BB962C8B-B14F-4D97-AF65-F5344CB8AC3E}">
        <p14:creationId xmlns:p14="http://schemas.microsoft.com/office/powerpoint/2010/main" val="1701718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45</a:t>
            </a:fld>
            <a:endParaRPr lang="es-ES" dirty="0"/>
          </a:p>
        </p:txBody>
      </p:sp>
    </p:spTree>
    <p:extLst>
      <p:ext uri="{BB962C8B-B14F-4D97-AF65-F5344CB8AC3E}">
        <p14:creationId xmlns:p14="http://schemas.microsoft.com/office/powerpoint/2010/main" val="40370582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49</a:t>
            </a:fld>
            <a:endParaRPr lang="es-ES" dirty="0"/>
          </a:p>
        </p:txBody>
      </p:sp>
    </p:spTree>
    <p:extLst>
      <p:ext uri="{BB962C8B-B14F-4D97-AF65-F5344CB8AC3E}">
        <p14:creationId xmlns:p14="http://schemas.microsoft.com/office/powerpoint/2010/main" val="1889493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50</a:t>
            </a:fld>
            <a:endParaRPr lang="es-ES" dirty="0"/>
          </a:p>
        </p:txBody>
      </p:sp>
    </p:spTree>
    <p:extLst>
      <p:ext uri="{BB962C8B-B14F-4D97-AF65-F5344CB8AC3E}">
        <p14:creationId xmlns:p14="http://schemas.microsoft.com/office/powerpoint/2010/main" val="23212425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51</a:t>
            </a:fld>
            <a:endParaRPr lang="es-ES" dirty="0"/>
          </a:p>
        </p:txBody>
      </p:sp>
    </p:spTree>
    <p:extLst>
      <p:ext uri="{BB962C8B-B14F-4D97-AF65-F5344CB8AC3E}">
        <p14:creationId xmlns:p14="http://schemas.microsoft.com/office/powerpoint/2010/main" val="17659679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52</a:t>
            </a:fld>
            <a:endParaRPr lang="es-ES" dirty="0"/>
          </a:p>
        </p:txBody>
      </p:sp>
    </p:spTree>
    <p:extLst>
      <p:ext uri="{BB962C8B-B14F-4D97-AF65-F5344CB8AC3E}">
        <p14:creationId xmlns:p14="http://schemas.microsoft.com/office/powerpoint/2010/main" val="18918395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53</a:t>
            </a:fld>
            <a:endParaRPr lang="es-ES" dirty="0"/>
          </a:p>
        </p:txBody>
      </p:sp>
    </p:spTree>
    <p:extLst>
      <p:ext uri="{BB962C8B-B14F-4D97-AF65-F5344CB8AC3E}">
        <p14:creationId xmlns:p14="http://schemas.microsoft.com/office/powerpoint/2010/main" val="34916991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54</a:t>
            </a:fld>
            <a:endParaRPr lang="es-ES" dirty="0"/>
          </a:p>
        </p:txBody>
      </p:sp>
    </p:spTree>
    <p:extLst>
      <p:ext uri="{BB962C8B-B14F-4D97-AF65-F5344CB8AC3E}">
        <p14:creationId xmlns:p14="http://schemas.microsoft.com/office/powerpoint/2010/main" val="33514301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55</a:t>
            </a:fld>
            <a:endParaRPr lang="es-ES" dirty="0"/>
          </a:p>
        </p:txBody>
      </p:sp>
    </p:spTree>
    <p:extLst>
      <p:ext uri="{BB962C8B-B14F-4D97-AF65-F5344CB8AC3E}">
        <p14:creationId xmlns:p14="http://schemas.microsoft.com/office/powerpoint/2010/main" val="33573302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Arriaga.Ermita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56</a:t>
            </a:fld>
            <a:endParaRPr lang="es-ES" dirty="0"/>
          </a:p>
        </p:txBody>
      </p:sp>
    </p:spTree>
    <p:extLst>
      <p:ext uri="{BB962C8B-B14F-4D97-AF65-F5344CB8AC3E}">
        <p14:creationId xmlns:p14="http://schemas.microsoft.com/office/powerpoint/2010/main" val="9430270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57</a:t>
            </a:fld>
            <a:endParaRPr lang="es-ES" dirty="0"/>
          </a:p>
        </p:txBody>
      </p:sp>
    </p:spTree>
    <p:extLst>
      <p:ext uri="{BB962C8B-B14F-4D97-AF65-F5344CB8AC3E}">
        <p14:creationId xmlns:p14="http://schemas.microsoft.com/office/powerpoint/2010/main" val="18976901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58</a:t>
            </a:fld>
            <a:endParaRPr lang="es-ES" dirty="0"/>
          </a:p>
        </p:txBody>
      </p:sp>
    </p:spTree>
    <p:extLst>
      <p:ext uri="{BB962C8B-B14F-4D97-AF65-F5344CB8AC3E}">
        <p14:creationId xmlns:p14="http://schemas.microsoft.com/office/powerpoint/2010/main" val="9747468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59</a:t>
            </a:fld>
            <a:endParaRPr lang="es-ES" dirty="0"/>
          </a:p>
        </p:txBody>
      </p:sp>
    </p:spTree>
    <p:extLst>
      <p:ext uri="{BB962C8B-B14F-4D97-AF65-F5344CB8AC3E}">
        <p14:creationId xmlns:p14="http://schemas.microsoft.com/office/powerpoint/2010/main" val="24199062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60</a:t>
            </a:fld>
            <a:endParaRPr lang="es-ES" dirty="0"/>
          </a:p>
        </p:txBody>
      </p:sp>
    </p:spTree>
    <p:extLst>
      <p:ext uri="{BB962C8B-B14F-4D97-AF65-F5344CB8AC3E}">
        <p14:creationId xmlns:p14="http://schemas.microsoft.com/office/powerpoint/2010/main" val="36997013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Arriaga..-Glorieta circular</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61</a:t>
            </a:fld>
            <a:endParaRPr lang="es-ES" dirty="0"/>
          </a:p>
        </p:txBody>
      </p:sp>
    </p:spTree>
    <p:extLst>
      <p:ext uri="{BB962C8B-B14F-4D97-AF65-F5344CB8AC3E}">
        <p14:creationId xmlns:p14="http://schemas.microsoft.com/office/powerpoint/2010/main" val="12738198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62</a:t>
            </a:fld>
            <a:endParaRPr lang="es-ES" dirty="0"/>
          </a:p>
        </p:txBody>
      </p:sp>
    </p:spTree>
    <p:extLst>
      <p:ext uri="{BB962C8B-B14F-4D97-AF65-F5344CB8AC3E}">
        <p14:creationId xmlns:p14="http://schemas.microsoft.com/office/powerpoint/2010/main" val="23036571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63</a:t>
            </a:fld>
            <a:endParaRPr lang="es-ES" dirty="0"/>
          </a:p>
        </p:txBody>
      </p:sp>
    </p:spTree>
    <p:extLst>
      <p:ext uri="{BB962C8B-B14F-4D97-AF65-F5344CB8AC3E}">
        <p14:creationId xmlns:p14="http://schemas.microsoft.com/office/powerpoint/2010/main" val="18514809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64</a:t>
            </a:fld>
            <a:endParaRPr lang="es-ES" dirty="0"/>
          </a:p>
        </p:txBody>
      </p:sp>
    </p:spTree>
    <p:extLst>
      <p:ext uri="{BB962C8B-B14F-4D97-AF65-F5344CB8AC3E}">
        <p14:creationId xmlns:p14="http://schemas.microsoft.com/office/powerpoint/2010/main" val="8035467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Arana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67</a:t>
            </a:fld>
            <a:endParaRPr lang="es-ES" dirty="0"/>
          </a:p>
        </p:txBody>
      </p:sp>
    </p:spTree>
    <p:extLst>
      <p:ext uri="{BB962C8B-B14F-4D97-AF65-F5344CB8AC3E}">
        <p14:creationId xmlns:p14="http://schemas.microsoft.com/office/powerpoint/2010/main" val="29870316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Arana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68</a:t>
            </a:fld>
            <a:endParaRPr lang="es-ES" dirty="0"/>
          </a:p>
        </p:txBody>
      </p:sp>
    </p:spTree>
    <p:extLst>
      <p:ext uri="{BB962C8B-B14F-4D97-AF65-F5344CB8AC3E}">
        <p14:creationId xmlns:p14="http://schemas.microsoft.com/office/powerpoint/2010/main" val="19543020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Arana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69</a:t>
            </a:fld>
            <a:endParaRPr lang="es-ES" dirty="0"/>
          </a:p>
        </p:txBody>
      </p:sp>
    </p:spTree>
    <p:extLst>
      <p:ext uri="{BB962C8B-B14F-4D97-AF65-F5344CB8AC3E}">
        <p14:creationId xmlns:p14="http://schemas.microsoft.com/office/powerpoint/2010/main" val="24704749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Arana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70</a:t>
            </a:fld>
            <a:endParaRPr lang="es-ES" dirty="0"/>
          </a:p>
        </p:txBody>
      </p:sp>
    </p:spTree>
    <p:extLst>
      <p:ext uri="{BB962C8B-B14F-4D97-AF65-F5344CB8AC3E}">
        <p14:creationId xmlns:p14="http://schemas.microsoft.com/office/powerpoint/2010/main" val="38330422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Vitoria.-Parque de Arana .-k</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72</a:t>
            </a:fld>
            <a:endParaRPr lang="es-ES" dirty="0"/>
          </a:p>
        </p:txBody>
      </p:sp>
    </p:spTree>
    <p:extLst>
      <p:ext uri="{BB962C8B-B14F-4D97-AF65-F5344CB8AC3E}">
        <p14:creationId xmlns:p14="http://schemas.microsoft.com/office/powerpoint/2010/main" val="14294757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Vitoria.-Parque de Arana .-k</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73</a:t>
            </a:fld>
            <a:endParaRPr lang="es-ES" dirty="0"/>
          </a:p>
        </p:txBody>
      </p:sp>
    </p:spTree>
    <p:extLst>
      <p:ext uri="{BB962C8B-B14F-4D97-AF65-F5344CB8AC3E}">
        <p14:creationId xmlns:p14="http://schemas.microsoft.com/office/powerpoint/2010/main" val="7883464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Vitoria.-Parque de Arana .-k</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74</a:t>
            </a:fld>
            <a:endParaRPr lang="es-ES" dirty="0"/>
          </a:p>
        </p:txBody>
      </p:sp>
    </p:spTree>
    <p:extLst>
      <p:ext uri="{BB962C8B-B14F-4D97-AF65-F5344CB8AC3E}">
        <p14:creationId xmlns:p14="http://schemas.microsoft.com/office/powerpoint/2010/main" val="11318728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Gasteiz.-Parque</a:t>
            </a:r>
            <a:r>
              <a:rPr lang="es-ES" baseline="0" dirty="0"/>
              <a:t> </a:t>
            </a:r>
            <a:r>
              <a:rPr lang="es-ES" dirty="0"/>
              <a:t>del</a:t>
            </a:r>
            <a:r>
              <a:rPr lang="es-ES" baseline="0" dirty="0"/>
              <a:t> P</a:t>
            </a:r>
            <a:r>
              <a:rPr lang="es-ES" dirty="0"/>
              <a:t>rado</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77</a:t>
            </a:fld>
            <a:endParaRPr lang="es-ES" dirty="0"/>
          </a:p>
        </p:txBody>
      </p:sp>
    </p:spTree>
    <p:extLst>
      <p:ext uri="{BB962C8B-B14F-4D97-AF65-F5344CB8AC3E}">
        <p14:creationId xmlns:p14="http://schemas.microsoft.com/office/powerpoint/2010/main" val="4717389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78</a:t>
            </a:fld>
            <a:endParaRPr lang="es-ES" dirty="0"/>
          </a:p>
        </p:txBody>
      </p:sp>
    </p:spTree>
    <p:extLst>
      <p:ext uri="{BB962C8B-B14F-4D97-AF65-F5344CB8AC3E}">
        <p14:creationId xmlns:p14="http://schemas.microsoft.com/office/powerpoint/2010/main" val="15274093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79</a:t>
            </a:fld>
            <a:endParaRPr lang="es-ES" dirty="0"/>
          </a:p>
        </p:txBody>
      </p:sp>
    </p:spTree>
    <p:extLst>
      <p:ext uri="{BB962C8B-B14F-4D97-AF65-F5344CB8AC3E}">
        <p14:creationId xmlns:p14="http://schemas.microsoft.com/office/powerpoint/2010/main" val="32750167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80</a:t>
            </a:fld>
            <a:endParaRPr lang="es-ES" dirty="0"/>
          </a:p>
        </p:txBody>
      </p:sp>
    </p:spTree>
    <p:extLst>
      <p:ext uri="{BB962C8B-B14F-4D97-AF65-F5344CB8AC3E}">
        <p14:creationId xmlns:p14="http://schemas.microsoft.com/office/powerpoint/2010/main" val="9172093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81</a:t>
            </a:fld>
            <a:endParaRPr lang="es-ES" dirty="0"/>
          </a:p>
        </p:txBody>
      </p:sp>
    </p:spTree>
    <p:extLst>
      <p:ext uri="{BB962C8B-B14F-4D97-AF65-F5344CB8AC3E}">
        <p14:creationId xmlns:p14="http://schemas.microsoft.com/office/powerpoint/2010/main" val="25176649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Prado.Cafeteria</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82</a:t>
            </a:fld>
            <a:endParaRPr lang="es-ES" dirty="0"/>
          </a:p>
        </p:txBody>
      </p:sp>
    </p:spTree>
    <p:extLst>
      <p:ext uri="{BB962C8B-B14F-4D97-AF65-F5344CB8AC3E}">
        <p14:creationId xmlns:p14="http://schemas.microsoft.com/office/powerpoint/2010/main" val="35047391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83</a:t>
            </a:fld>
            <a:endParaRPr lang="es-ES" dirty="0"/>
          </a:p>
        </p:txBody>
      </p:sp>
    </p:spTree>
    <p:extLst>
      <p:ext uri="{BB962C8B-B14F-4D97-AF65-F5344CB8AC3E}">
        <p14:creationId xmlns:p14="http://schemas.microsoft.com/office/powerpoint/2010/main" val="16182652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84</a:t>
            </a:fld>
            <a:endParaRPr lang="es-ES" dirty="0"/>
          </a:p>
        </p:txBody>
      </p:sp>
    </p:spTree>
    <p:extLst>
      <p:ext uri="{BB962C8B-B14F-4D97-AF65-F5344CB8AC3E}">
        <p14:creationId xmlns:p14="http://schemas.microsoft.com/office/powerpoint/2010/main" val="951515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85</a:t>
            </a:fld>
            <a:endParaRPr lang="es-ES" dirty="0"/>
          </a:p>
        </p:txBody>
      </p:sp>
    </p:spTree>
    <p:extLst>
      <p:ext uri="{BB962C8B-B14F-4D97-AF65-F5344CB8AC3E}">
        <p14:creationId xmlns:p14="http://schemas.microsoft.com/office/powerpoint/2010/main" val="116755475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86</a:t>
            </a:fld>
            <a:endParaRPr lang="es-ES" dirty="0"/>
          </a:p>
        </p:txBody>
      </p:sp>
    </p:spTree>
    <p:extLst>
      <p:ext uri="{BB962C8B-B14F-4D97-AF65-F5344CB8AC3E}">
        <p14:creationId xmlns:p14="http://schemas.microsoft.com/office/powerpoint/2010/main" val="15816098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87</a:t>
            </a:fld>
            <a:endParaRPr lang="es-ES" dirty="0"/>
          </a:p>
        </p:txBody>
      </p:sp>
    </p:spTree>
    <p:extLst>
      <p:ext uri="{BB962C8B-B14F-4D97-AF65-F5344CB8AC3E}">
        <p14:creationId xmlns:p14="http://schemas.microsoft.com/office/powerpoint/2010/main" val="39978701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88</a:t>
            </a:fld>
            <a:endParaRPr lang="es-ES" dirty="0"/>
          </a:p>
        </p:txBody>
      </p:sp>
    </p:spTree>
    <p:extLst>
      <p:ext uri="{BB962C8B-B14F-4D97-AF65-F5344CB8AC3E}">
        <p14:creationId xmlns:p14="http://schemas.microsoft.com/office/powerpoint/2010/main" val="29107546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89</a:t>
            </a:fld>
            <a:endParaRPr lang="es-ES" dirty="0"/>
          </a:p>
        </p:txBody>
      </p:sp>
    </p:spTree>
    <p:extLst>
      <p:ext uri="{BB962C8B-B14F-4D97-AF65-F5344CB8AC3E}">
        <p14:creationId xmlns:p14="http://schemas.microsoft.com/office/powerpoint/2010/main" val="22417281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90</a:t>
            </a:fld>
            <a:endParaRPr lang="es-ES" dirty="0"/>
          </a:p>
        </p:txBody>
      </p:sp>
    </p:spTree>
    <p:extLst>
      <p:ext uri="{BB962C8B-B14F-4D97-AF65-F5344CB8AC3E}">
        <p14:creationId xmlns:p14="http://schemas.microsoft.com/office/powerpoint/2010/main" val="36779970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93</a:t>
            </a:fld>
            <a:endParaRPr lang="es-ES" dirty="0"/>
          </a:p>
        </p:txBody>
      </p:sp>
    </p:spTree>
    <p:extLst>
      <p:ext uri="{BB962C8B-B14F-4D97-AF65-F5344CB8AC3E}">
        <p14:creationId xmlns:p14="http://schemas.microsoft.com/office/powerpoint/2010/main" val="158059354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94</a:t>
            </a:fld>
            <a:endParaRPr lang="es-ES" dirty="0"/>
          </a:p>
        </p:txBody>
      </p:sp>
    </p:spTree>
    <p:extLst>
      <p:ext uri="{BB962C8B-B14F-4D97-AF65-F5344CB8AC3E}">
        <p14:creationId xmlns:p14="http://schemas.microsoft.com/office/powerpoint/2010/main" val="2787232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95</a:t>
            </a:fld>
            <a:endParaRPr lang="es-ES" dirty="0"/>
          </a:p>
        </p:txBody>
      </p:sp>
    </p:spTree>
    <p:extLst>
      <p:ext uri="{BB962C8B-B14F-4D97-AF65-F5344CB8AC3E}">
        <p14:creationId xmlns:p14="http://schemas.microsoft.com/office/powerpoint/2010/main" val="12434004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Jurimendi..-k</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96</a:t>
            </a:fld>
            <a:endParaRPr lang="es-ES" dirty="0"/>
          </a:p>
        </p:txBody>
      </p:sp>
    </p:spTree>
    <p:extLst>
      <p:ext uri="{BB962C8B-B14F-4D97-AF65-F5344CB8AC3E}">
        <p14:creationId xmlns:p14="http://schemas.microsoft.com/office/powerpoint/2010/main" val="165865776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Jurimendi..-k</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97</a:t>
            </a:fld>
            <a:endParaRPr lang="es-ES" dirty="0"/>
          </a:p>
        </p:txBody>
      </p:sp>
    </p:spTree>
    <p:extLst>
      <p:ext uri="{BB962C8B-B14F-4D97-AF65-F5344CB8AC3E}">
        <p14:creationId xmlns:p14="http://schemas.microsoft.com/office/powerpoint/2010/main" val="671162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Jurimendi..-k</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98</a:t>
            </a:fld>
            <a:endParaRPr lang="es-ES" dirty="0"/>
          </a:p>
        </p:txBody>
      </p:sp>
    </p:spTree>
    <p:extLst>
      <p:ext uri="{BB962C8B-B14F-4D97-AF65-F5344CB8AC3E}">
        <p14:creationId xmlns:p14="http://schemas.microsoft.com/office/powerpoint/2010/main" val="7648366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Jurimendi..-escultura 'Convivencia', de Yaël Artsi</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99</a:t>
            </a:fld>
            <a:endParaRPr lang="es-ES" dirty="0"/>
          </a:p>
        </p:txBody>
      </p:sp>
    </p:spTree>
    <p:extLst>
      <p:ext uri="{BB962C8B-B14F-4D97-AF65-F5344CB8AC3E}">
        <p14:creationId xmlns:p14="http://schemas.microsoft.com/office/powerpoint/2010/main" val="35910034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 escultura 'Convivencia', de Yaël Artsi</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100</a:t>
            </a:fld>
            <a:endParaRPr lang="es-ES" dirty="0"/>
          </a:p>
        </p:txBody>
      </p:sp>
    </p:spTree>
    <p:extLst>
      <p:ext uri="{BB962C8B-B14F-4D97-AF65-F5344CB8AC3E}">
        <p14:creationId xmlns:p14="http://schemas.microsoft.com/office/powerpoint/2010/main" val="36431308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Jurimendi..-escultura 'Convivencia', de Yaël Artsi</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101</a:t>
            </a:fld>
            <a:endParaRPr lang="es-ES" dirty="0"/>
          </a:p>
        </p:txBody>
      </p:sp>
    </p:spTree>
    <p:extLst>
      <p:ext uri="{BB962C8B-B14F-4D97-AF65-F5344CB8AC3E}">
        <p14:creationId xmlns:p14="http://schemas.microsoft.com/office/powerpoint/2010/main" val="356839331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a:t>
            </a:r>
            <a:r>
              <a:rPr lang="es-ES" baseline="0" dirty="0"/>
              <a:t> </a:t>
            </a:r>
            <a:r>
              <a:rPr lang="es-ES" dirty="0"/>
              <a:t>de</a:t>
            </a:r>
            <a:r>
              <a:rPr lang="es-ES" baseline="0" dirty="0"/>
              <a:t> </a:t>
            </a:r>
            <a:r>
              <a:rPr lang="es-ES" dirty="0"/>
              <a:t>Judimendi, escultura</a:t>
            </a:r>
            <a:r>
              <a:rPr lang="es-ES" baseline="0" dirty="0"/>
              <a:t> </a:t>
            </a:r>
            <a:r>
              <a:rPr lang="es-ES" dirty="0"/>
              <a:t>'Convivencia',</a:t>
            </a:r>
            <a:r>
              <a:rPr lang="es-ES" baseline="0" dirty="0"/>
              <a:t> </a:t>
            </a:r>
            <a:r>
              <a:rPr lang="es-ES" dirty="0"/>
              <a:t>de Yaël</a:t>
            </a:r>
            <a:r>
              <a:rPr lang="es-ES" baseline="0" dirty="0"/>
              <a:t> Artsi</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102</a:t>
            </a:fld>
            <a:endParaRPr lang="es-ES" dirty="0"/>
          </a:p>
        </p:txBody>
      </p:sp>
    </p:spTree>
    <p:extLst>
      <p:ext uri="{BB962C8B-B14F-4D97-AF65-F5344CB8AC3E}">
        <p14:creationId xmlns:p14="http://schemas.microsoft.com/office/powerpoint/2010/main" val="12688590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Judimendi,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103</a:t>
            </a:fld>
            <a:endParaRPr lang="es-ES" dirty="0"/>
          </a:p>
        </p:txBody>
      </p:sp>
    </p:spTree>
    <p:extLst>
      <p:ext uri="{BB962C8B-B14F-4D97-AF65-F5344CB8AC3E}">
        <p14:creationId xmlns:p14="http://schemas.microsoft.com/office/powerpoint/2010/main" val="260009581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Judimendi,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104</a:t>
            </a:fld>
            <a:endParaRPr lang="es-ES" dirty="0"/>
          </a:p>
        </p:txBody>
      </p:sp>
    </p:spTree>
    <p:extLst>
      <p:ext uri="{BB962C8B-B14F-4D97-AF65-F5344CB8AC3E}">
        <p14:creationId xmlns:p14="http://schemas.microsoft.com/office/powerpoint/2010/main" val="32963692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Judimendi,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105</a:t>
            </a:fld>
            <a:endParaRPr lang="es-ES" dirty="0"/>
          </a:p>
        </p:txBody>
      </p:sp>
    </p:spTree>
    <p:extLst>
      <p:ext uri="{BB962C8B-B14F-4D97-AF65-F5344CB8AC3E}">
        <p14:creationId xmlns:p14="http://schemas.microsoft.com/office/powerpoint/2010/main" val="33995519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106</a:t>
            </a:fld>
            <a:endParaRPr lang="es-ES" dirty="0"/>
          </a:p>
        </p:txBody>
      </p:sp>
    </p:spTree>
    <p:extLst>
      <p:ext uri="{BB962C8B-B14F-4D97-AF65-F5344CB8AC3E}">
        <p14:creationId xmlns:p14="http://schemas.microsoft.com/office/powerpoint/2010/main" val="2307834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0099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3345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23111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82479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837530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66666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56331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11194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95126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46605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72319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7560605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390456" cy="3744416"/>
          </a:xfrm>
        </p:spPr>
        <p:txBody>
          <a:bodyPr>
            <a:normAutofit/>
          </a:bodyPr>
          <a:lstStyle/>
          <a:p>
            <a:r>
              <a:rPr lang="pt-BR" sz="3200" dirty="0"/>
              <a:t>EUROPA.-LA VUELTA AL MUNDO EN 885 JARDINES.-ESPAÑA.-VITORIA.-III</a:t>
            </a:r>
            <a:endParaRPr lang="es-ES" sz="32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279838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Vitoria.-Palacio de Congresos.</a:t>
            </a:r>
          </a:p>
        </p:txBody>
      </p:sp>
      <p:sp>
        <p:nvSpPr>
          <p:cNvPr id="3" name="2 Marcador de contenido"/>
          <p:cNvSpPr>
            <a:spLocks noGrp="1"/>
          </p:cNvSpPr>
          <p:nvPr>
            <p:ph sz="quarter" idx="1"/>
          </p:nvPr>
        </p:nvSpPr>
        <p:spPr/>
        <p:txBody>
          <a:bodyPr>
            <a:normAutofit lnSpcReduction="10000"/>
          </a:bodyPr>
          <a:lstStyle/>
          <a:p>
            <a:r>
              <a:rPr lang="es-ES" dirty="0"/>
              <a:t>La ciudad de Vitoria-Gasteiz es reconocida internacionalmente por la biodiversidad y la integración de espacios verdes en el tejido urbano. Dentro del proyecto de anillo verde interior los estudios Urbanarbolismo y Singulargreen junto a Urbaser y Zikotz hemos realizado esta fachada vegetal cuyo propósito es traer los ecosistemas de Álava al centro de la ciudad.</a:t>
            </a:r>
          </a:p>
          <a:p>
            <a:r>
              <a:rPr lang="es-ES" dirty="0"/>
              <a:t>La fachada vegetal tiene una superficie total de 1492m2, de los cuales 1000m2 son jardín vertical del sistema f+p hidropónico y 492m2 son de plantas trepadoras que cubren los ventanales</a:t>
            </a:r>
          </a:p>
        </p:txBody>
      </p:sp>
    </p:spTree>
    <p:extLst>
      <p:ext uri="{BB962C8B-B14F-4D97-AF65-F5344CB8AC3E}">
        <p14:creationId xmlns:p14="http://schemas.microsoft.com/office/powerpoint/2010/main" val="2141926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 Para su plantación se han utilizado más de 33.000 plantas de diversas variedades autóctonas de la zona de Álava y el País Vasco.</a:t>
            </a:r>
          </a:p>
          <a:p>
            <a:r>
              <a:rPr lang="es-ES" dirty="0"/>
              <a:t>El motivo principal por el que surgió el proyecto fue mejorar el consumo energético del Palacio de Congresos, el sistema de jardín vertical propuesto: “f+p preplant” añade una resistencia térmica de 2,644 m2.K/W. Esto supone un 270% más aislamiento sobre la fachada existente, con el consiguiente ahorro energético.</a:t>
            </a:r>
          </a:p>
          <a:p>
            <a:r>
              <a:rPr lang="es-ES" dirty="0"/>
              <a:t>El diseño toma como referencia los ecosistemas que hay en el entorno de Vitoria-Gasteiz y los reproduce a lo largo del recorrido de la fachada.</a:t>
            </a:r>
          </a:p>
        </p:txBody>
      </p:sp>
    </p:spTree>
    <p:extLst>
      <p:ext uri="{BB962C8B-B14F-4D97-AF65-F5344CB8AC3E}">
        <p14:creationId xmlns:p14="http://schemas.microsoft.com/office/powerpoint/2010/main" val="517631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De izquierda a derecha aparece la vegetación de los Humedales de Salburua, las parcelas agrícolas del campo de Álava, los ecosistemas de los cerros margosos y los hayedos de los montes de Vitoria.</a:t>
            </a:r>
          </a:p>
          <a:p>
            <a:r>
              <a:rPr lang="es-ES" dirty="0"/>
              <a:t>En la base del jardín hemos situado un zócalo de acero corten retroiluminado donde figura una explicación de los ecosistemas que reproduce el jardín vertical y las especies vegetales que lo conforman. El 97% de las especies utilizadas en el jardín son autóctonas muchas de ellas endémicas de Álava.</a:t>
            </a:r>
          </a:p>
          <a:p>
            <a:r>
              <a:rPr lang="es-ES" dirty="0"/>
              <a:t> Se trata del primer jardín vertical que reproduce ecosistemas autóctonos de la zona donde se ubica</a:t>
            </a:r>
          </a:p>
        </p:txBody>
      </p:sp>
    </p:spTree>
    <p:extLst>
      <p:ext uri="{BB962C8B-B14F-4D97-AF65-F5344CB8AC3E}">
        <p14:creationId xmlns:p14="http://schemas.microsoft.com/office/powerpoint/2010/main" val="3690697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pPr marL="0" indent="0">
              <a:buNone/>
            </a:pPr>
            <a:endParaRPr lang="es-ES" dirty="0"/>
          </a:p>
          <a:p>
            <a:r>
              <a:rPr lang="es-ES" dirty="0"/>
              <a:t>La utilización de plantas autóctonas en el diseño ha sido uno de los principales retos del proyecto, muchas de las plantas del entorno de Vitoria están adaptadas a los periodos de sequía del clima de meseta y tienen dificultades para sobrevivir en entornos más húmedos como los sistemas convencionales de jardinería vertical.</a:t>
            </a:r>
          </a:p>
          <a:p>
            <a:r>
              <a:rPr lang="es-ES" dirty="0"/>
              <a:t>Para este proyecto hemos rediseñado el sistema f+p optimizando la saturación del sustrato de manera que este tipo de plantas puedan desarrollarse perfectamente.</a:t>
            </a:r>
          </a:p>
          <a:p>
            <a:endParaRPr lang="es-ES" dirty="0"/>
          </a:p>
        </p:txBody>
      </p:sp>
    </p:spTree>
    <p:extLst>
      <p:ext uri="{BB962C8B-B14F-4D97-AF65-F5344CB8AC3E}">
        <p14:creationId xmlns:p14="http://schemas.microsoft.com/office/powerpoint/2010/main" val="2132485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03448"/>
            <a:ext cx="7467600" cy="7077400"/>
          </a:xfrm>
        </p:spPr>
        <p:txBody>
          <a:bodyPr>
            <a:normAutofit lnSpcReduction="10000"/>
          </a:bodyPr>
          <a:lstStyle/>
          <a:p>
            <a:pPr marL="0" indent="0">
              <a:buNone/>
            </a:pPr>
            <a:endParaRPr lang="es-ES" dirty="0"/>
          </a:p>
          <a:p>
            <a:endParaRPr lang="es-ES" dirty="0"/>
          </a:p>
          <a:p>
            <a:r>
              <a:rPr lang="es-ES" dirty="0"/>
              <a:t>El sistema hidropónico utilizado para mantener este jardín confiere al sustrato las óptimas condiciones de nutrientes, pH, conductividad y humedad para este tipo de vegetación; todo el sistema está monitorizado mediante control remoto con el objetivo de ahorrar agua, energía y controlar el desarrollo de las plantas.</a:t>
            </a:r>
          </a:p>
          <a:p>
            <a:r>
              <a:rPr lang="es-ES" dirty="0"/>
              <a:t>Iniciando el recorrido de la fachada vegetal de izquierda a derecha primero nos encontramos el Humedal vertical, la fachada vegetal reproduce el patrón formal de los humedales de Salburua (una zona de humedal en el entorno de la ciudad de Vitoria-Gasteiz). Las especies utilizadas son propias de los humedales de la zona: Scirpoides holoschoenus, Cyperus longus, Carex mairii, Juncus maritimus, Juncus acutus, Cirsium monspessulanun, Tetragonolobus maritimus, Lysimachia ephemerum…</a:t>
            </a:r>
          </a:p>
        </p:txBody>
      </p:sp>
    </p:spTree>
    <p:extLst>
      <p:ext uri="{BB962C8B-B14F-4D97-AF65-F5344CB8AC3E}">
        <p14:creationId xmlns:p14="http://schemas.microsoft.com/office/powerpoint/2010/main" val="2878935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0"/>
            <a:ext cx="7467600" cy="6669360"/>
          </a:xfrm>
        </p:spPr>
        <p:txBody>
          <a:bodyPr>
            <a:normAutofit lnSpcReduction="10000"/>
          </a:bodyPr>
          <a:lstStyle/>
          <a:p>
            <a:r>
              <a:rPr lang="es-ES" dirty="0"/>
              <a:t>En el centro de la fachada los perfiles de aluminio reproducen la estructura de las parcelas del campo de Álava, dentro de este espacio hemos destinado una zona para un Huerto Vertical donde se plantarán especies de huerta según la temporada, ahora es temporada de invierno y la huerta tiene plantados Berros y Lechugas.</a:t>
            </a:r>
          </a:p>
          <a:p>
            <a:r>
              <a:rPr lang="es-ES" dirty="0"/>
              <a:t>En la zona norte de la fachada la estructura de los perfiles se vuelve más orgánica y se estructura a partir de un río, es el Bosque Vertical. Esta es la zona que reproduce los ecosistemas de los cerros y los montes de Vitoria. Algunas de las especies utilizadas son: Ribes alpinum, Sorbus aria, Crataegus monogyna, Prunus spinosa, Erica vagans, Genista occidentalis, Globularia nudicaulis, Teucrium pyrenaicum, Bromus erectus, Carex humilis… incluso se han plantado dos especies de árboles: Hayas “Fagus sylvática” y tejos “Taxus baccata”.</a:t>
            </a:r>
          </a:p>
        </p:txBody>
      </p:sp>
    </p:spTree>
    <p:extLst>
      <p:ext uri="{BB962C8B-B14F-4D97-AF65-F5344CB8AC3E}">
        <p14:creationId xmlns:p14="http://schemas.microsoft.com/office/powerpoint/2010/main" val="3063915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lstStyle/>
          <a:p>
            <a:r>
              <a:rPr lang="es-ES" dirty="0"/>
              <a:t>Los grandes ventanales quedarán cubiertos por enredaderas caducifolias que permiten el paso de la luz del sol en invierno y protegen el edificio del calor del verano, creando un edificio biológicamente ecoeficiente.</a:t>
            </a:r>
          </a:p>
          <a:p>
            <a:r>
              <a:rPr lang="es-ES" dirty="0"/>
              <a:t>El zócalo de acero corten no solo aporta información didáctica sobre el jardín y los ecosistemas de la ciudad sino que también se convierte en un espacio para el descanso y la conversación, un banco dentro de un parque vertical.</a:t>
            </a:r>
          </a:p>
        </p:txBody>
      </p:sp>
    </p:spTree>
    <p:extLst>
      <p:ext uri="{BB962C8B-B14F-4D97-AF65-F5344CB8AC3E}">
        <p14:creationId xmlns:p14="http://schemas.microsoft.com/office/powerpoint/2010/main" val="3816728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1534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3378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559865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4016996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212516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66018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735757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69328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2" y="1736"/>
            <a:ext cx="4569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8300" y="0"/>
            <a:ext cx="4565700" cy="6859736"/>
          </a:xfrm>
          <a:prstGeom prst="rect">
            <a:avLst/>
          </a:prstGeom>
        </p:spPr>
      </p:pic>
    </p:spTree>
    <p:extLst>
      <p:ext uri="{BB962C8B-B14F-4D97-AF65-F5344CB8AC3E}">
        <p14:creationId xmlns:p14="http://schemas.microsoft.com/office/powerpoint/2010/main" val="1421451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252520" cy="7128792"/>
          </a:xfrm>
          <a:prstGeom prst="rect">
            <a:avLst/>
          </a:prstGeom>
        </p:spPr>
      </p:pic>
    </p:spTree>
    <p:extLst>
      <p:ext uri="{BB962C8B-B14F-4D97-AF65-F5344CB8AC3E}">
        <p14:creationId xmlns:p14="http://schemas.microsoft.com/office/powerpoint/2010/main" val="3624680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47733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2882652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Tree>
    <p:extLst>
      <p:ext uri="{BB962C8B-B14F-4D97-AF65-F5344CB8AC3E}">
        <p14:creationId xmlns:p14="http://schemas.microsoft.com/office/powerpoint/2010/main" val="707636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2337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5090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98201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7768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04704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33147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15308"/>
            <a:ext cx="9144000" cy="3754684"/>
          </a:xfrm>
          <a:prstGeom prst="rect">
            <a:avLst/>
          </a:prstGeom>
        </p:spPr>
      </p:pic>
    </p:spTree>
    <p:extLst>
      <p:ext uri="{BB962C8B-B14F-4D97-AF65-F5344CB8AC3E}">
        <p14:creationId xmlns:p14="http://schemas.microsoft.com/office/powerpoint/2010/main" val="3991382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96549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7029400"/>
          </a:xfrm>
          <a:prstGeom prst="rect">
            <a:avLst/>
          </a:prstGeom>
        </p:spPr>
      </p:pic>
    </p:spTree>
    <p:extLst>
      <p:ext uri="{BB962C8B-B14F-4D97-AF65-F5344CB8AC3E}">
        <p14:creationId xmlns:p14="http://schemas.microsoft.com/office/powerpoint/2010/main" val="22633339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0518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52513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8" y="-5730"/>
            <a:ext cx="4569143" cy="705237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0581" y="-5730"/>
            <a:ext cx="4563419" cy="6858000"/>
          </a:xfrm>
          <a:prstGeom prst="rect">
            <a:avLst/>
          </a:prstGeom>
        </p:spPr>
      </p:pic>
    </p:spTree>
    <p:extLst>
      <p:ext uri="{BB962C8B-B14F-4D97-AF65-F5344CB8AC3E}">
        <p14:creationId xmlns:p14="http://schemas.microsoft.com/office/powerpoint/2010/main" val="1907000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7032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8106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8112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117050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Vitoria.-Parque María de Maeztu.</a:t>
            </a:r>
          </a:p>
        </p:txBody>
      </p:sp>
      <p:sp>
        <p:nvSpPr>
          <p:cNvPr id="3" name="2 Marcador de contenido"/>
          <p:cNvSpPr>
            <a:spLocks noGrp="1"/>
          </p:cNvSpPr>
          <p:nvPr>
            <p:ph sz="quarter" idx="1"/>
          </p:nvPr>
        </p:nvSpPr>
        <p:spPr/>
        <p:txBody>
          <a:bodyPr/>
          <a:lstStyle/>
          <a:p>
            <a:r>
              <a:rPr lang="es-ES" dirty="0"/>
              <a:t>El parque María de Maeztu Garden es un jardín en País Vasco, España, situado entre Arechavaleta y Plaza de España, y también está cerca de Plaza de la Virgen Blanca.</a:t>
            </a:r>
          </a:p>
          <a:p>
            <a:r>
              <a:rPr lang="es-ES" dirty="0"/>
              <a:t> El Parque María de Maeztu  está cerca de Vitoria-Gasteiz Railway Station, Museo de Bellas Artes y Teatro Principal de Vitoria, en el centro de la ciudad.</a:t>
            </a:r>
          </a:p>
        </p:txBody>
      </p:sp>
    </p:spTree>
    <p:extLst>
      <p:ext uri="{BB962C8B-B14F-4D97-AF65-F5344CB8AC3E}">
        <p14:creationId xmlns:p14="http://schemas.microsoft.com/office/powerpoint/2010/main" val="27672666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3735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97743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74903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63507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1683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3958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684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34615" r="17847"/>
          <a:stretch/>
        </p:blipFill>
        <p:spPr>
          <a:xfrm>
            <a:off x="4797082" y="-7814"/>
            <a:ext cx="4346918" cy="6858000"/>
          </a:xfrm>
          <a:prstGeom prst="rect">
            <a:avLst/>
          </a:prstGeom>
        </p:spPr>
      </p:pic>
    </p:spTree>
    <p:extLst>
      <p:ext uri="{BB962C8B-B14F-4D97-AF65-F5344CB8AC3E}">
        <p14:creationId xmlns:p14="http://schemas.microsoft.com/office/powerpoint/2010/main" val="28903436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Vitoria.-Parque Ariaga.</a:t>
            </a:r>
          </a:p>
        </p:txBody>
      </p:sp>
      <p:sp>
        <p:nvSpPr>
          <p:cNvPr id="3" name="2 Marcador de contenido"/>
          <p:cNvSpPr>
            <a:spLocks noGrp="1"/>
          </p:cNvSpPr>
          <p:nvPr>
            <p:ph sz="quarter" idx="1"/>
          </p:nvPr>
        </p:nvSpPr>
        <p:spPr/>
        <p:txBody>
          <a:bodyPr/>
          <a:lstStyle/>
          <a:p>
            <a:r>
              <a:rPr lang="es-ES" dirty="0"/>
              <a:t>Arriaga es el parque urbano más grande con  y está al norte de Vitoria-Gasteiz. Rodea la ermita juradera de San Juan de Arriaga. En su laguna los niños pequeños disfrutan echando pan a los patos.</a:t>
            </a:r>
          </a:p>
          <a:p>
            <a:r>
              <a:rPr lang="es-ES" dirty="0"/>
              <a:t>Sembrado de caminos para andar a pie o en bicicleta.</a:t>
            </a:r>
          </a:p>
          <a:p>
            <a:r>
              <a:rPr lang="es-ES" dirty="0"/>
              <a:t> Es otro de los parques que la ciudad ha ido ganando al campo en su crecimiento.</a:t>
            </a:r>
          </a:p>
          <a:p>
            <a:r>
              <a:rPr lang="es-ES" dirty="0"/>
              <a:t> Cuenta con una buena masa de viejos árboles.</a:t>
            </a:r>
          </a:p>
        </p:txBody>
      </p:sp>
    </p:spTree>
    <p:extLst>
      <p:ext uri="{BB962C8B-B14F-4D97-AF65-F5344CB8AC3E}">
        <p14:creationId xmlns:p14="http://schemas.microsoft.com/office/powerpoint/2010/main" val="39249934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Dispone de pistas polideportivas, espacios de juegos, laguna y cascada, bar y merendero. </a:t>
            </a:r>
          </a:p>
          <a:p>
            <a:r>
              <a:rPr lang="es-ES" dirty="0"/>
              <a:t>Bajo o frente a él, estará la futura estación intermodal de Vitoria-Gasteiz. </a:t>
            </a:r>
          </a:p>
          <a:p>
            <a:r>
              <a:rPr lang="es-ES" dirty="0"/>
              <a:t>El Centro Cívico Arriaga y su polideportivo están muy cerquita de él.</a:t>
            </a:r>
          </a:p>
          <a:p>
            <a:r>
              <a:rPr lang="es-ES" dirty="0"/>
              <a:t>Este parque es el  de mayor extensión de los que tiene Vitoria - Gasteiz. Tiene  19 hectáreas de superficie. </a:t>
            </a:r>
          </a:p>
          <a:p>
            <a:r>
              <a:rPr lang="es-ES" dirty="0"/>
              <a:t>Contiene más de 100 especies de árboles. </a:t>
            </a:r>
          </a:p>
          <a:p>
            <a:r>
              <a:rPr lang="es-ES" dirty="0"/>
              <a:t>Fue inaugurado el 4 de agosto de 1979</a:t>
            </a:r>
          </a:p>
        </p:txBody>
      </p:sp>
    </p:spTree>
    <p:extLst>
      <p:ext uri="{BB962C8B-B14F-4D97-AF65-F5344CB8AC3E}">
        <p14:creationId xmlns:p14="http://schemas.microsoft.com/office/powerpoint/2010/main" val="19936547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 Ermita juradera de San Juan de Arriaga. En este lugar se reunían  los nobles alaveses encuadrados en la llamada Cofradía de Arriaga y elegían libremente a su señor. En este lugar, allá por 1332 los nobles alaveses hicieron la Voluntaria Entrega al rey Alfonso XI de Castilla. Este rincón, con su ermita, fue el embrión de todo el parque. </a:t>
            </a:r>
          </a:p>
          <a:p>
            <a:r>
              <a:rPr lang="es-ES" dirty="0"/>
              <a:t>A partir de aquí fue creado el parque de San Juan de Arriaga. </a:t>
            </a:r>
          </a:p>
          <a:p>
            <a:r>
              <a:rPr lang="es-ES" dirty="0"/>
              <a:t>Antiguamente junto a la  ermita, pasaba un camino entre fincas de labor, que unía los campos de Lakua con el pueblo de Arriaga.</a:t>
            </a:r>
          </a:p>
        </p:txBody>
      </p:sp>
    </p:spTree>
    <p:extLst>
      <p:ext uri="{BB962C8B-B14F-4D97-AF65-F5344CB8AC3E}">
        <p14:creationId xmlns:p14="http://schemas.microsoft.com/office/powerpoint/2010/main" val="4799132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14719205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7595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89016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31872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858"/>
            <a:ext cx="9144000" cy="6818142"/>
          </a:xfrm>
          <a:prstGeom prst="rect">
            <a:avLst/>
          </a:prstGeom>
        </p:spPr>
      </p:pic>
    </p:spTree>
    <p:extLst>
      <p:ext uri="{BB962C8B-B14F-4D97-AF65-F5344CB8AC3E}">
        <p14:creationId xmlns:p14="http://schemas.microsoft.com/office/powerpoint/2010/main" val="25383967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40566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14990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8003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99023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40503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0196222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2630603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38506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96746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48044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26063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Vitoria-Parque Arana </a:t>
            </a:r>
          </a:p>
        </p:txBody>
      </p:sp>
      <p:sp>
        <p:nvSpPr>
          <p:cNvPr id="3" name="2 Marcador de contenido"/>
          <p:cNvSpPr>
            <a:spLocks noGrp="1"/>
          </p:cNvSpPr>
          <p:nvPr>
            <p:ph sz="quarter" idx="1"/>
          </p:nvPr>
        </p:nvSpPr>
        <p:spPr/>
        <p:txBody>
          <a:bodyPr/>
          <a:lstStyle/>
          <a:p>
            <a:r>
              <a:rPr lang="es-ES" dirty="0"/>
              <a:t> El parque de Arana es uno de los parques más antiguos de la Ciudad. Antiguamente se le conocía como Campa de Arana. Aunque actualmente está rodeado de casas y carreteras, en otros tiempos era más bien eso, una campa a las afueras de Vitoria junto al alto de Santa Lucía, circundado por piezas de labor y el río Errekatxiki.</a:t>
            </a:r>
          </a:p>
          <a:p>
            <a:r>
              <a:rPr lang="es-ES" dirty="0"/>
              <a:t> El parque de Arana en la actualidad, es más reducido en tamaño que las antiguas campas de Arana.</a:t>
            </a:r>
          </a:p>
        </p:txBody>
      </p:sp>
    </p:spTree>
    <p:extLst>
      <p:ext uri="{BB962C8B-B14F-4D97-AF65-F5344CB8AC3E}">
        <p14:creationId xmlns:p14="http://schemas.microsoft.com/office/powerpoint/2010/main" val="29833628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Zona ajardinada y de estancia en el parque de Arana. En tiempos remotos en las campas de Arana se establecían por unos días carromatos de zíngaros haciendo una parada en su continuo viajar. </a:t>
            </a:r>
          </a:p>
          <a:p>
            <a:r>
              <a:rPr lang="es-ES" dirty="0"/>
              <a:t> Zona polideportiva. De niños, cuando no existían estas canchas de juego, jugábamos en las campas de Arana al fútbol, y lo hacíamos entre árboles.</a:t>
            </a:r>
          </a:p>
          <a:p>
            <a:r>
              <a:rPr lang="es-ES" dirty="0"/>
              <a:t>El parque de Arana actual tiene zonas verdes, arboledas y paseos que lo recorren</a:t>
            </a:r>
          </a:p>
        </p:txBody>
      </p:sp>
    </p:spTree>
    <p:extLst>
      <p:ext uri="{BB962C8B-B14F-4D97-AF65-F5344CB8AC3E}">
        <p14:creationId xmlns:p14="http://schemas.microsoft.com/office/powerpoint/2010/main" val="344239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26844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45544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29689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499304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33078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4829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58569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967495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 Gasteiz.-Parque del Prado</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 El parque del Prado ya era conocido en el siglo XII, como campo de El Prado, teniendo una mayor extensión. Hasta el siglo XIX fue utilizado como dehesa para el ganado. En 1931 se cerró con una bancada de piedra que lo circunvala.</a:t>
            </a:r>
          </a:p>
          <a:p>
            <a:r>
              <a:rPr lang="es-ES" dirty="0"/>
              <a:t> Contiene 21 especies de árboles. Es uno de los lugares de asueto preferidos de los vitorianos/as. En él se celebran distintas actividades a lo largo del año.</a:t>
            </a:r>
          </a:p>
          <a:p>
            <a:r>
              <a:rPr lang="es-ES" dirty="0"/>
              <a:t>Zona de juegos infantiles en el Prado. En otro tiempo en esta zona estaba una plataforma,  desde la que las orquestinas tocaban en las verbenas de las fiestas.</a:t>
            </a:r>
          </a:p>
        </p:txBody>
      </p:sp>
    </p:spTree>
    <p:extLst>
      <p:ext uri="{BB962C8B-B14F-4D97-AF65-F5344CB8AC3E}">
        <p14:creationId xmlns:p14="http://schemas.microsoft.com/office/powerpoint/2010/main" val="40458589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parque del Prado está atravesado por varios paseos que lo hacen transitable en invierno. El Prado era uno de los lugares donde se jugaba al  fútbol.</a:t>
            </a:r>
          </a:p>
          <a:p>
            <a:r>
              <a:rPr lang="es-ES" dirty="0"/>
              <a:t> El circuito para atletas que circunvala el parque del Prado. Este es uno de los sitios favoritos para entrenar, de Martín Fiz , el vitoriano campeón de Europa de  Maratón, Helsinki 1994 y   del mundo  1997 en Gotemburgo.</a:t>
            </a:r>
          </a:p>
        </p:txBody>
      </p:sp>
    </p:spTree>
    <p:extLst>
      <p:ext uri="{BB962C8B-B14F-4D97-AF65-F5344CB8AC3E}">
        <p14:creationId xmlns:p14="http://schemas.microsoft.com/office/powerpoint/2010/main" val="16262420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44416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72784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3571835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51727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35416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110139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5178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66459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99183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95250"/>
            <a:ext cx="8890000" cy="6667500"/>
          </a:xfrm>
          <a:prstGeom prst="rect">
            <a:avLst/>
          </a:prstGeom>
        </p:spPr>
      </p:pic>
    </p:spTree>
    <p:extLst>
      <p:ext uri="{BB962C8B-B14F-4D97-AF65-F5344CB8AC3E}">
        <p14:creationId xmlns:p14="http://schemas.microsoft.com/office/powerpoint/2010/main" val="1248946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37778"/>
          </a:xfrm>
          <a:prstGeom prst="rect">
            <a:avLst/>
          </a:prstGeom>
        </p:spPr>
      </p:pic>
    </p:spTree>
    <p:extLst>
      <p:ext uri="{BB962C8B-B14F-4D97-AF65-F5344CB8AC3E}">
        <p14:creationId xmlns:p14="http://schemas.microsoft.com/office/powerpoint/2010/main" val="27852392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5795539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8929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0958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Vitoria-Parque Jurimendi.</a:t>
            </a:r>
          </a:p>
        </p:txBody>
      </p:sp>
      <p:sp>
        <p:nvSpPr>
          <p:cNvPr id="3" name="2 Marcador de contenido"/>
          <p:cNvSpPr>
            <a:spLocks noGrp="1"/>
          </p:cNvSpPr>
          <p:nvPr>
            <p:ph sz="quarter" idx="1"/>
          </p:nvPr>
        </p:nvSpPr>
        <p:spPr/>
        <p:txBody>
          <a:bodyPr/>
          <a:lstStyle/>
          <a:p>
            <a:r>
              <a:rPr lang="es-ES" dirty="0"/>
              <a:t> El   parque de Judimendi (significa monte de los judíos), está situado sobre lo que fue el cementerio de los judíos vitorianos.  También ha sido conocido este lugar como "El Polvorín", debido a la existencia en otros tiempos de un almacén de explosivos. Al ser expulsados los judíos  el 27 de junio de 1492, el pueblo de Vitoria se comprometió a respetarlo y no construir sobre él, ni roturarlo,  todo lo más usarlo para pastos. Durante siglos así fue, hasta que el 27 de junio de 1952, siendo alcalde de Vitoria, Gonzalo de Lacalle,  el Consistorio israelita de Bayona liberó a Vitoria de ese compromiso.</a:t>
            </a:r>
          </a:p>
        </p:txBody>
      </p:sp>
    </p:spTree>
    <p:extLst>
      <p:ext uri="{BB962C8B-B14F-4D97-AF65-F5344CB8AC3E}">
        <p14:creationId xmlns:p14="http://schemas.microsoft.com/office/powerpoint/2010/main" val="20115225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A pesar de ello Vitoria siguió respetándolo,  hasta que hace pocos años, se ha construido un gran aparcamiento subterráneo y reorganizado los jardines superiores.</a:t>
            </a:r>
          </a:p>
          <a:p>
            <a:r>
              <a:rPr lang="es-ES" dirty="0"/>
              <a:t>Existe un monumento en recuerdo de la comunidad judía de Vitoria. Su autora es la artista israelí Yael Artsi.</a:t>
            </a:r>
          </a:p>
          <a:p>
            <a:r>
              <a:rPr lang="es-ES" dirty="0"/>
              <a:t>El Parque posee una cafetería.</a:t>
            </a:r>
          </a:p>
        </p:txBody>
      </p:sp>
    </p:spTree>
    <p:extLst>
      <p:ext uri="{BB962C8B-B14F-4D97-AF65-F5344CB8AC3E}">
        <p14:creationId xmlns:p14="http://schemas.microsoft.com/office/powerpoint/2010/main" val="30923498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92218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82443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48435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36130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607682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666"/>
          <a:stretch/>
        </p:blipFill>
        <p:spPr>
          <a:xfrm>
            <a:off x="0" y="-99392"/>
            <a:ext cx="9144000" cy="6957392"/>
          </a:xfrm>
          <a:prstGeom prst="rect">
            <a:avLst/>
          </a:prstGeom>
        </p:spPr>
      </p:pic>
    </p:spTree>
    <p:extLst>
      <p:ext uri="{BB962C8B-B14F-4D97-AF65-F5344CB8AC3E}">
        <p14:creationId xmlns:p14="http://schemas.microsoft.com/office/powerpoint/2010/main" val="13474379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68680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40666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38" b="14667"/>
          <a:stretch/>
        </p:blipFill>
        <p:spPr>
          <a:xfrm>
            <a:off x="0" y="0"/>
            <a:ext cx="9144000" cy="6858000"/>
          </a:xfrm>
          <a:prstGeom prst="rect">
            <a:avLst/>
          </a:prstGeom>
        </p:spPr>
      </p:pic>
    </p:spTree>
    <p:extLst>
      <p:ext uri="{BB962C8B-B14F-4D97-AF65-F5344CB8AC3E}">
        <p14:creationId xmlns:p14="http://schemas.microsoft.com/office/powerpoint/2010/main" val="21713001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86877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03650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60352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699759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92363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104</TotalTime>
  <Words>2241</Words>
  <Application>Microsoft Office PowerPoint</Application>
  <PresentationFormat>Presentación en pantalla (4:3)</PresentationFormat>
  <Paragraphs>229</Paragraphs>
  <Slides>106</Slides>
  <Notes>87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106</vt:i4>
      </vt:variant>
    </vt:vector>
  </HeadingPairs>
  <TitlesOfParts>
    <vt:vector size="111" baseType="lpstr">
      <vt:lpstr>Calibri</vt:lpstr>
      <vt:lpstr>Century Schoolbook</vt:lpstr>
      <vt:lpstr>Wingdings</vt:lpstr>
      <vt:lpstr>Wingdings 2</vt:lpstr>
      <vt:lpstr>1_Default Theme</vt:lpstr>
      <vt:lpstr>EUROPA.-LA VUELTA AL MUNDO EN 885 JARDINES.-ESPAÑA.-VITORIA.-III</vt:lpstr>
      <vt:lpstr>Vitoria.-Palacio de Congresos.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Vitoria.-Parque María de Maeztu.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Vitoria.-Parque Ariaga.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Vitoria-Parque Arana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 Gasteiz.-Parque del Prado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Vitoria-Parque Jurimendi.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JARDINES.-ESPAÑA.-VITORIA.-III</dc:title>
  <dc:creator>Josep</dc:creator>
  <cp:lastModifiedBy>Usuario</cp:lastModifiedBy>
  <cp:revision>13</cp:revision>
  <dcterms:created xsi:type="dcterms:W3CDTF">2015-11-18T19:00:25Z</dcterms:created>
  <dcterms:modified xsi:type="dcterms:W3CDTF">2018-03-11T04:26:41Z</dcterms:modified>
</cp:coreProperties>
</file>