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13"/>
  </p:notesMasterIdLst>
  <p:sldIdLst>
    <p:sldId id="257" r:id="rId3"/>
    <p:sldId id="258" r:id="rId4"/>
    <p:sldId id="419" r:id="rId5"/>
    <p:sldId id="420" r:id="rId6"/>
    <p:sldId id="421" r:id="rId7"/>
    <p:sldId id="259" r:id="rId8"/>
    <p:sldId id="260" r:id="rId9"/>
    <p:sldId id="430" r:id="rId10"/>
    <p:sldId id="431" r:id="rId11"/>
    <p:sldId id="429" r:id="rId12"/>
    <p:sldId id="440" r:id="rId13"/>
    <p:sldId id="436" r:id="rId14"/>
    <p:sldId id="427" r:id="rId15"/>
    <p:sldId id="450" r:id="rId16"/>
    <p:sldId id="455" r:id="rId17"/>
    <p:sldId id="262" r:id="rId18"/>
    <p:sldId id="261" r:id="rId19"/>
    <p:sldId id="263" r:id="rId20"/>
    <p:sldId id="264" r:id="rId21"/>
    <p:sldId id="422" r:id="rId22"/>
    <p:sldId id="423" r:id="rId23"/>
    <p:sldId id="424" r:id="rId24"/>
    <p:sldId id="425" r:id="rId25"/>
    <p:sldId id="426" r:id="rId26"/>
    <p:sldId id="428" r:id="rId27"/>
    <p:sldId id="433" r:id="rId28"/>
    <p:sldId id="435" r:id="rId29"/>
    <p:sldId id="437" r:id="rId30"/>
    <p:sldId id="438" r:id="rId31"/>
    <p:sldId id="434" r:id="rId32"/>
    <p:sldId id="441" r:id="rId33"/>
    <p:sldId id="446" r:id="rId34"/>
    <p:sldId id="442" r:id="rId35"/>
    <p:sldId id="443" r:id="rId36"/>
    <p:sldId id="444" r:id="rId37"/>
    <p:sldId id="445" r:id="rId38"/>
    <p:sldId id="447" r:id="rId39"/>
    <p:sldId id="448" r:id="rId40"/>
    <p:sldId id="449" r:id="rId41"/>
    <p:sldId id="451" r:id="rId42"/>
    <p:sldId id="452" r:id="rId43"/>
    <p:sldId id="453" r:id="rId44"/>
    <p:sldId id="454" r:id="rId45"/>
    <p:sldId id="265" r:id="rId46"/>
    <p:sldId id="266" r:id="rId47"/>
    <p:sldId id="267" r:id="rId48"/>
    <p:sldId id="268" r:id="rId49"/>
    <p:sldId id="269" r:id="rId50"/>
    <p:sldId id="270" r:id="rId51"/>
    <p:sldId id="271" r:id="rId52"/>
    <p:sldId id="272" r:id="rId53"/>
    <p:sldId id="273" r:id="rId54"/>
    <p:sldId id="274" r:id="rId55"/>
    <p:sldId id="275" r:id="rId56"/>
    <p:sldId id="276" r:id="rId57"/>
    <p:sldId id="277" r:id="rId58"/>
    <p:sldId id="278" r:id="rId59"/>
    <p:sldId id="279" r:id="rId60"/>
    <p:sldId id="280" r:id="rId61"/>
    <p:sldId id="281" r:id="rId62"/>
    <p:sldId id="282" r:id="rId63"/>
    <p:sldId id="283" r:id="rId64"/>
    <p:sldId id="284" r:id="rId65"/>
    <p:sldId id="285" r:id="rId66"/>
    <p:sldId id="286" r:id="rId67"/>
    <p:sldId id="287" r:id="rId68"/>
    <p:sldId id="288" r:id="rId69"/>
    <p:sldId id="289" r:id="rId70"/>
    <p:sldId id="290" r:id="rId71"/>
    <p:sldId id="291" r:id="rId72"/>
    <p:sldId id="292" r:id="rId73"/>
    <p:sldId id="293" r:id="rId74"/>
    <p:sldId id="294" r:id="rId75"/>
    <p:sldId id="295" r:id="rId76"/>
    <p:sldId id="296" r:id="rId77"/>
    <p:sldId id="297" r:id="rId78"/>
    <p:sldId id="298" r:id="rId79"/>
    <p:sldId id="299" r:id="rId80"/>
    <p:sldId id="300" r:id="rId81"/>
    <p:sldId id="301" r:id="rId82"/>
    <p:sldId id="302" r:id="rId83"/>
    <p:sldId id="303" r:id="rId84"/>
    <p:sldId id="304" r:id="rId85"/>
    <p:sldId id="305" r:id="rId86"/>
    <p:sldId id="306" r:id="rId87"/>
    <p:sldId id="307" r:id="rId88"/>
    <p:sldId id="308" r:id="rId89"/>
    <p:sldId id="309" r:id="rId90"/>
    <p:sldId id="310" r:id="rId91"/>
    <p:sldId id="456" r:id="rId92"/>
    <p:sldId id="457" r:id="rId93"/>
    <p:sldId id="458" r:id="rId94"/>
    <p:sldId id="459" r:id="rId95"/>
    <p:sldId id="460" r:id="rId96"/>
    <p:sldId id="461" r:id="rId97"/>
    <p:sldId id="463" r:id="rId98"/>
    <p:sldId id="464" r:id="rId99"/>
    <p:sldId id="311" r:id="rId100"/>
    <p:sldId id="312" r:id="rId101"/>
    <p:sldId id="313" r:id="rId102"/>
    <p:sldId id="314" r:id="rId103"/>
    <p:sldId id="315" r:id="rId104"/>
    <p:sldId id="316" r:id="rId105"/>
    <p:sldId id="317" r:id="rId106"/>
    <p:sldId id="318" r:id="rId107"/>
    <p:sldId id="319" r:id="rId108"/>
    <p:sldId id="320" r:id="rId109"/>
    <p:sldId id="321" r:id="rId110"/>
    <p:sldId id="322" r:id="rId111"/>
    <p:sldId id="323"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ableStyles" Target="tableStyle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CF498F-DAFB-43E0-AFD6-31A8DD535B7E}"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4A029E-8FC3-409A-884E-2B73415E4628}" type="slidenum">
              <a:rPr lang="es-ES" smtClean="0"/>
              <a:t>‹Nº›</a:t>
            </a:fld>
            <a:endParaRPr lang="es-ES" dirty="0"/>
          </a:p>
        </p:txBody>
      </p:sp>
    </p:spTree>
    <p:extLst>
      <p:ext uri="{BB962C8B-B14F-4D97-AF65-F5344CB8AC3E}">
        <p14:creationId xmlns:p14="http://schemas.microsoft.com/office/powerpoint/2010/main" val="2243304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Apremont Park</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95B76F-F36E-4DCA-8BB0-449DAAC9597A}"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Apremont Parc</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65DC59-4849-4B7F-A558-CA881AFD6ED8}"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8</a:t>
            </a:fld>
            <a:endParaRPr lang="es-ES" dirty="0"/>
          </a:p>
        </p:txBody>
      </p:sp>
    </p:spTree>
    <p:extLst>
      <p:ext uri="{BB962C8B-B14F-4D97-AF65-F5344CB8AC3E}">
        <p14:creationId xmlns:p14="http://schemas.microsoft.com/office/powerpoint/2010/main" val="1232030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9</a:t>
            </a:fld>
            <a:endParaRPr lang="es-ES" dirty="0"/>
          </a:p>
        </p:txBody>
      </p:sp>
    </p:spTree>
    <p:extLst>
      <p:ext uri="{BB962C8B-B14F-4D97-AF65-F5344CB8AC3E}">
        <p14:creationId xmlns:p14="http://schemas.microsoft.com/office/powerpoint/2010/main" val="4005687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10</a:t>
            </a:fld>
            <a:endParaRPr lang="es-ES" dirty="0"/>
          </a:p>
        </p:txBody>
      </p:sp>
    </p:spTree>
    <p:extLst>
      <p:ext uri="{BB962C8B-B14F-4D97-AF65-F5344CB8AC3E}">
        <p14:creationId xmlns:p14="http://schemas.microsoft.com/office/powerpoint/2010/main" val="3909141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Parc.-k</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11</a:t>
            </a:fld>
            <a:endParaRPr lang="es-ES" dirty="0"/>
          </a:p>
        </p:txBody>
      </p:sp>
    </p:spTree>
    <p:extLst>
      <p:ext uri="{BB962C8B-B14F-4D97-AF65-F5344CB8AC3E}">
        <p14:creationId xmlns:p14="http://schemas.microsoft.com/office/powerpoint/2010/main" val="176416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12</a:t>
            </a:fld>
            <a:endParaRPr lang="es-ES" dirty="0"/>
          </a:p>
        </p:txBody>
      </p:sp>
    </p:spTree>
    <p:extLst>
      <p:ext uri="{BB962C8B-B14F-4D97-AF65-F5344CB8AC3E}">
        <p14:creationId xmlns:p14="http://schemas.microsoft.com/office/powerpoint/2010/main" val="2187880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13</a:t>
            </a:fld>
            <a:endParaRPr lang="es-ES" dirty="0"/>
          </a:p>
        </p:txBody>
      </p:sp>
    </p:spTree>
    <p:extLst>
      <p:ext uri="{BB962C8B-B14F-4D97-AF65-F5344CB8AC3E}">
        <p14:creationId xmlns:p14="http://schemas.microsoft.com/office/powerpoint/2010/main" val="817310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14</a:t>
            </a:fld>
            <a:endParaRPr lang="es-ES" dirty="0"/>
          </a:p>
        </p:txBody>
      </p:sp>
    </p:spTree>
    <p:extLst>
      <p:ext uri="{BB962C8B-B14F-4D97-AF65-F5344CB8AC3E}">
        <p14:creationId xmlns:p14="http://schemas.microsoft.com/office/powerpoint/2010/main" val="3259797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15</a:t>
            </a:fld>
            <a:endParaRPr lang="es-ES" dirty="0"/>
          </a:p>
        </p:txBody>
      </p:sp>
    </p:spTree>
    <p:extLst>
      <p:ext uri="{BB962C8B-B14F-4D97-AF65-F5344CB8AC3E}">
        <p14:creationId xmlns:p14="http://schemas.microsoft.com/office/powerpoint/2010/main" val="3589335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Apremont Parc</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340A82-07FF-4CC9-8863-580E077CE82D}"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Apremont Park</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33B212-5282-4212-AA71-61B472E12997}"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Apremont Parc</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0EAB66-E465-4C91-9F1C-B1446F6B415C}"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Apremont Floral Parc</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37CA6D-5177-4972-9EE7-554D72E84B3B}"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20</a:t>
            </a:fld>
            <a:endParaRPr lang="es-ES" dirty="0"/>
          </a:p>
        </p:txBody>
      </p:sp>
    </p:spTree>
    <p:extLst>
      <p:ext uri="{BB962C8B-B14F-4D97-AF65-F5344CB8AC3E}">
        <p14:creationId xmlns:p14="http://schemas.microsoft.com/office/powerpoint/2010/main" val="573621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21</a:t>
            </a:fld>
            <a:endParaRPr lang="es-ES" dirty="0"/>
          </a:p>
        </p:txBody>
      </p:sp>
    </p:spTree>
    <p:extLst>
      <p:ext uri="{BB962C8B-B14F-4D97-AF65-F5344CB8AC3E}">
        <p14:creationId xmlns:p14="http://schemas.microsoft.com/office/powerpoint/2010/main" val="14429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22</a:t>
            </a:fld>
            <a:endParaRPr lang="es-ES" dirty="0"/>
          </a:p>
        </p:txBody>
      </p:sp>
    </p:spTree>
    <p:extLst>
      <p:ext uri="{BB962C8B-B14F-4D97-AF65-F5344CB8AC3E}">
        <p14:creationId xmlns:p14="http://schemas.microsoft.com/office/powerpoint/2010/main" val="2357399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23</a:t>
            </a:fld>
            <a:endParaRPr lang="es-ES" dirty="0"/>
          </a:p>
        </p:txBody>
      </p:sp>
    </p:spTree>
    <p:extLst>
      <p:ext uri="{BB962C8B-B14F-4D97-AF65-F5344CB8AC3E}">
        <p14:creationId xmlns:p14="http://schemas.microsoft.com/office/powerpoint/2010/main" val="221890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24</a:t>
            </a:fld>
            <a:endParaRPr lang="es-ES" dirty="0"/>
          </a:p>
        </p:txBody>
      </p:sp>
    </p:spTree>
    <p:extLst>
      <p:ext uri="{BB962C8B-B14F-4D97-AF65-F5344CB8AC3E}">
        <p14:creationId xmlns:p14="http://schemas.microsoft.com/office/powerpoint/2010/main" val="2990975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26</a:t>
            </a:fld>
            <a:endParaRPr lang="es-ES" dirty="0"/>
          </a:p>
        </p:txBody>
      </p:sp>
    </p:spTree>
    <p:extLst>
      <p:ext uri="{BB962C8B-B14F-4D97-AF65-F5344CB8AC3E}">
        <p14:creationId xmlns:p14="http://schemas.microsoft.com/office/powerpoint/2010/main" val="3112928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27</a:t>
            </a:fld>
            <a:endParaRPr lang="es-ES" dirty="0"/>
          </a:p>
        </p:txBody>
      </p:sp>
    </p:spTree>
    <p:extLst>
      <p:ext uri="{BB962C8B-B14F-4D97-AF65-F5344CB8AC3E}">
        <p14:creationId xmlns:p14="http://schemas.microsoft.com/office/powerpoint/2010/main" val="10478919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28</a:t>
            </a:fld>
            <a:endParaRPr lang="es-ES" dirty="0"/>
          </a:p>
        </p:txBody>
      </p:sp>
    </p:spTree>
    <p:extLst>
      <p:ext uri="{BB962C8B-B14F-4D97-AF65-F5344CB8AC3E}">
        <p14:creationId xmlns:p14="http://schemas.microsoft.com/office/powerpoint/2010/main" val="52422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29</a:t>
            </a:fld>
            <a:endParaRPr lang="es-ES" dirty="0"/>
          </a:p>
        </p:txBody>
      </p:sp>
    </p:spTree>
    <p:extLst>
      <p:ext uri="{BB962C8B-B14F-4D97-AF65-F5344CB8AC3E}">
        <p14:creationId xmlns:p14="http://schemas.microsoft.com/office/powerpoint/2010/main" val="20873288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30</a:t>
            </a:fld>
            <a:endParaRPr lang="es-ES" dirty="0"/>
          </a:p>
        </p:txBody>
      </p:sp>
    </p:spTree>
    <p:extLst>
      <p:ext uri="{BB962C8B-B14F-4D97-AF65-F5344CB8AC3E}">
        <p14:creationId xmlns:p14="http://schemas.microsoft.com/office/powerpoint/2010/main" val="24998950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Parc.-k</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31</a:t>
            </a:fld>
            <a:endParaRPr lang="es-ES" dirty="0"/>
          </a:p>
        </p:txBody>
      </p:sp>
    </p:spTree>
    <p:extLst>
      <p:ext uri="{BB962C8B-B14F-4D97-AF65-F5344CB8AC3E}">
        <p14:creationId xmlns:p14="http://schemas.microsoft.com/office/powerpoint/2010/main" val="1143306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Parc.-k</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32</a:t>
            </a:fld>
            <a:endParaRPr lang="es-ES" dirty="0"/>
          </a:p>
        </p:txBody>
      </p:sp>
    </p:spTree>
    <p:extLst>
      <p:ext uri="{BB962C8B-B14F-4D97-AF65-F5344CB8AC3E}">
        <p14:creationId xmlns:p14="http://schemas.microsoft.com/office/powerpoint/2010/main" val="349241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Parc.-k</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33</a:t>
            </a:fld>
            <a:endParaRPr lang="es-ES" dirty="0"/>
          </a:p>
        </p:txBody>
      </p:sp>
    </p:spTree>
    <p:extLst>
      <p:ext uri="{BB962C8B-B14F-4D97-AF65-F5344CB8AC3E}">
        <p14:creationId xmlns:p14="http://schemas.microsoft.com/office/powerpoint/2010/main" val="13093167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Parc.-k</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34</a:t>
            </a:fld>
            <a:endParaRPr lang="es-ES" dirty="0"/>
          </a:p>
        </p:txBody>
      </p:sp>
    </p:spTree>
    <p:extLst>
      <p:ext uri="{BB962C8B-B14F-4D97-AF65-F5344CB8AC3E}">
        <p14:creationId xmlns:p14="http://schemas.microsoft.com/office/powerpoint/2010/main" val="19463525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Parc.-k</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35</a:t>
            </a:fld>
            <a:endParaRPr lang="es-ES" dirty="0"/>
          </a:p>
        </p:txBody>
      </p:sp>
    </p:spTree>
    <p:extLst>
      <p:ext uri="{BB962C8B-B14F-4D97-AF65-F5344CB8AC3E}">
        <p14:creationId xmlns:p14="http://schemas.microsoft.com/office/powerpoint/2010/main" val="3762441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Parc.-k</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36</a:t>
            </a:fld>
            <a:endParaRPr lang="es-ES" dirty="0"/>
          </a:p>
        </p:txBody>
      </p:sp>
    </p:spTree>
    <p:extLst>
      <p:ext uri="{BB962C8B-B14F-4D97-AF65-F5344CB8AC3E}">
        <p14:creationId xmlns:p14="http://schemas.microsoft.com/office/powerpoint/2010/main" val="4848447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Parc.-k</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37</a:t>
            </a:fld>
            <a:endParaRPr lang="es-ES" dirty="0"/>
          </a:p>
        </p:txBody>
      </p:sp>
    </p:spTree>
    <p:extLst>
      <p:ext uri="{BB962C8B-B14F-4D97-AF65-F5344CB8AC3E}">
        <p14:creationId xmlns:p14="http://schemas.microsoft.com/office/powerpoint/2010/main" val="24080066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Parc.-k</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38</a:t>
            </a:fld>
            <a:endParaRPr lang="es-ES" dirty="0"/>
          </a:p>
        </p:txBody>
      </p:sp>
    </p:spTree>
    <p:extLst>
      <p:ext uri="{BB962C8B-B14F-4D97-AF65-F5344CB8AC3E}">
        <p14:creationId xmlns:p14="http://schemas.microsoft.com/office/powerpoint/2010/main" val="4091038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39</a:t>
            </a:fld>
            <a:endParaRPr lang="es-ES" dirty="0"/>
          </a:p>
        </p:txBody>
      </p:sp>
    </p:spTree>
    <p:extLst>
      <p:ext uri="{BB962C8B-B14F-4D97-AF65-F5344CB8AC3E}">
        <p14:creationId xmlns:p14="http://schemas.microsoft.com/office/powerpoint/2010/main" val="19305373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40</a:t>
            </a:fld>
            <a:endParaRPr lang="es-ES" dirty="0"/>
          </a:p>
        </p:txBody>
      </p:sp>
    </p:spTree>
    <p:extLst>
      <p:ext uri="{BB962C8B-B14F-4D97-AF65-F5344CB8AC3E}">
        <p14:creationId xmlns:p14="http://schemas.microsoft.com/office/powerpoint/2010/main" val="37330593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41</a:t>
            </a:fld>
            <a:endParaRPr lang="es-ES" dirty="0"/>
          </a:p>
        </p:txBody>
      </p:sp>
    </p:spTree>
    <p:extLst>
      <p:ext uri="{BB962C8B-B14F-4D97-AF65-F5344CB8AC3E}">
        <p14:creationId xmlns:p14="http://schemas.microsoft.com/office/powerpoint/2010/main" val="40170564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Parc.-Manzano de flor</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42</a:t>
            </a:fld>
            <a:endParaRPr lang="es-ES" dirty="0"/>
          </a:p>
        </p:txBody>
      </p:sp>
    </p:spTree>
    <p:extLst>
      <p:ext uri="{BB962C8B-B14F-4D97-AF65-F5344CB8AC3E}">
        <p14:creationId xmlns:p14="http://schemas.microsoft.com/office/powerpoint/2010/main" val="13832818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Apremont Floral Parc</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43</a:t>
            </a:fld>
            <a:endParaRPr lang="es-ES" dirty="0"/>
          </a:p>
        </p:txBody>
      </p:sp>
    </p:spTree>
    <p:extLst>
      <p:ext uri="{BB962C8B-B14F-4D97-AF65-F5344CB8AC3E}">
        <p14:creationId xmlns:p14="http://schemas.microsoft.com/office/powerpoint/2010/main" val="35264286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906EB6-0932-4E5D-AB21-11A9631B89E9}"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 sur Oise</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058CE7-3326-45F5-A560-A890D10E0E74}"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 Castle</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F37798-78E3-46B0-91A5-B91239E34828}"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 Castle</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793A15-D61A-4631-92F9-32931D1AB1B8}"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 Castle</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4F5BA7-127C-4B8D-9794-CC719A855B84}"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 sur Oise</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56323B-70A3-49F5-9C8C-77E076AAC448}"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6779F0-9517-4D17-BECF-07D045020F16}"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DDBF02-15FD-4E31-894B-F3D289901EF6}"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448B6B-2B36-4851-84AB-E78F86C093A7}"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412452-4149-408F-915F-1DBAED5A898E}"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06855C-AE38-4CD9-918C-73F3B18F9470}"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1B3122-3D0C-481F-A365-7D8DF674AEBF}"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7B0CCD-0A02-4CF7-B43F-573C750FB00C}"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6E715E-0625-4E30-9309-5FE3BB9BBCA2}"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213F1C-6F2D-4A32-9969-4FD3F63BC0D5}"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8C07F4-9486-4D16-9351-5DC78D9539BF}"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8CD60E-C310-45DE-AF50-B79761FCC7CF}"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A7DF2F-F1B7-4A5F-B0A8-3D82F0B80C33}"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5E9A7A-C74E-4F7D-A1C7-AAAF3FBFCDAF}"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 Prafrance</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1D00D4-9081-4126-BA73-2044423505EB}"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 Prafrance</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E1A065-B297-4EE7-BCB0-46EEF9D56A98}"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E000C1-D125-43D5-B07F-7D47800F58A6}"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D8BBD4-2B54-422B-A509-B6DAED010916}"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CF2988-944D-433F-B778-CE045A38FCB1}"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652ABE-F097-4E2E-AC7A-1425A4F70F38}"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603408-F16B-4697-968D-786CA1EF05D1}"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F1FDCF-7E55-448E-87E2-FC6AD0C278A5}"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673EF4-02C9-444A-BD08-C76ADFFC43BC}"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37B738-4F42-402B-912C-3E088F67B363}"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C1B5A0-1EC4-4807-96ED-87483E141B7F}"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112163-E223-4008-9FEF-9CEAB9262484}"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C85B9A-027C-419C-AE87-931BD532B3EA}"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Bellevue</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F66664-7130-4002-852C-E04CAA83C770}"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Bellevue</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9D79A4-084B-4F02-BF38-CD9D166974C8}"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Bellevue</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36A108-31C0-48F5-B527-DC7754138C3E}"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Bellevue</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47FCA0-937F-431E-8A41-A47BF956EE25}"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Bellevue</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EBEEA7-ECC1-4017-BCDE-305594ACD496}"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Bellevue</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BEDEC3-D350-4D74-BCD1-EE9335FFCF46}"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90</a:t>
            </a:fld>
            <a:endParaRPr lang="es-ES" dirty="0"/>
          </a:p>
        </p:txBody>
      </p:sp>
    </p:spTree>
    <p:extLst>
      <p:ext uri="{BB962C8B-B14F-4D97-AF65-F5344CB8AC3E}">
        <p14:creationId xmlns:p14="http://schemas.microsoft.com/office/powerpoint/2010/main" val="25702185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91</a:t>
            </a:fld>
            <a:endParaRPr lang="es-ES" dirty="0"/>
          </a:p>
        </p:txBody>
      </p:sp>
    </p:spTree>
    <p:extLst>
      <p:ext uri="{BB962C8B-B14F-4D97-AF65-F5344CB8AC3E}">
        <p14:creationId xmlns:p14="http://schemas.microsoft.com/office/powerpoint/2010/main" val="38389011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92</a:t>
            </a:fld>
            <a:endParaRPr lang="es-ES" dirty="0"/>
          </a:p>
        </p:txBody>
      </p:sp>
    </p:spTree>
    <p:extLst>
      <p:ext uri="{BB962C8B-B14F-4D97-AF65-F5344CB8AC3E}">
        <p14:creationId xmlns:p14="http://schemas.microsoft.com/office/powerpoint/2010/main" val="162927917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93</a:t>
            </a:fld>
            <a:endParaRPr lang="es-ES" dirty="0"/>
          </a:p>
        </p:txBody>
      </p:sp>
    </p:spTree>
    <p:extLst>
      <p:ext uri="{BB962C8B-B14F-4D97-AF65-F5344CB8AC3E}">
        <p14:creationId xmlns:p14="http://schemas.microsoft.com/office/powerpoint/2010/main" val="31548457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94</a:t>
            </a:fld>
            <a:endParaRPr lang="es-ES" dirty="0"/>
          </a:p>
        </p:txBody>
      </p:sp>
    </p:spTree>
    <p:extLst>
      <p:ext uri="{BB962C8B-B14F-4D97-AF65-F5344CB8AC3E}">
        <p14:creationId xmlns:p14="http://schemas.microsoft.com/office/powerpoint/2010/main" val="41706665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95</a:t>
            </a:fld>
            <a:endParaRPr lang="es-ES" dirty="0"/>
          </a:p>
        </p:txBody>
      </p:sp>
    </p:spTree>
    <p:extLst>
      <p:ext uri="{BB962C8B-B14F-4D97-AF65-F5344CB8AC3E}">
        <p14:creationId xmlns:p14="http://schemas.microsoft.com/office/powerpoint/2010/main" val="317967045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96</a:t>
            </a:fld>
            <a:endParaRPr lang="es-ES" dirty="0"/>
          </a:p>
        </p:txBody>
      </p:sp>
    </p:spTree>
    <p:extLst>
      <p:ext uri="{BB962C8B-B14F-4D97-AF65-F5344CB8AC3E}">
        <p14:creationId xmlns:p14="http://schemas.microsoft.com/office/powerpoint/2010/main" val="14356329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Bellevue.--k.-</a:t>
            </a:r>
          </a:p>
        </p:txBody>
      </p:sp>
      <p:sp>
        <p:nvSpPr>
          <p:cNvPr id="4" name="3 Marcador de número de diapositiva"/>
          <p:cNvSpPr>
            <a:spLocks noGrp="1"/>
          </p:cNvSpPr>
          <p:nvPr>
            <p:ph type="sldNum" sz="quarter" idx="10"/>
          </p:nvPr>
        </p:nvSpPr>
        <p:spPr/>
        <p:txBody>
          <a:bodyPr/>
          <a:lstStyle/>
          <a:p>
            <a:fld id="{1A4A029E-8FC3-409A-884E-2B73415E4628}" type="slidenum">
              <a:rPr lang="es-ES" smtClean="0"/>
              <a:t>97</a:t>
            </a:fld>
            <a:endParaRPr lang="es-ES" dirty="0"/>
          </a:p>
        </p:txBody>
      </p:sp>
    </p:spTree>
    <p:extLst>
      <p:ext uri="{BB962C8B-B14F-4D97-AF65-F5344CB8AC3E}">
        <p14:creationId xmlns:p14="http://schemas.microsoft.com/office/powerpoint/2010/main" val="188653039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Bercy</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B90C81-F7AE-4181-9C11-6C8F825A7DFA}"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Bercy</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5355C3-8D86-44DF-A192-FFF60F3AE557}"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Parc Bercy. Les Prairies</a:t>
            </a:r>
          </a:p>
        </p:txBody>
      </p:sp>
      <p:sp>
        <p:nvSpPr>
          <p:cNvPr id="4" name="3 Marcador de número de diapositiva"/>
          <p:cNvSpPr>
            <a:spLocks noGrp="1"/>
          </p:cNvSpPr>
          <p:nvPr>
            <p:ph type="sldNum" sz="quarter" idx="5"/>
          </p:nvPr>
        </p:nvSpPr>
        <p:spPr/>
        <p:txBody>
          <a:bodyPr/>
          <a:lstStyle/>
          <a:p>
            <a:pPr>
              <a:defRPr/>
            </a:pPr>
            <a:fld id="{2FC7A4D8-1BC2-46E6-BAD4-64F0DE3C1B23}"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Parc Bercy.</a:t>
            </a:r>
          </a:p>
        </p:txBody>
      </p:sp>
      <p:sp>
        <p:nvSpPr>
          <p:cNvPr id="4" name="3 Marcador de número de diapositiva"/>
          <p:cNvSpPr>
            <a:spLocks noGrp="1"/>
          </p:cNvSpPr>
          <p:nvPr>
            <p:ph type="sldNum" sz="quarter" idx="5"/>
          </p:nvPr>
        </p:nvSpPr>
        <p:spPr/>
        <p:txBody>
          <a:bodyPr/>
          <a:lstStyle/>
          <a:p>
            <a:pPr>
              <a:defRPr/>
            </a:pPr>
            <a:fld id="{454A2C0A-A6A9-47F7-9C77-4CCCFCDE386E}"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Parc Bercy.</a:t>
            </a:r>
          </a:p>
        </p:txBody>
      </p:sp>
      <p:sp>
        <p:nvSpPr>
          <p:cNvPr id="4" name="3 Marcador de número de diapositiva"/>
          <p:cNvSpPr>
            <a:spLocks noGrp="1"/>
          </p:cNvSpPr>
          <p:nvPr>
            <p:ph type="sldNum" sz="quarter" idx="5"/>
          </p:nvPr>
        </p:nvSpPr>
        <p:spPr/>
        <p:txBody>
          <a:bodyPr/>
          <a:lstStyle/>
          <a:p>
            <a:pPr>
              <a:defRPr/>
            </a:pPr>
            <a:fld id="{45E7EC8A-A355-4A54-BA52-06446FC3B406}"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Parc Bercy.</a:t>
            </a:r>
          </a:p>
        </p:txBody>
      </p:sp>
      <p:sp>
        <p:nvSpPr>
          <p:cNvPr id="4" name="3 Marcador de número de diapositiva"/>
          <p:cNvSpPr>
            <a:spLocks noGrp="1"/>
          </p:cNvSpPr>
          <p:nvPr>
            <p:ph type="sldNum" sz="quarter" idx="5"/>
          </p:nvPr>
        </p:nvSpPr>
        <p:spPr/>
        <p:txBody>
          <a:bodyPr/>
          <a:lstStyle/>
          <a:p>
            <a:pPr>
              <a:defRPr/>
            </a:pPr>
            <a:fld id="{D239D705-46BF-4A1F-8530-80F112700254}"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91968E56-E58F-4393-B6E9-AB69568283F4}"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Parc Bercy</a:t>
            </a:r>
          </a:p>
        </p:txBody>
      </p:sp>
      <p:sp>
        <p:nvSpPr>
          <p:cNvPr id="4" name="3 Marcador de número de diapositiva"/>
          <p:cNvSpPr>
            <a:spLocks noGrp="1"/>
          </p:cNvSpPr>
          <p:nvPr>
            <p:ph type="sldNum" sz="quarter" idx="5"/>
          </p:nvPr>
        </p:nvSpPr>
        <p:spPr/>
        <p:txBody>
          <a:bodyPr/>
          <a:lstStyle/>
          <a:p>
            <a:pPr>
              <a:defRPr/>
            </a:pPr>
            <a:fld id="{3B6A82C9-DAA4-454E-A122-E87F0F2A8087}"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Parc Bercy</a:t>
            </a:r>
          </a:p>
        </p:txBody>
      </p:sp>
      <p:sp>
        <p:nvSpPr>
          <p:cNvPr id="4" name="3 Marcador de número de diapositiva"/>
          <p:cNvSpPr>
            <a:spLocks noGrp="1"/>
          </p:cNvSpPr>
          <p:nvPr>
            <p:ph type="sldNum" sz="quarter" idx="5"/>
          </p:nvPr>
        </p:nvSpPr>
        <p:spPr/>
        <p:txBody>
          <a:bodyPr/>
          <a:lstStyle/>
          <a:p>
            <a:pPr>
              <a:defRPr/>
            </a:pPr>
            <a:fld id="{D3DA4963-9483-4185-8557-1EBE0205FC4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Bercy</a:t>
            </a:r>
          </a:p>
          <a:p>
            <a:endParaRPr lang="es-ES" dirty="0"/>
          </a:p>
        </p:txBody>
      </p:sp>
      <p:sp>
        <p:nvSpPr>
          <p:cNvPr id="4" name="3 Marcador de número de diapositiva"/>
          <p:cNvSpPr>
            <a:spLocks noGrp="1"/>
          </p:cNvSpPr>
          <p:nvPr>
            <p:ph type="sldNum" sz="quarter" idx="10"/>
          </p:nvPr>
        </p:nvSpPr>
        <p:spPr/>
        <p:txBody>
          <a:bodyPr/>
          <a:lstStyle/>
          <a:p>
            <a:fld id="{1A4A029E-8FC3-409A-884E-2B73415E4628}" type="slidenum">
              <a:rPr lang="es-ES" smtClean="0"/>
              <a:t>110</a:t>
            </a:fld>
            <a:endParaRPr lang="es-ES" dirty="0"/>
          </a:p>
        </p:txBody>
      </p:sp>
    </p:spTree>
    <p:extLst>
      <p:ext uri="{BB962C8B-B14F-4D97-AF65-F5344CB8AC3E}">
        <p14:creationId xmlns:p14="http://schemas.microsoft.com/office/powerpoint/2010/main" val="4132836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87830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05588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3773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842084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58828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27419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94866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95201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6692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57037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06858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86033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19294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98579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865189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937112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97469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427986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388315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941076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9345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99808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0432828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1870079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18.xml"/><Relationship Id="rId4" Type="http://schemas.openxmlformats.org/officeDocument/2006/relationships/image" Target="../media/image72.jpeg"/></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18.xml"/><Relationship Id="rId5" Type="http://schemas.openxmlformats.org/officeDocument/2006/relationships/image" Target="../media/image89.jpg"/><Relationship Id="rId4" Type="http://schemas.openxmlformats.org/officeDocument/2006/relationships/image" Target="../media/image88.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980728"/>
            <a:ext cx="6912768" cy="3024336"/>
          </a:xfrm>
        </p:spPr>
        <p:txBody>
          <a:bodyPr>
            <a:normAutofit fontScale="90000"/>
          </a:bodyPr>
          <a:lstStyle/>
          <a:p>
            <a:r>
              <a:rPr lang="es-ES" sz="3600" dirty="0"/>
              <a:t>EUROPA.-LA VUELTA AL MUNDO EN 885 JARDINES.-FRANCIA.-</a:t>
            </a:r>
            <a:r>
              <a:rPr lang="es-ES" sz="3100" dirty="0"/>
              <a:t>Apremont.-Auvert sur Oise.-Parc Bagatelle.-Bambuserie Prafrance.-Bellevue.-Parc Bercy</a:t>
            </a:r>
          </a:p>
        </p:txBody>
      </p:sp>
      <p:sp>
        <p:nvSpPr>
          <p:cNvPr id="3" name="2 Subtítulo"/>
          <p:cNvSpPr>
            <a:spLocks noGrp="1"/>
          </p:cNvSpPr>
          <p:nvPr>
            <p:ph type="subTitle" idx="1"/>
          </p:nvPr>
        </p:nvSpPr>
        <p:spPr>
          <a:xfrm>
            <a:off x="2699792" y="4797152"/>
            <a:ext cx="460851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895329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1043608" y="274638"/>
            <a:ext cx="6881192" cy="1143000"/>
          </a:xfrm>
        </p:spPr>
        <p:txBody>
          <a:bodyPr/>
          <a:lstStyle/>
          <a:p>
            <a:pPr eaLnBrk="1" hangingPunct="1"/>
            <a:r>
              <a:rPr lang="es-ES" sz="4400" dirty="0"/>
              <a:t>Apremont Park</a:t>
            </a:r>
          </a:p>
        </p:txBody>
      </p:sp>
      <p:sp>
        <p:nvSpPr>
          <p:cNvPr id="35843" name="2 Marcador de contenido"/>
          <p:cNvSpPr>
            <a:spLocks noGrp="1"/>
          </p:cNvSpPr>
          <p:nvPr>
            <p:ph sz="quarter" idx="1"/>
          </p:nvPr>
        </p:nvSpPr>
        <p:spPr>
          <a:xfrm>
            <a:off x="914400" y="1628800"/>
            <a:ext cx="6753944" cy="4536504"/>
          </a:xfrm>
        </p:spPr>
        <p:txBody>
          <a:bodyPr>
            <a:normAutofit lnSpcReduction="10000"/>
          </a:bodyPr>
          <a:lstStyle/>
          <a:p>
            <a:pPr eaLnBrk="1" hangingPunct="1"/>
            <a:r>
              <a:rPr lang="es-ES" sz="2400" dirty="0"/>
              <a:t>En el corazón de Apremont-sur-Allier, uno de los más bellos pueblos de Francia, situado en el Cher, de estilo medieval se encuentra un parque floral de belleza rara, mezcla de colores y aromas en cada esquina Flanerie del visitante.</a:t>
            </a:r>
          </a:p>
          <a:p>
            <a:r>
              <a:rPr lang="es-ES" dirty="0"/>
              <a:t>Un parque floral iniciado por Gilles de Brissac. Se utilizaron las presas para crear una serie de pequeñas lagunas en el valle. Hay prados, bordes mixtos, árboles raros, una cascada y un jardín blanca inspirada en Sissinghurst. El nivel de mantenimiento es alto.</a:t>
            </a:r>
            <a:endParaRPr lang="es-ES" sz="2400" dirty="0"/>
          </a:p>
        </p:txBody>
      </p:sp>
    </p:spTree>
    <p:extLst>
      <p:ext uri="{BB962C8B-B14F-4D97-AF65-F5344CB8AC3E}">
        <p14:creationId xmlns:p14="http://schemas.microsoft.com/office/powerpoint/2010/main" val="653601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Introduzca la magia de este jardín donde las especies  de todo el mundo están  a la vista en un festival de colores y olores.</a:t>
            </a:r>
          </a:p>
          <a:p>
            <a:r>
              <a:rPr lang="es-ES" dirty="0"/>
              <a:t>Este encantador paseo está marcado por caídas de agua e invitaciones culturales que señala su diseñador de lujo Gilles Brissac,  amantes de la naturaleza y trotamundos.</a:t>
            </a:r>
          </a:p>
          <a:p>
            <a:r>
              <a:rPr lang="es-ES" dirty="0"/>
              <a:t>Ha sido designado " jardín notable " por el Ministerio de Cultura y Comunicación.</a:t>
            </a:r>
          </a:p>
          <a:p>
            <a:r>
              <a:rPr lang="es-ES" dirty="0"/>
              <a:t>El Floral Park abrió sus puertas en 1976. trabajo Major entonces se habían comprometido: un valle barrado, para permitir que el agua fluya en una serie de pequeños estanques</a:t>
            </a:r>
          </a:p>
        </p:txBody>
      </p:sp>
    </p:spTree>
    <p:extLst>
      <p:ext uri="{BB962C8B-B14F-4D97-AF65-F5344CB8AC3E}">
        <p14:creationId xmlns:p14="http://schemas.microsoft.com/office/powerpoint/2010/main" val="3675929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pequeña pradera convertida en jardines pequeños, "  fronteras mixtas" , la sombra de los árboles raros; una cascada, construido con 650 toneladas de rocas, ubicado en una cantera en desuso.</a:t>
            </a:r>
          </a:p>
          <a:p>
            <a:r>
              <a:rPr lang="es-ES" dirty="0"/>
              <a:t>Inspirado en el famoso "jardín blanco" de Vita Sackville-West en Sissinghurst (Inglaterra), una frontera de arbustos y plantas perennes flores blancas o follaje plateado se encuentra en la entrada del jardín. </a:t>
            </a:r>
          </a:p>
          <a:p>
            <a:r>
              <a:rPr lang="es-ES" dirty="0"/>
              <a:t>En primavera, los largos racimos de glicinas China y Japón se conducen en una bóveda fragante: lluvia de oro, clemátides y acacias rosa. acacias.</a:t>
            </a:r>
          </a:p>
        </p:txBody>
      </p:sp>
    </p:spTree>
    <p:extLst>
      <p:ext uri="{BB962C8B-B14F-4D97-AF65-F5344CB8AC3E}">
        <p14:creationId xmlns:p14="http://schemas.microsoft.com/office/powerpoint/2010/main" val="3742516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Este encantador jardín está adornado con "fábricas" de lujo, edificios construidos en el espíritu de la segunda mitad del siglo XVIII. Estos son obra del arquitecto-pintor de origen ruso, Alexander Serebriakoff.</a:t>
            </a:r>
          </a:p>
          <a:p>
            <a:r>
              <a:rPr lang="es-ES" dirty="0"/>
              <a:t>El "Puente de la pagoda" y sus escalas de techo le llevará a China, mientras que "El pabellón turco" y el interior evocan el Bósforo y esplendores pasados ​​del Imperio Otomano. </a:t>
            </a:r>
          </a:p>
          <a:p>
            <a:r>
              <a:rPr lang="es-ES" dirty="0"/>
              <a:t>El Belvedere, un toque de Rusia, con vistas al río y los tejados del pueblo. Ocho paneles que cuentan la gira mundial de "Pulcinelli" adornan el interior del Belvedere. Ellos son el trabajo de la cerámica Montagnon, Nevers y requirieron más de 10 años de trabajo.</a:t>
            </a:r>
          </a:p>
          <a:p>
            <a:endParaRPr lang="es-ES" dirty="0"/>
          </a:p>
        </p:txBody>
      </p:sp>
    </p:spTree>
    <p:extLst>
      <p:ext uri="{BB962C8B-B14F-4D97-AF65-F5344CB8AC3E}">
        <p14:creationId xmlns:p14="http://schemas.microsoft.com/office/powerpoint/2010/main" val="884921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Apremont Par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901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Apremont-parc.-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04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44931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2902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957392"/>
          </a:xfrm>
          <a:prstGeom prst="rect">
            <a:avLst/>
          </a:prstGeom>
        </p:spPr>
      </p:pic>
    </p:spTree>
    <p:extLst>
      <p:ext uri="{BB962C8B-B14F-4D97-AF65-F5344CB8AC3E}">
        <p14:creationId xmlns:p14="http://schemas.microsoft.com/office/powerpoint/2010/main" val="502975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5563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8825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5781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395915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21869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Apremont-parc.-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068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2 Imagen" descr="Apremont-parc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610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Apremont-parc..-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105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Apremont-sur Aller.-pavil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7838" y="0"/>
            <a:ext cx="48561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2 Imagen" descr="Apremont sur Aller.-jardin blan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033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55279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8223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72639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8547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30746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2951" cy="6858000"/>
          </a:xfrm>
          <a:prstGeom prst="rect">
            <a:avLst/>
          </a:prstGeom>
        </p:spPr>
      </p:pic>
    </p:spTree>
    <p:extLst>
      <p:ext uri="{BB962C8B-B14F-4D97-AF65-F5344CB8AC3E}">
        <p14:creationId xmlns:p14="http://schemas.microsoft.com/office/powerpoint/2010/main" val="606467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1" r="12187" b="-2083"/>
          <a:stretch/>
        </p:blipFill>
        <p:spPr>
          <a:xfrm>
            <a:off x="0" y="-1"/>
            <a:ext cx="9144000" cy="7000875"/>
          </a:xfrm>
          <a:prstGeom prst="rect">
            <a:avLst/>
          </a:prstGeom>
        </p:spPr>
      </p:pic>
    </p:spTree>
    <p:extLst>
      <p:ext uri="{BB962C8B-B14F-4D97-AF65-F5344CB8AC3E}">
        <p14:creationId xmlns:p14="http://schemas.microsoft.com/office/powerpoint/2010/main" val="2463194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043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2512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67525"/>
          </a:xfrm>
          <a:prstGeom prst="rect">
            <a:avLst/>
          </a:prstGeom>
        </p:spPr>
      </p:pic>
    </p:spTree>
    <p:extLst>
      <p:ext uri="{BB962C8B-B14F-4D97-AF65-F5344CB8AC3E}">
        <p14:creationId xmlns:p14="http://schemas.microsoft.com/office/powerpoint/2010/main" val="3992519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2475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79331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7863248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5957759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55748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958873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53808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75309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5234485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7657845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4367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29085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19127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31124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a:xfrm>
            <a:off x="755576" y="620688"/>
            <a:ext cx="7035552" cy="792088"/>
          </a:xfrm>
        </p:spPr>
        <p:txBody>
          <a:bodyPr>
            <a:normAutofit/>
          </a:bodyPr>
          <a:lstStyle/>
          <a:p>
            <a:r>
              <a:rPr lang="es-ES" sz="2800" dirty="0"/>
              <a:t>Auvers sur Oise</a:t>
            </a:r>
          </a:p>
        </p:txBody>
      </p:sp>
      <p:sp>
        <p:nvSpPr>
          <p:cNvPr id="43011" name="2 Marcador de contenido"/>
          <p:cNvSpPr>
            <a:spLocks noGrp="1"/>
          </p:cNvSpPr>
          <p:nvPr>
            <p:ph sz="quarter" idx="1"/>
          </p:nvPr>
        </p:nvSpPr>
        <p:spPr>
          <a:xfrm>
            <a:off x="457200" y="1484784"/>
            <a:ext cx="7499176" cy="4839816"/>
          </a:xfrm>
        </p:spPr>
        <p:txBody>
          <a:bodyPr>
            <a:normAutofit lnSpcReduction="10000"/>
          </a:bodyPr>
          <a:lstStyle/>
          <a:p>
            <a:pPr eaLnBrk="1" hangingPunct="1"/>
            <a:r>
              <a:rPr lang="es-ES" sz="2400" b="1" dirty="0"/>
              <a:t>Auvers-sur-Oise</a:t>
            </a:r>
            <a:r>
              <a:rPr lang="es-ES" sz="2400" dirty="0"/>
              <a:t> es una población y comuna francesa en la región de Isla de Francia, departamento de Valle del Oise, en el distrito de Pontoise y cantón de La Vallée-du-Sausseron.</a:t>
            </a:r>
          </a:p>
          <a:p>
            <a:r>
              <a:rPr lang="es-ES" dirty="0"/>
              <a:t>El castillo de Auvers-sur-Oise, construido en el siglo XVII, acoge la exposición interactiva "Viaje a la época de los impresionistas". En un parque de cinco hectáreas, un jardín formal, en el "estilo francés" se desarrolla cerca del castillo. Adosado,  está adornado con bordados de boj, un laberinto de cenadores, un mirador, una ninfa con incrustaciones de conchas, un jardín temporal y un invernadero dedicado a exposiciones temporales.</a:t>
            </a:r>
            <a:endParaRPr lang="es-ES" sz="2400" dirty="0"/>
          </a:p>
        </p:txBody>
      </p:sp>
    </p:spTree>
    <p:extLst>
      <p:ext uri="{BB962C8B-B14F-4D97-AF65-F5344CB8AC3E}">
        <p14:creationId xmlns:p14="http://schemas.microsoft.com/office/powerpoint/2010/main" val="26358199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Auverst Castl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03233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Auvers-sur-Oi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3978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Auver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16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Auver Castle.-Auver sur-Oi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9740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Auvers Castl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0095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Auvers-sur Oise.-I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57703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Auvers-sur-Oi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9256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Auvers-sur-Ois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0720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Auvers-susr-Oise.-Pinto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3483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Título"/>
          <p:cNvSpPr>
            <a:spLocks noGrp="1"/>
          </p:cNvSpPr>
          <p:nvPr>
            <p:ph type="title"/>
          </p:nvPr>
        </p:nvSpPr>
        <p:spPr>
          <a:xfrm>
            <a:off x="1115616" y="704850"/>
            <a:ext cx="7571184" cy="866775"/>
          </a:xfrm>
        </p:spPr>
        <p:txBody>
          <a:bodyPr/>
          <a:lstStyle/>
          <a:p>
            <a:pPr eaLnBrk="1" hangingPunct="1"/>
            <a:r>
              <a:rPr lang="es-ES" sz="4400" dirty="0"/>
              <a:t>Parc Bagatelle</a:t>
            </a:r>
          </a:p>
        </p:txBody>
      </p:sp>
      <p:sp>
        <p:nvSpPr>
          <p:cNvPr id="43011" name="2 Marcador de contenido"/>
          <p:cNvSpPr>
            <a:spLocks noGrp="1"/>
          </p:cNvSpPr>
          <p:nvPr>
            <p:ph sz="quarter" idx="1"/>
          </p:nvPr>
        </p:nvSpPr>
        <p:spPr>
          <a:xfrm>
            <a:off x="914400" y="1714500"/>
            <a:ext cx="7041976" cy="4810125"/>
          </a:xfrm>
        </p:spPr>
        <p:txBody>
          <a:bodyPr>
            <a:normAutofit/>
          </a:bodyPr>
          <a:lstStyle/>
          <a:p>
            <a:pPr marL="274320" indent="-274320" eaLnBrk="1" fontAlgn="auto" hangingPunct="1">
              <a:spcAft>
                <a:spcPts val="0"/>
              </a:spcAft>
              <a:buClr>
                <a:schemeClr val="accent3"/>
              </a:buClr>
              <a:buFont typeface="Wingdings 2"/>
              <a:buChar char=""/>
              <a:defRPr/>
            </a:pPr>
            <a:r>
              <a:rPr lang="fr-FR" b="1" dirty="0"/>
              <a:t>Parque de Bagatelle</a:t>
            </a:r>
            <a:r>
              <a:rPr lang="fr-FR" dirty="0"/>
              <a:t> está situado en el corazón del Bois de Boulogne, en París. Es uno de los cuatro polos del jardín botánico de la ciudad de París con los invernaderos de Auteuil jardín situado al sudeste del parque  y el Parc Floral de París y la Escuela de Breuil Arboretum en el bosque de Vincennes.</a:t>
            </a:r>
          </a:p>
          <a:p>
            <a:pPr marL="274320" indent="-274320" eaLnBrk="1" fontAlgn="auto" hangingPunct="1">
              <a:spcAft>
                <a:spcPts val="0"/>
              </a:spcAft>
              <a:buClr>
                <a:schemeClr val="accent3"/>
              </a:buClr>
              <a:buFont typeface="Wingdings 2"/>
              <a:buChar char=""/>
              <a:defRPr/>
            </a:pPr>
            <a:r>
              <a:rPr lang="es-ES" dirty="0"/>
              <a:t>El parque y el castillo de Bagatelle fue construido en sesenta y cuatro días, a raíz de una apuesta entre María Antonieta y el conde de Artois, adquiere la finca en 1775. </a:t>
            </a:r>
          </a:p>
        </p:txBody>
      </p:sp>
    </p:spTree>
    <p:extLst>
      <p:ext uri="{BB962C8B-B14F-4D97-AF65-F5344CB8AC3E}">
        <p14:creationId xmlns:p14="http://schemas.microsoft.com/office/powerpoint/2010/main" val="34125465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692696"/>
            <a:ext cx="7241232" cy="5781256"/>
          </a:xfrm>
        </p:spPr>
        <p:txBody>
          <a:bodyPr/>
          <a:lstStyle/>
          <a:p>
            <a:r>
              <a:rPr lang="es-ES" dirty="0"/>
              <a:t>Los planes de sitio se han elaborado en una sola noche por el arquitecto Belanger. </a:t>
            </a:r>
          </a:p>
          <a:p>
            <a:r>
              <a:rPr lang="es-ES" dirty="0"/>
              <a:t>Más de novecientos trabajadores han trabajado para lograr este objetivo.</a:t>
            </a:r>
          </a:p>
          <a:p>
            <a:r>
              <a:rPr lang="es-ES" dirty="0"/>
              <a:t>François-Joseph Belanger ha diseñado el parque y Thomas Blaikie ha asegurado su finalización en estilo anglo- chino, muy popular en aquel tiempo.</a:t>
            </a:r>
          </a:p>
          <a:p>
            <a:r>
              <a:rPr lang="es-ES" dirty="0"/>
              <a:t> Este modo está relacionado con la llegada a Europa de las imágenes de las pagodas de China, pero también refleja una reacción contra la austeridad de los jardines franceses.</a:t>
            </a:r>
          </a:p>
          <a:p>
            <a:endParaRPr lang="es-ES" dirty="0"/>
          </a:p>
          <a:p>
            <a:endParaRPr lang="es-ES" dirty="0"/>
          </a:p>
        </p:txBody>
      </p:sp>
    </p:spTree>
    <p:extLst>
      <p:ext uri="{BB962C8B-B14F-4D97-AF65-F5344CB8AC3E}">
        <p14:creationId xmlns:p14="http://schemas.microsoft.com/office/powerpoint/2010/main" val="2067859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088" y="908050"/>
            <a:ext cx="7772400" cy="5473700"/>
          </a:xfrm>
        </p:spPr>
        <p:txBody>
          <a:bodyPr>
            <a:normAutofit/>
          </a:bodyPr>
          <a:lstStyle/>
          <a:p>
            <a:pPr marL="274320" indent="-274320" eaLnBrk="1" fontAlgn="auto" hangingPunct="1">
              <a:spcAft>
                <a:spcPts val="0"/>
              </a:spcAft>
              <a:buClr>
                <a:schemeClr val="accent3"/>
              </a:buClr>
              <a:buFont typeface="Wingdings 2"/>
              <a:buChar char=""/>
              <a:defRPr/>
            </a:pPr>
            <a:r>
              <a:rPr lang="es-ES" dirty="0"/>
              <a:t>Después de casi desaparecer en la Revolución Francesa, el parque ha tenido en cuenta el invernadero, la puerta de honor y caballerizas en 1835,y los pabellones de los guardias, el Trianon y las dos terrazas en 1870. </a:t>
            </a:r>
          </a:p>
          <a:p>
            <a:pPr marL="274320" indent="-274320" eaLnBrk="1" fontAlgn="auto" hangingPunct="1">
              <a:spcAft>
                <a:spcPts val="0"/>
              </a:spcAft>
              <a:buClr>
                <a:schemeClr val="accent3"/>
              </a:buClr>
              <a:buFont typeface="Wingdings 2"/>
              <a:buChar char=""/>
              <a:defRPr/>
            </a:pPr>
            <a:r>
              <a:rPr lang="es-ES" dirty="0"/>
              <a:t> El jardín se convierte en la característica de París en 1905. </a:t>
            </a:r>
          </a:p>
          <a:p>
            <a:pPr marL="274320" indent="-274320" eaLnBrk="1" fontAlgn="auto" hangingPunct="1">
              <a:spcAft>
                <a:spcPts val="0"/>
              </a:spcAft>
              <a:buClr>
                <a:schemeClr val="accent3"/>
              </a:buClr>
              <a:buFont typeface="Wingdings 2"/>
              <a:buChar char=""/>
              <a:defRPr/>
            </a:pPr>
            <a:r>
              <a:rPr lang="es-ES" dirty="0"/>
              <a:t>Desde 1907 su rosaleda acoge una  certamen internacional. </a:t>
            </a:r>
          </a:p>
          <a:p>
            <a:pPr marL="274320" indent="-274320" eaLnBrk="1" fontAlgn="auto" hangingPunct="1">
              <a:spcAft>
                <a:spcPts val="0"/>
              </a:spcAft>
              <a:buClr>
                <a:schemeClr val="accent3"/>
              </a:buClr>
              <a:buFont typeface="Wingdings 2"/>
              <a:buChar char=""/>
              <a:defRPr/>
            </a:pPr>
            <a:r>
              <a:rPr lang="es-ES" dirty="0"/>
              <a:t>Se encuentran en el parque de unos diez mil rosales que representan  muchas  variedades.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5567515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agatelle.-m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73001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agate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8223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agatelle .-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6275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agatell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7326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agatelle Gardens,.-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38791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agatell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09008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agatell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98040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agatelle.-m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48703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agatelle.-m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1450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agatelle.-Rosera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8131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p:txBody>
          <a:bodyPr/>
          <a:lstStyle/>
          <a:p>
            <a:pPr eaLnBrk="1" hangingPunct="1"/>
            <a:r>
              <a:rPr lang="es-ES" sz="4400" dirty="0"/>
              <a:t>Bambouseraie Prafrance</a:t>
            </a:r>
          </a:p>
        </p:txBody>
      </p:sp>
      <p:sp>
        <p:nvSpPr>
          <p:cNvPr id="54275" name="2 Marcador de contenido"/>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s-ES" b="1" dirty="0"/>
              <a:t>Durante más de 150 años ... y por mucho tiempo todavía. </a:t>
            </a:r>
          </a:p>
          <a:p>
            <a:pPr marL="274320" indent="-274320" eaLnBrk="1" fontAlgn="auto" hangingPunct="1">
              <a:spcAft>
                <a:spcPts val="0"/>
              </a:spcAft>
              <a:buClr>
                <a:schemeClr val="accent3"/>
              </a:buClr>
              <a:buFont typeface="Wingdings 2"/>
              <a:buChar char=""/>
              <a:defRPr/>
            </a:pPr>
            <a:r>
              <a:rPr lang="es-ES" dirty="0"/>
              <a:t> El tamaño gigante de las plantas y la sensación de bienestar que parece irradiar de ellos da la impresión de que los bambúes han existido siempre. </a:t>
            </a:r>
          </a:p>
          <a:p>
            <a:pPr marL="274320" indent="-274320" eaLnBrk="1" fontAlgn="auto" hangingPunct="1">
              <a:spcAft>
                <a:spcPts val="0"/>
              </a:spcAft>
              <a:buClr>
                <a:schemeClr val="accent3"/>
              </a:buClr>
              <a:buFont typeface="Wingdings 2"/>
              <a:buChar char=""/>
              <a:defRPr/>
            </a:pPr>
            <a:r>
              <a:rPr lang="es-ES" dirty="0"/>
              <a:t>Pero llegó a ser a través de la voluntad de un solo hombre: Eugene Mazel,  los invernaderos del jardín aún llevan su nombre. </a:t>
            </a:r>
            <a:br>
              <a:rPr lang="es-ES" dirty="0"/>
            </a:br>
            <a:r>
              <a:rPr lang="es-ES" dirty="0"/>
              <a:t>Él era un amante apasionado de la horticultura y ciencias naturales, inició su primera plantación en el sitio actual en 1856 con la aclimatación de especies exóticas  de bambú de China, Japón, América del Norte y el Himalaya.</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8308361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3"/>
            <a:ext cx="7113984" cy="5543128"/>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Desde 1902, la familia  ha tenido en sus manos el destino de los bambúes, agregando constantemente más y más especies, después de abrir el parque al público y desarrollar y ampliar la plantación. </a:t>
            </a:r>
          </a:p>
          <a:p>
            <a:pPr marL="274320" indent="-274320" eaLnBrk="1" fontAlgn="auto" hangingPunct="1">
              <a:spcAft>
                <a:spcPts val="0"/>
              </a:spcAft>
              <a:buClr>
                <a:schemeClr val="accent3"/>
              </a:buClr>
              <a:buFont typeface="Wingdings 2"/>
              <a:buChar char=""/>
              <a:defRPr/>
            </a:pPr>
            <a:r>
              <a:rPr lang="es-ES" dirty="0"/>
              <a:t>Más recientemente, la bambuseria se ha convertido en un lugar donde los científicos y expertos se reúnen, así como un lugar para expresarse, dando lugar a una mejora artística, a su vez la toma de posesión de las partes del parque. </a:t>
            </a:r>
          </a:p>
          <a:p>
            <a:pPr marL="274320" indent="-274320" eaLnBrk="1" fontAlgn="auto" hangingPunct="1">
              <a:spcAft>
                <a:spcPts val="0"/>
              </a:spcAft>
              <a:buClr>
                <a:schemeClr val="accent3"/>
              </a:buClr>
              <a:buFont typeface="Wingdings 2"/>
              <a:buChar char=""/>
              <a:defRPr/>
            </a:pPr>
            <a:r>
              <a:rPr lang="es-ES" dirty="0"/>
              <a:t> Las nuevas ideas se forman, tomado nuevos retos, siempre con la intención de descubrir y compartir, que se ha convertido en una característica de los bambúes.</a:t>
            </a:r>
          </a:p>
        </p:txBody>
      </p:sp>
    </p:spTree>
    <p:extLst>
      <p:ext uri="{BB962C8B-B14F-4D97-AF65-F5344CB8AC3E}">
        <p14:creationId xmlns:p14="http://schemas.microsoft.com/office/powerpoint/2010/main" val="1390481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ambouseraie de Praf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9669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ambouserai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84140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ambouseraie.-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4854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ambouseraie_praf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7632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ambouser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27138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ambouserie 01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4150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ambouserie Prafranc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64132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ambuserie Pra Franc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792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ambuserie Pra Franc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4826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ambuserie Pra Franc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32421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ambuserie Pra Franc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9023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Bambuserie Pra Franc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2 Imagen" descr="Bambuserie Pra France.-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3577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Bambuserie Prafrance.-Andu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3555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Título"/>
          <p:cNvSpPr>
            <a:spLocks noGrp="1"/>
          </p:cNvSpPr>
          <p:nvPr>
            <p:ph type="title"/>
          </p:nvPr>
        </p:nvSpPr>
        <p:spPr>
          <a:xfrm>
            <a:off x="755576" y="274638"/>
            <a:ext cx="7169224" cy="1143000"/>
          </a:xfrm>
        </p:spPr>
        <p:txBody>
          <a:bodyPr/>
          <a:lstStyle/>
          <a:p>
            <a:pPr eaLnBrk="1" hangingPunct="1"/>
            <a:r>
              <a:rPr lang="es-ES" sz="4400" dirty="0"/>
              <a:t>Bellevue</a:t>
            </a:r>
          </a:p>
        </p:txBody>
      </p:sp>
      <p:sp>
        <p:nvSpPr>
          <p:cNvPr id="68611" name="2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sz="2400" dirty="0"/>
              <a:t>Colección nacional de Francia de Hellebores y Meconopsis que prosperan y crecen en las manos </a:t>
            </a:r>
            <a:r>
              <a:rPr lang="es-ES" dirty="0"/>
              <a:t>y</a:t>
            </a:r>
            <a:r>
              <a:rPr lang="es-ES" sz="2400" dirty="0"/>
              <a:t> cuidado de la familia Lemonnier en la Alta Normandía.</a:t>
            </a:r>
          </a:p>
          <a:p>
            <a:pPr marL="274320" indent="-274320" eaLnBrk="1" fontAlgn="auto" hangingPunct="1">
              <a:spcAft>
                <a:spcPts val="0"/>
              </a:spcAft>
              <a:buClr>
                <a:schemeClr val="accent3"/>
              </a:buClr>
              <a:buFont typeface="Wingdings 2"/>
              <a:buChar char=""/>
              <a:defRPr/>
            </a:pPr>
            <a:r>
              <a:rPr lang="es-ES" sz="2400" dirty="0"/>
              <a:t>Los visitantes de los jardines hoy puede recoger los frutos de su paciente  enfoque purista.</a:t>
            </a:r>
          </a:p>
          <a:p>
            <a:pPr marL="274320" indent="-274320" eaLnBrk="1" fontAlgn="auto" hangingPunct="1">
              <a:spcAft>
                <a:spcPts val="0"/>
              </a:spcAft>
              <a:buClr>
                <a:schemeClr val="accent3"/>
              </a:buClr>
              <a:buFont typeface="Wingdings 2"/>
              <a:buChar char=""/>
              <a:defRPr/>
            </a:pPr>
            <a:r>
              <a:rPr lang="es-ES" sz="2400" dirty="0"/>
              <a:t>Algunos de los ejemplares más hermosos que he visto de Acer </a:t>
            </a:r>
            <a:r>
              <a:rPr lang="es-ES" sz="2400" i="1" dirty="0"/>
              <a:t>griseum, Prunus serrula y Betula costata 'ermanii'</a:t>
            </a:r>
            <a:r>
              <a:rPr lang="es-ES" sz="2400" dirty="0"/>
              <a:t> , la gracia de los jardines con su corteza espectacular exfoliante de canela marrón, cobre pulido y suave, puro y de color blanco cremoso, respectivamente. </a:t>
            </a:r>
          </a:p>
        </p:txBody>
      </p:sp>
    </p:spTree>
    <p:extLst>
      <p:ext uri="{BB962C8B-B14F-4D97-AF65-F5344CB8AC3E}">
        <p14:creationId xmlns:p14="http://schemas.microsoft.com/office/powerpoint/2010/main" val="19254302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548681"/>
            <a:ext cx="7560840" cy="547112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sz="2400" dirty="0"/>
              <a:t>No es casualidad que los Lemonnier eligieran  las plantas con muchos árboles con corteza espectacular que es más admirable en invierno. </a:t>
            </a:r>
          </a:p>
          <a:p>
            <a:pPr marL="274320" indent="-274320" eaLnBrk="1" fontAlgn="auto" hangingPunct="1">
              <a:spcAft>
                <a:spcPts val="0"/>
              </a:spcAft>
              <a:buClr>
                <a:schemeClr val="accent3"/>
              </a:buClr>
              <a:buFont typeface="Wingdings 2"/>
              <a:buChar char=""/>
              <a:defRPr/>
            </a:pPr>
            <a:r>
              <a:rPr lang="es-ES" sz="2400" dirty="0"/>
              <a:t> La pasión dominante de Martine es la recolección y cría del genero </a:t>
            </a:r>
            <a:r>
              <a:rPr lang="es-ES" sz="2400" i="1" dirty="0"/>
              <a:t>Helleborus</a:t>
            </a:r>
            <a:r>
              <a:rPr lang="es-ES" sz="2400" dirty="0"/>
              <a:t> , los Hellebores cuyos miembros son conocidos por distintos nombres comunes de la rosa de Navidad </a:t>
            </a:r>
            <a:r>
              <a:rPr lang="es-ES" sz="2400" i="1" dirty="0"/>
              <a:t>(H. niger),</a:t>
            </a:r>
            <a:r>
              <a:rPr lang="es-ES" sz="2400" dirty="0"/>
              <a:t> la Rosa de Cuaresma  </a:t>
            </a:r>
            <a:r>
              <a:rPr lang="es-ES" sz="2400" i="1" dirty="0"/>
              <a:t>(h. x orientalis),</a:t>
            </a:r>
            <a:r>
              <a:rPr lang="es-ES" sz="2400" dirty="0"/>
              <a:t> </a:t>
            </a:r>
            <a:r>
              <a:rPr lang="es-ES" sz="2400" i="1" dirty="0"/>
              <a:t>(H. foetidus),</a:t>
            </a:r>
            <a:r>
              <a:rPr lang="es-ES" sz="2400" dirty="0"/>
              <a:t> entre otros. </a:t>
            </a:r>
          </a:p>
          <a:p>
            <a:pPr marL="274320" indent="-274320" eaLnBrk="1" fontAlgn="auto" hangingPunct="1">
              <a:spcAft>
                <a:spcPts val="0"/>
              </a:spcAft>
              <a:buClr>
                <a:schemeClr val="accent3"/>
              </a:buClr>
              <a:buFont typeface="Wingdings 2"/>
              <a:buChar char=""/>
              <a:defRPr/>
            </a:pPr>
            <a:r>
              <a:rPr lang="es-ES" sz="2400" dirty="0"/>
              <a:t>Todos estos comienzan a florecer en cualquier lugar de diciembre a febrero, y continuarán hasta mayo. </a:t>
            </a:r>
          </a:p>
          <a:p>
            <a:pPr marL="274320" indent="-274320" eaLnBrk="1" fontAlgn="auto" hangingPunct="1">
              <a:spcAft>
                <a:spcPts val="0"/>
              </a:spcAft>
              <a:buClr>
                <a:schemeClr val="accent3"/>
              </a:buClr>
              <a:buFont typeface="Wingdings 2"/>
              <a:buChar char=""/>
              <a:defRPr/>
            </a:pPr>
            <a:r>
              <a:rPr lang="es-ES" sz="2400" dirty="0"/>
              <a:t>La corteza de estos árboles hermosos complementa los colores de estas extraordinarias flores de invierno.  </a:t>
            </a:r>
          </a:p>
        </p:txBody>
      </p:sp>
    </p:spTree>
    <p:extLst>
      <p:ext uri="{BB962C8B-B14F-4D97-AF65-F5344CB8AC3E}">
        <p14:creationId xmlns:p14="http://schemas.microsoft.com/office/powerpoint/2010/main" val="35666120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ellev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49487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ellevue .-Allee des If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23998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ellevue.-Alee des If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37447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ellevue.-Allee d´Hortens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3618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ellevue.-Allee des If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8022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ellevue.-contras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62352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433048" cy="7128792"/>
          </a:xfrm>
          <a:prstGeom prst="rect">
            <a:avLst/>
          </a:prstGeom>
        </p:spPr>
      </p:pic>
    </p:spTree>
    <p:extLst>
      <p:ext uri="{BB962C8B-B14F-4D97-AF65-F5344CB8AC3E}">
        <p14:creationId xmlns:p14="http://schemas.microsoft.com/office/powerpoint/2010/main" val="31165548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393671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7526854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1123999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19180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67163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177858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5238750" cy="37147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6254" y="0"/>
            <a:ext cx="3797746"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437" y="3714751"/>
            <a:ext cx="5238750" cy="3143250"/>
          </a:xfrm>
          <a:prstGeom prst="rect">
            <a:avLst/>
          </a:prstGeom>
        </p:spPr>
      </p:pic>
    </p:spTree>
    <p:extLst>
      <p:ext uri="{BB962C8B-B14F-4D97-AF65-F5344CB8AC3E}">
        <p14:creationId xmlns:p14="http://schemas.microsoft.com/office/powerpoint/2010/main" val="28518748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Título"/>
          <p:cNvSpPr>
            <a:spLocks noGrp="1"/>
          </p:cNvSpPr>
          <p:nvPr>
            <p:ph type="title"/>
          </p:nvPr>
        </p:nvSpPr>
        <p:spPr/>
        <p:txBody>
          <a:bodyPr/>
          <a:lstStyle/>
          <a:p>
            <a:pPr eaLnBrk="1" hangingPunct="1"/>
            <a:r>
              <a:rPr lang="es-ES" sz="4400" b="1" dirty="0"/>
              <a:t>Parc de Bercy</a:t>
            </a:r>
          </a:p>
        </p:txBody>
      </p:sp>
      <p:sp>
        <p:nvSpPr>
          <p:cNvPr id="89091" name="2 Marcador de contenido"/>
          <p:cNvSpPr>
            <a:spLocks noGrp="1"/>
          </p:cNvSpPr>
          <p:nvPr>
            <p:ph sz="quarter" idx="1"/>
          </p:nvPr>
        </p:nvSpPr>
        <p:spPr>
          <a:xfrm>
            <a:off x="899592" y="1600200"/>
            <a:ext cx="7025208" cy="4873752"/>
          </a:xfrm>
        </p:spPr>
        <p:txBody>
          <a:bodyPr/>
          <a:lstStyle/>
          <a:p>
            <a:pPr eaLnBrk="1" hangingPunct="1"/>
            <a:r>
              <a:rPr lang="es-ES" sz="2400" dirty="0"/>
              <a:t>Le </a:t>
            </a:r>
            <a:r>
              <a:rPr lang="es-ES" sz="2400" b="1" dirty="0"/>
              <a:t>Parc de Bercy</a:t>
            </a:r>
            <a:r>
              <a:rPr lang="es-ES" sz="2400" dirty="0"/>
              <a:t> es una colección de tres jardines ubicados en el distrito XII de París, entre el Palais Omnisports de Paris-Bercy (POPB) y el centro comercial y restaurantes de Bercy Village. </a:t>
            </a:r>
          </a:p>
          <a:p>
            <a:pPr eaLnBrk="1" hangingPunct="1"/>
            <a:r>
              <a:rPr lang="es-ES" sz="2400" dirty="0"/>
              <a:t> Con 14 hectáreas, el parque de Bercy es uno de los más grandes de la capital.</a:t>
            </a:r>
          </a:p>
          <a:p>
            <a:pPr eaLnBrk="1" hangingPunct="1"/>
            <a:r>
              <a:rPr lang="es-ES" sz="2400" dirty="0"/>
              <a:t>El parque consta de tres jardines diseñados por el arquitecto Bernard Huet, Madeleine Ferrand, Jean-Pierre Feugas, Bernard Leroy, paisajistas y Ian Le Caisne, Philippe Raguin entre 1993 y 1997.</a:t>
            </a:r>
          </a:p>
        </p:txBody>
      </p:sp>
    </p:spTree>
    <p:extLst>
      <p:ext uri="{BB962C8B-B14F-4D97-AF65-F5344CB8AC3E}">
        <p14:creationId xmlns:p14="http://schemas.microsoft.com/office/powerpoint/2010/main" val="34328325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897960" cy="5471120"/>
          </a:xfrm>
        </p:spPr>
        <p:txBody>
          <a:bodyPr>
            <a:normAutofit fontScale="92500"/>
          </a:bodyPr>
          <a:lstStyle/>
          <a:p>
            <a:pPr marL="274320" indent="-274320" eaLnBrk="1" fontAlgn="auto" hangingPunct="1">
              <a:spcAft>
                <a:spcPts val="0"/>
              </a:spcAft>
              <a:buClr>
                <a:schemeClr val="accent3"/>
              </a:buClr>
              <a:buFont typeface="Wingdings 2"/>
              <a:buChar char=""/>
              <a:defRPr/>
            </a:pPr>
            <a:r>
              <a:rPr lang="es-ES" dirty="0"/>
              <a:t>El jardín más cercano a Bercy Village ha sido nombrado el jardín "romántico" e incluye lagunas habitadas por peces y las reconstrucciones de las dunas.</a:t>
            </a:r>
          </a:p>
          <a:p>
            <a:pPr marL="274320" indent="-274320" eaLnBrk="1" fontAlgn="auto" hangingPunct="1">
              <a:spcAft>
                <a:spcPts val="0"/>
              </a:spcAft>
              <a:buClr>
                <a:schemeClr val="accent3"/>
              </a:buClr>
              <a:buFont typeface="Wingdings 2"/>
              <a:buChar char=""/>
              <a:defRPr/>
            </a:pPr>
            <a:r>
              <a:rPr lang="es-ES" dirty="0"/>
              <a:t>Entrando a través de Bercy Village, a su izquierda hay una escultura llamada </a:t>
            </a:r>
            <a:r>
              <a:rPr lang="es-ES" i="1" dirty="0"/>
              <a:t>X mansión,</a:t>
            </a:r>
            <a:r>
              <a:rPr lang="es-ES" dirty="0"/>
              <a:t> rodeada de lirios de agua. </a:t>
            </a:r>
          </a:p>
          <a:p>
            <a:pPr marL="274320" indent="-274320" eaLnBrk="1" fontAlgn="auto" hangingPunct="1">
              <a:spcAft>
                <a:spcPts val="0"/>
              </a:spcAft>
              <a:buClr>
                <a:schemeClr val="accent3"/>
              </a:buClr>
              <a:buFont typeface="Wingdings 2"/>
              <a:buChar char=""/>
              <a:defRPr/>
            </a:pPr>
            <a:r>
              <a:rPr lang="es-ES" dirty="0"/>
              <a:t> Enfrente se encuentra </a:t>
            </a:r>
            <a:r>
              <a:rPr lang="es-ES" i="1" dirty="0"/>
              <a:t>la casa del lago,</a:t>
            </a:r>
            <a:r>
              <a:rPr lang="es-ES" dirty="0"/>
              <a:t> situado al lado de un lago. </a:t>
            </a:r>
          </a:p>
          <a:p>
            <a:pPr marL="274320" indent="-274320" eaLnBrk="1" fontAlgn="auto" hangingPunct="1">
              <a:spcAft>
                <a:spcPts val="0"/>
              </a:spcAft>
              <a:buClr>
                <a:schemeClr val="accent3"/>
              </a:buClr>
              <a:buFont typeface="Wingdings 2"/>
              <a:buChar char=""/>
              <a:defRPr/>
            </a:pPr>
            <a:r>
              <a:rPr lang="es-ES" dirty="0"/>
              <a:t>Dos puertas de enlace puede pasar en "parterres, un jardín dedicado a las actividades de trabajo de las plantas: jardines de educación abierta a los estudiantes en las escuelas, los arbustos recortados, flores, etc. </a:t>
            </a:r>
          </a:p>
          <a:p>
            <a:pPr marL="274320" indent="-274320" eaLnBrk="1" fontAlgn="auto" hangingPunct="1">
              <a:spcAft>
                <a:spcPts val="0"/>
              </a:spcAft>
              <a:buClr>
                <a:schemeClr val="accent3"/>
              </a:buClr>
              <a:buFont typeface="Wingdings 2"/>
              <a:buNone/>
              <a:defRPr/>
            </a:pPr>
            <a:r>
              <a:rPr lang="es-ES" dirty="0"/>
              <a:t>     </a:t>
            </a:r>
          </a:p>
        </p:txBody>
      </p:sp>
    </p:spTree>
    <p:extLst>
      <p:ext uri="{BB962C8B-B14F-4D97-AF65-F5344CB8AC3E}">
        <p14:creationId xmlns:p14="http://schemas.microsoft.com/office/powerpoint/2010/main" val="3550684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827584" y="1143000"/>
            <a:ext cx="7128792" cy="5181600"/>
          </a:xfrm>
        </p:spPr>
        <p:txBody>
          <a:bodyPr/>
          <a:lstStyle/>
          <a:p>
            <a:pPr eaLnBrk="1" hangingPunct="1">
              <a:buFont typeface="Wingdings 2" pitchFamily="18" charset="2"/>
              <a:buNone/>
            </a:pPr>
            <a:r>
              <a:rPr lang="es-ES" dirty="0"/>
              <a:t> </a:t>
            </a:r>
            <a:r>
              <a:rPr lang="es-ES" sz="2400" dirty="0"/>
              <a:t>Las Praderas </a:t>
            </a:r>
          </a:p>
          <a:p>
            <a:pPr eaLnBrk="1" hangingPunct="1"/>
            <a:r>
              <a:rPr lang="es-ES" sz="2400" dirty="0"/>
              <a:t>La parte más cercana de POPB se llama la "Pradera" y consta de grandes zonas de césped bajo la sombra de grandes árboles. </a:t>
            </a:r>
          </a:p>
          <a:p>
            <a:pPr eaLnBrk="1" hangingPunct="1"/>
            <a:r>
              <a:rPr lang="es-ES" sz="2400" dirty="0"/>
              <a:t>Es en esta parte </a:t>
            </a:r>
            <a:r>
              <a:rPr lang="es-ES" dirty="0"/>
              <a:t>se juegan</a:t>
            </a:r>
            <a:r>
              <a:rPr lang="es-ES" sz="2400" dirty="0"/>
              <a:t> partidos de fútbol improvisados. </a:t>
            </a:r>
          </a:p>
          <a:p>
            <a:pPr eaLnBrk="1" hangingPunct="1"/>
            <a:r>
              <a:rPr lang="es-ES" sz="2400" dirty="0"/>
              <a:t>El jardín se termina en una plaza , al pie de POPB cuyos pasos sirven de punto de encuentro para profesionales de los patines de ruedas. </a:t>
            </a:r>
          </a:p>
        </p:txBody>
      </p:sp>
    </p:spTree>
    <p:extLst>
      <p:ext uri="{BB962C8B-B14F-4D97-AF65-F5344CB8AC3E}">
        <p14:creationId xmlns:p14="http://schemas.microsoft.com/office/powerpoint/2010/main" val="33020915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erc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9379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erc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686267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00013"/>
            <a:ext cx="925195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93738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9228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0495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92479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8938"/>
            <a:ext cx="9144000" cy="646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14645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3119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346286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19150"/>
            <a:ext cx="9144000" cy="767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69226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88</TotalTime>
  <Words>1802</Words>
  <Application>Microsoft Office PowerPoint</Application>
  <PresentationFormat>Presentación en pantalla (4:3)</PresentationFormat>
  <Paragraphs>242</Paragraphs>
  <Slides>110</Slides>
  <Notes>93</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110</vt:i4>
      </vt:variant>
    </vt:vector>
  </HeadingPairs>
  <TitlesOfParts>
    <vt:vector size="116" baseType="lpstr">
      <vt:lpstr>Calibri</vt:lpstr>
      <vt:lpstr>Century Schoolbook</vt:lpstr>
      <vt:lpstr>Wingdings</vt:lpstr>
      <vt:lpstr>Wingdings 2</vt:lpstr>
      <vt:lpstr>1_Default Theme</vt:lpstr>
      <vt:lpstr>2_Default Theme</vt:lpstr>
      <vt:lpstr>EUROPA.-LA VUELTA AL MUNDO EN 885 JARDINES.-FRANCIA.-Apremont.-Auvert sur Oise.-Parc Bagatelle.-Bambuserie Prafrance.-Bellevue.-Parc Bercy</vt:lpstr>
      <vt:lpstr>Apremont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Auvers sur Oise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Bagatelle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Bambouseraie Prafrance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Bellevue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Bercy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D.-EUROPA.-LA VUELTA AL MUNDO EN 385 JARDINES.-FRANCIA.-Apremont.-Auvert sur Oise.-Parc Bagatelle.-Bambuserie Prafrance</dc:title>
  <dc:creator>Josep</dc:creator>
  <cp:lastModifiedBy>Usuario</cp:lastModifiedBy>
  <cp:revision>8</cp:revision>
  <dcterms:created xsi:type="dcterms:W3CDTF">2016-03-12T06:30:21Z</dcterms:created>
  <dcterms:modified xsi:type="dcterms:W3CDTF">2018-03-11T10:33:35Z</dcterms:modified>
</cp:coreProperties>
</file>