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0" r:id="rId84"/>
    <p:sldId id="351" r:id="rId85"/>
    <p:sldId id="352" r:id="rId86"/>
    <p:sldId id="353" r:id="rId87"/>
    <p:sldId id="354" r:id="rId88"/>
    <p:sldId id="355" r:id="rId89"/>
    <p:sldId id="356" r:id="rId90"/>
    <p:sldId id="357" r:id="rId91"/>
    <p:sldId id="358" r:id="rId92"/>
    <p:sldId id="359" r:id="rId93"/>
    <p:sldId id="360" r:id="rId94"/>
    <p:sldId id="361" r:id="rId95"/>
    <p:sldId id="362" r:id="rId96"/>
    <p:sldId id="363" r:id="rId97"/>
    <p:sldId id="364" r:id="rId98"/>
    <p:sldId id="365" r:id="rId99"/>
    <p:sldId id="366" r:id="rId100"/>
    <p:sldId id="367" r:id="rId101"/>
    <p:sldId id="368" r:id="rId102"/>
    <p:sldId id="369" r:id="rId103"/>
    <p:sldId id="370" r:id="rId104"/>
    <p:sldId id="371" r:id="rId105"/>
    <p:sldId id="372" r:id="rId106"/>
    <p:sldId id="373" r:id="rId107"/>
    <p:sldId id="374" r:id="rId108"/>
    <p:sldId id="375" r:id="rId109"/>
    <p:sldId id="376" r:id="rId110"/>
    <p:sldId id="377" r:id="rId111"/>
    <p:sldId id="378" r:id="rId112"/>
    <p:sldId id="379" r:id="rId113"/>
    <p:sldId id="380" r:id="rId114"/>
    <p:sldId id="381" r:id="rId115"/>
    <p:sldId id="382" r:id="rId116"/>
    <p:sldId id="383" r:id="rId117"/>
    <p:sldId id="384" r:id="rId118"/>
    <p:sldId id="385" r:id="rId119"/>
    <p:sldId id="386" r:id="rId120"/>
    <p:sldId id="387" r:id="rId121"/>
    <p:sldId id="388" r:id="rId122"/>
    <p:sldId id="389" r:id="rId123"/>
    <p:sldId id="390" r:id="rId124"/>
    <p:sldId id="391" r:id="rId125"/>
    <p:sldId id="392" r:id="rId126"/>
    <p:sldId id="393" r:id="rId127"/>
    <p:sldId id="394" r:id="rId128"/>
    <p:sldId id="395" r:id="rId129"/>
    <p:sldId id="396" r:id="rId130"/>
    <p:sldId id="397" r:id="rId131"/>
    <p:sldId id="398" r:id="rId132"/>
    <p:sldId id="399" r:id="rId133"/>
    <p:sldId id="400" r:id="rId134"/>
    <p:sldId id="401" r:id="rId135"/>
    <p:sldId id="402" r:id="rId136"/>
    <p:sldId id="310" r:id="rId137"/>
    <p:sldId id="311" r:id="rId138"/>
    <p:sldId id="312" r:id="rId139"/>
    <p:sldId id="313" r:id="rId140"/>
    <p:sldId id="314" r:id="rId141"/>
    <p:sldId id="315" r:id="rId142"/>
    <p:sldId id="316" r:id="rId143"/>
    <p:sldId id="317" r:id="rId144"/>
    <p:sldId id="318" r:id="rId145"/>
    <p:sldId id="319" r:id="rId146"/>
    <p:sldId id="403" r:id="rId147"/>
    <p:sldId id="404" r:id="rId148"/>
    <p:sldId id="405" r:id="rId149"/>
    <p:sldId id="406" r:id="rId150"/>
    <p:sldId id="407" r:id="rId151"/>
    <p:sldId id="408" r:id="rId152"/>
    <p:sldId id="409" r:id="rId153"/>
    <p:sldId id="410" r:id="rId154"/>
    <p:sldId id="411" r:id="rId155"/>
    <p:sldId id="320"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6212EB-88CC-4044-8C71-C52F8FFC6FF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AD5C2E-FA44-4842-A6C8-ADF6E8376429}" type="slidenum">
              <a:rPr lang="es-ES" smtClean="0"/>
              <a:t>‹Nº›</a:t>
            </a:fld>
            <a:endParaRPr lang="es-ES" dirty="0"/>
          </a:p>
        </p:txBody>
      </p:sp>
    </p:spTree>
    <p:extLst>
      <p:ext uri="{BB962C8B-B14F-4D97-AF65-F5344CB8AC3E}">
        <p14:creationId xmlns:p14="http://schemas.microsoft.com/office/powerpoint/2010/main" val="886216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d´Angers </a:t>
            </a: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B4BC14-0B75-4F5F-9C86-49E2C4A97B93}" type="slidenum">
              <a:rPr lang="es-ES" sz="1200">
                <a:solidFill>
                  <a:prstClr val="black"/>
                </a:solidFill>
              </a:rPr>
              <a:pPr eaLnBrk="1" hangingPunct="1"/>
              <a:t>4</a:t>
            </a:fld>
            <a:endParaRPr lang="es-ES"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d´Angers</a:t>
            </a: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A5C3B2-3B75-4CD0-9CDE-AD9F2089858D}" type="slidenum">
              <a:rPr lang="es-ES" sz="1200">
                <a:solidFill>
                  <a:prstClr val="black"/>
                </a:solidFill>
              </a:rPr>
              <a:pPr eaLnBrk="1" hangingPunct="1"/>
              <a:t>5</a:t>
            </a:fld>
            <a:endParaRPr lang="es-ES"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d´Angers</a:t>
            </a: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0FD4CBE-765B-4DD7-9B1C-0E8C66FEF13B}" type="slidenum">
              <a:rPr lang="es-ES" sz="1200">
                <a:solidFill>
                  <a:prstClr val="black"/>
                </a:solidFill>
              </a:rPr>
              <a:pPr eaLnBrk="1" hangingPunct="1"/>
              <a:t>6</a:t>
            </a:fld>
            <a:endParaRPr lang="es-ES" sz="1200"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dÁngers</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F3701F-1646-41D3-8C5C-2032CC5D11DF}" type="slidenum">
              <a:rPr lang="es-ES" sz="1200">
                <a:solidFill>
                  <a:prstClr val="black"/>
                </a:solidFill>
              </a:rPr>
              <a:pPr eaLnBrk="1" hangingPunct="1"/>
              <a:t>7</a:t>
            </a:fld>
            <a:endParaRPr lang="es-ES" sz="1200"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d´Angers</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51F2D3-79BD-4577-BFC7-F3027D81AE39}" type="slidenum">
              <a:rPr lang="es-ES" sz="1200">
                <a:solidFill>
                  <a:prstClr val="black"/>
                </a:solidFill>
              </a:rPr>
              <a:pPr eaLnBrk="1" hangingPunct="1"/>
              <a:t>8</a:t>
            </a:fld>
            <a:endParaRPr lang="es-ES" sz="1200"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AC845AA-00B6-47A1-A4C7-40E3BB56AD9C}" type="slidenum">
              <a:rPr lang="es-ES" sz="1200">
                <a:solidFill>
                  <a:prstClr val="black"/>
                </a:solidFill>
              </a:rPr>
              <a:pPr eaLnBrk="1" hangingPunct="1"/>
              <a:t>9</a:t>
            </a:fld>
            <a:endParaRPr lang="es-ES" sz="1200"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Angers.-Jardín des Plantes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09C9273-8623-4E55-96C2-E131E5E3D607}" type="slidenum">
              <a:rPr lang="es-ES" sz="1200">
                <a:solidFill>
                  <a:prstClr val="black"/>
                </a:solidFill>
              </a:rPr>
              <a:pPr eaLnBrk="1" hangingPunct="1"/>
              <a:t>10</a:t>
            </a:fld>
            <a:endParaRPr lang="es-ES" sz="1200" dirty="0">
              <a:solidFill>
                <a:prstClr val="black"/>
              </a:solidFill>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Angers.-Jardín des Plantes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C9C78ED-4557-4A26-9CF3-620C8DD48A3C}" type="slidenum">
              <a:rPr lang="es-ES" sz="1200">
                <a:solidFill>
                  <a:prstClr val="black"/>
                </a:solidFill>
              </a:rPr>
              <a:pPr eaLnBrk="1" hangingPunct="1"/>
              <a:t>11</a:t>
            </a:fld>
            <a:endParaRPr lang="es-ES" sz="1200" dirty="0">
              <a:solidFill>
                <a:prstClr val="black"/>
              </a:solidFill>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Angers .-Jardín des Plantes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D8A0C1-B462-4F42-981F-1775DC7B3363}" type="slidenum">
              <a:rPr lang="es-ES" sz="1200">
                <a:solidFill>
                  <a:prstClr val="black"/>
                </a:solidFill>
              </a:rPr>
              <a:pPr eaLnBrk="1" hangingPunct="1"/>
              <a:t>12</a:t>
            </a:fld>
            <a:endParaRPr lang="es-ES" sz="1200" dirty="0">
              <a:solidFill>
                <a:prstClr val="black"/>
              </a:solidFill>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Angers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D4FA7A-6763-40FA-B8F7-83D85CF08948}" type="slidenum">
              <a:rPr lang="es-ES" sz="1200">
                <a:solidFill>
                  <a:prstClr val="black"/>
                </a:solidFill>
              </a:rPr>
              <a:pPr eaLnBrk="1" hangingPunct="1"/>
              <a:t>13</a:t>
            </a:fld>
            <a:endParaRPr lang="es-ES" sz="1200" dirty="0">
              <a:solidFill>
                <a:prstClr val="black"/>
              </a:solidFill>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Angers.-Jardín Botanique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Auverts sur Oise</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9006D7-328D-4105-AB26-C3CC598030E7}" type="slidenum">
              <a:rPr lang="es-ES" sz="1200">
                <a:solidFill>
                  <a:prstClr val="black"/>
                </a:solidFill>
              </a:rPr>
              <a:pPr eaLnBrk="1" hangingPunct="1"/>
              <a:t>16</a:t>
            </a:fld>
            <a:endParaRPr lang="es-ES" sz="1200"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Auverts sur Oise</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45D4D8-7DB6-4A6B-904A-2E030B939EBE}" type="slidenum">
              <a:rPr lang="es-ES" sz="1200">
                <a:solidFill>
                  <a:prstClr val="black"/>
                </a:solidFill>
              </a:rPr>
              <a:pPr eaLnBrk="1" hangingPunct="1"/>
              <a:t>17</a:t>
            </a:fld>
            <a:endParaRPr lang="es-ES" sz="1200"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Auverts sur Oise</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4304DCC-45DE-49B1-BC95-39EE688D672E}" type="slidenum">
              <a:rPr lang="es-ES" sz="1200">
                <a:solidFill>
                  <a:prstClr val="black"/>
                </a:solidFill>
              </a:rPr>
              <a:pPr eaLnBrk="1" hangingPunct="1"/>
              <a:t>18</a:t>
            </a:fld>
            <a:endParaRPr lang="es-ES" sz="1200"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CD51D6-3A0E-41ED-A88B-6BB2A6973ED5}" type="slidenum">
              <a:rPr lang="es-ES" sz="1200">
                <a:solidFill>
                  <a:prstClr val="black"/>
                </a:solidFill>
              </a:rPr>
              <a:pPr eaLnBrk="1" hangingPunct="1"/>
              <a:t>19</a:t>
            </a:fld>
            <a:endParaRPr lang="es-ES" sz="1200" dirty="0">
              <a:solidFill>
                <a:prstClr val="black"/>
              </a:solidFill>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Auvers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DA77792-382F-4941-A8B3-77CBD4120FA2}" type="slidenum">
              <a:rPr lang="es-ES" sz="1200">
                <a:solidFill>
                  <a:prstClr val="black"/>
                </a:solidFill>
              </a:rPr>
              <a:pPr eaLnBrk="1" hangingPunct="1"/>
              <a:t>20</a:t>
            </a:fld>
            <a:endParaRPr lang="es-ES" sz="1200"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Auvers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C4712A-3553-4AD3-9ECD-6DE0F25005A8}" type="slidenum">
              <a:rPr lang="es-ES" sz="1200">
                <a:solidFill>
                  <a:prstClr val="black"/>
                </a:solidFill>
              </a:rPr>
              <a:pPr eaLnBrk="1" hangingPunct="1"/>
              <a:t>22</a:t>
            </a:fld>
            <a:endParaRPr lang="es-ES" sz="1200"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 .-Bagatelle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0416A6-6884-4911-B3E2-B1E289E5A5BF}" type="slidenum">
              <a:rPr lang="es-ES" sz="1200">
                <a:solidFill>
                  <a:prstClr val="black"/>
                </a:solidFill>
              </a:rPr>
              <a:pPr eaLnBrk="1" hangingPunct="1"/>
              <a:t>23</a:t>
            </a:fld>
            <a:endParaRPr 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Paris.-Bagatelle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48A6934-F487-4094-9E74-5C570C73AFA5}" type="slidenum">
              <a:rPr lang="es-ES" sz="1200">
                <a:solidFill>
                  <a:prstClr val="black"/>
                </a:solidFill>
              </a:rPr>
              <a:pPr eaLnBrk="1" hangingPunct="1"/>
              <a:t>24</a:t>
            </a:fld>
            <a:endParaRPr lang="es-ES" sz="1200"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Paris.-Bagatelle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A5285D7-3B54-4739-93BE-1B2A80901D2D}" type="slidenum">
              <a:rPr lang="es-ES" sz="1200">
                <a:solidFill>
                  <a:prstClr val="black"/>
                </a:solidFill>
              </a:rPr>
              <a:pPr eaLnBrk="1" hangingPunct="1"/>
              <a:t>25</a:t>
            </a:fld>
            <a:endParaRPr lang="es-ES" sz="1200" dirty="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Paris.-Bagatelle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7D9F99-5126-4E92-8893-BD17B8FA36D2}" type="slidenum">
              <a:rPr lang="es-ES" sz="1200">
                <a:solidFill>
                  <a:prstClr val="black"/>
                </a:solidFill>
              </a:rPr>
              <a:pPr eaLnBrk="1" hangingPunct="1"/>
              <a:t>26</a:t>
            </a:fld>
            <a:endParaRPr 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Paris.-Bagatelle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0E58E5-C5C7-4A3D-8246-08059E8F75BD}" type="slidenum">
              <a:rPr lang="es-ES" sz="1200">
                <a:solidFill>
                  <a:prstClr val="black"/>
                </a:solidFill>
              </a:rPr>
              <a:pPr eaLnBrk="1" hangingPunct="1"/>
              <a:t>27</a:t>
            </a:fld>
            <a:endParaRPr lang="es-ES" sz="1200" dirty="0">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Paris.-Bagatelle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82432A-B43C-4EC7-89E6-A064DBB01CA2}" type="slidenum">
              <a:rPr lang="es-ES" sz="1200">
                <a:solidFill>
                  <a:prstClr val="black"/>
                </a:solidFill>
              </a:rPr>
              <a:pPr eaLnBrk="1" hangingPunct="1"/>
              <a:t>28</a:t>
            </a:fld>
            <a:endParaRPr 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Caen.-Jardín Luna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5197A2-B8B7-4467-A603-CED354F5DC3E}" type="slidenum">
              <a:rPr lang="es-ES" sz="1200">
                <a:solidFill>
                  <a:prstClr val="black"/>
                </a:solidFill>
              </a:rPr>
              <a:pPr eaLnBrk="1" hangingPunct="1"/>
              <a:t>30</a:t>
            </a:fld>
            <a:endParaRPr 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Chantilly Chateau</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7C81C4-F437-4734-ADAD-FA34F42C341B}" type="slidenum">
              <a:rPr lang="es-ES" sz="1200">
                <a:solidFill>
                  <a:prstClr val="black"/>
                </a:solidFill>
              </a:rPr>
              <a:pPr eaLnBrk="1" hangingPunct="1"/>
              <a:t>31</a:t>
            </a:fld>
            <a:endParaRPr lang="es-ES" sz="1200" dirty="0">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Chantilly.-Jarrones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Chantilly</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40D26E-FCD1-4E86-B579-46FE74D040B3}" type="slidenum">
              <a:rPr lang="es-ES" sz="1200">
                <a:solidFill>
                  <a:prstClr val="black"/>
                </a:solidFill>
              </a:rPr>
              <a:pPr eaLnBrk="1" hangingPunct="1"/>
              <a:t>32</a:t>
            </a:fld>
            <a:endParaRPr lang="es-ES" sz="1200"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Chantilly</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93784C-C8FB-41C5-898B-E9640EF9F3DC}" type="slidenum">
              <a:rPr lang="es-ES" sz="1200">
                <a:solidFill>
                  <a:prstClr val="black"/>
                </a:solidFill>
              </a:rPr>
              <a:pPr eaLnBrk="1" hangingPunct="1"/>
              <a:t>33</a:t>
            </a:fld>
            <a:endParaRPr lang="es-ES" sz="1200"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chantilly.</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250877F-17ED-4F3F-9750-BE8E8363AA34}" type="slidenum">
              <a:rPr lang="es-ES" sz="1200">
                <a:solidFill>
                  <a:prstClr val="black"/>
                </a:solidFill>
              </a:rPr>
              <a:pPr eaLnBrk="1" hangingPunct="1"/>
              <a:t>34</a:t>
            </a:fld>
            <a:endParaRPr lang="es-ES" sz="1200"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chantilly.</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BA540A-DAF0-4905-B645-DA20C63377A5}" type="slidenum">
              <a:rPr lang="es-ES" sz="1200">
                <a:solidFill>
                  <a:prstClr val="black"/>
                </a:solidFill>
              </a:rPr>
              <a:pPr eaLnBrk="1" hangingPunct="1"/>
              <a:t>35</a:t>
            </a:fld>
            <a:endParaRPr lang="es-ES" sz="1200"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9BA7F0-6F31-4940-8695-D19823F2A82F}" type="slidenum">
              <a:rPr lang="es-ES" sz="1200">
                <a:solidFill>
                  <a:prstClr val="black"/>
                </a:solidFill>
              </a:rPr>
              <a:pPr eaLnBrk="1" hangingPunct="1"/>
              <a:t>38</a:t>
            </a:fld>
            <a:endParaRPr lang="es-ES" sz="1200"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Chaumont sur Loire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9798225-9D65-42E3-9AAF-02E97BE90FC8}" type="slidenum">
              <a:rPr lang="es-ES" sz="1200">
                <a:solidFill>
                  <a:prstClr val="black"/>
                </a:solidFill>
              </a:rPr>
              <a:pPr eaLnBrk="1" hangingPunct="1"/>
              <a:t>39</a:t>
            </a:fld>
            <a:endParaRPr lang="es-ES" sz="1200"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Chaumont Sur Loire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77AD250-CF65-416E-BC00-E222981287F8}" type="slidenum">
              <a:rPr lang="es-ES" sz="1200">
                <a:solidFill>
                  <a:prstClr val="black"/>
                </a:solidFill>
              </a:rPr>
              <a:pPr eaLnBrk="1" hangingPunct="1"/>
              <a:t>40</a:t>
            </a:fld>
            <a:endParaRPr 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Chaumont sur Loire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054C72E-570B-4F31-A390-02E80192D034}" type="slidenum">
              <a:rPr lang="es-ES" sz="1200">
                <a:solidFill>
                  <a:prstClr val="black"/>
                </a:solidFill>
              </a:rPr>
              <a:pPr eaLnBrk="1" hangingPunct="1"/>
              <a:t>41</a:t>
            </a:fld>
            <a:endParaRPr lang="es-ES" sz="1200"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Chaumont sur Loire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1035F8-39B4-4094-BB62-2DB39EFDEB81}" type="slidenum">
              <a:rPr lang="es-ES" sz="1200">
                <a:solidFill>
                  <a:prstClr val="black"/>
                </a:solidFill>
              </a:rPr>
              <a:pPr eaLnBrk="1" hangingPunct="1"/>
              <a:t>42</a:t>
            </a:fld>
            <a:endParaRPr 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Chaumont sur Loire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D9E7556-AD00-4DF5-A39A-ACBFF7CF2E7B}" type="slidenum">
              <a:rPr lang="es-ES" sz="1200">
                <a:solidFill>
                  <a:prstClr val="black"/>
                </a:solidFill>
              </a:rPr>
              <a:pPr eaLnBrk="1" hangingPunct="1"/>
              <a:t>43</a:t>
            </a:fld>
            <a:endParaRPr 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Chaumont sur Loire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7CE4CC-4275-4C51-A0E5-B1B4CDCC40A6}" type="slidenum">
              <a:rPr lang="es-ES" sz="1200">
                <a:solidFill>
                  <a:prstClr val="black"/>
                </a:solidFill>
              </a:rPr>
              <a:pPr eaLnBrk="1" hangingPunct="1"/>
              <a:t>44</a:t>
            </a:fld>
            <a:endParaRPr 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Chaumont sur Loire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B47A3A8-C684-4519-B7AC-F625F74B49CD}" type="slidenum">
              <a:rPr lang="es-ES" sz="1200">
                <a:solidFill>
                  <a:prstClr val="black"/>
                </a:solidFill>
              </a:rPr>
              <a:pPr eaLnBrk="1" hangingPunct="1"/>
              <a:t>48</a:t>
            </a:fld>
            <a:endParaRPr lang="es-ES" sz="1200"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Chenonceau</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1E3411-08C6-470A-BF01-CE928FC574AB}" type="slidenum">
              <a:rPr lang="es-ES" sz="1200">
                <a:solidFill>
                  <a:prstClr val="black"/>
                </a:solidFill>
              </a:rPr>
              <a:pPr eaLnBrk="1" hangingPunct="1"/>
              <a:t>49</a:t>
            </a:fld>
            <a:endParaRPr lang="es-ES" sz="1200"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Chenonceau</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Chenonceau</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B58BD84-D270-4B74-A014-BA5D549F4BF7}" type="slidenum">
              <a:rPr lang="es-ES" sz="1200">
                <a:solidFill>
                  <a:prstClr val="black"/>
                </a:solidFill>
              </a:rPr>
              <a:pPr eaLnBrk="1" hangingPunct="1"/>
              <a:t>50</a:t>
            </a:fld>
            <a:endParaRPr lang="es-ES" sz="1200"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Chenonceau</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9EB08EF-97D5-445A-A454-53B052E9606F}" type="slidenum">
              <a:rPr lang="es-ES" sz="1200">
                <a:solidFill>
                  <a:prstClr val="black"/>
                </a:solidFill>
              </a:rPr>
              <a:pPr eaLnBrk="1" hangingPunct="1"/>
              <a:t>51</a:t>
            </a:fld>
            <a:endParaRPr lang="es-ES" sz="1200"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Chenonceau.-Jardin Diana de Poitiers</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DB269AA-5739-464E-AFD7-4092F7BCCD2E}" type="slidenum">
              <a:rPr lang="es-ES" sz="1200">
                <a:solidFill>
                  <a:prstClr val="black"/>
                </a:solidFill>
              </a:rPr>
              <a:pPr eaLnBrk="1" hangingPunct="1"/>
              <a:t>52</a:t>
            </a:fld>
            <a:endParaRPr lang="es-ES" sz="1200"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Chenonceau</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C441E1-A24B-4B4B-BF5F-A4F6BA305E07}" type="slidenum">
              <a:rPr lang="es-ES" sz="1200">
                <a:solidFill>
                  <a:prstClr val="black"/>
                </a:solidFill>
              </a:rPr>
              <a:pPr eaLnBrk="1" hangingPunct="1"/>
              <a:t>53</a:t>
            </a:fld>
            <a:endParaRPr lang="es-ES" sz="1200"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E1C032-8F40-487D-B9F9-983BD8B5B013}" type="slidenum">
              <a:rPr lang="es-ES" sz="1200">
                <a:solidFill>
                  <a:prstClr val="black"/>
                </a:solidFill>
              </a:rPr>
              <a:pPr eaLnBrk="1" hangingPunct="1"/>
              <a:t>56</a:t>
            </a:fld>
            <a:endParaRPr lang="es-ES" sz="1200"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Lyon.-Allee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B137832-16F9-40EB-B326-F71818AD4DE3}" type="slidenum">
              <a:rPr lang="es-ES" sz="1200">
                <a:solidFill>
                  <a:prstClr val="black"/>
                </a:solidFill>
              </a:rPr>
              <a:pPr eaLnBrk="1" hangingPunct="1"/>
              <a:t>57</a:t>
            </a:fld>
            <a:endParaRPr lang="es-ES" sz="1200"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Lyon.-Allee des Borges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3A5AC61-56C5-4EBF-A004-95D37CBFB168}" type="slidenum">
              <a:rPr lang="es-ES" sz="1200">
                <a:solidFill>
                  <a:prstClr val="black"/>
                </a:solidFill>
              </a:rPr>
              <a:pPr eaLnBrk="1" hangingPunct="1"/>
              <a:t>58</a:t>
            </a:fld>
            <a:endParaRPr 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Lyon.-Berges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F86574-3378-4681-B3B8-559BCC90686B}" type="slidenum">
              <a:rPr lang="es-ES" sz="1200">
                <a:solidFill>
                  <a:prstClr val="black"/>
                </a:solidFill>
              </a:rPr>
              <a:pPr eaLnBrk="1" hangingPunct="1"/>
              <a:t>59</a:t>
            </a:fld>
            <a:endParaRPr lang="es-ES" sz="1200"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F79F05-9877-4E80-A7DC-AF62C4604E15}" type="slidenum">
              <a:rPr lang="es-ES" sz="1200">
                <a:solidFill>
                  <a:prstClr val="black"/>
                </a:solidFill>
              </a:rPr>
              <a:pPr eaLnBrk="1" hangingPunct="1"/>
              <a:t>60</a:t>
            </a:fld>
            <a:endParaRPr 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Lyon.-La gran Prairie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7A8AF96-0685-470E-959D-FD86AE37A1DB}" type="slidenum">
              <a:rPr lang="es-ES" sz="1200">
                <a:solidFill>
                  <a:prstClr val="black"/>
                </a:solidFill>
              </a:rPr>
              <a:pPr eaLnBrk="1" hangingPunct="1"/>
              <a:t>61</a:t>
            </a:fld>
            <a:endParaRPr 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Lyon.-Jardín d´Enfants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8FA95D1-F0BB-42F7-9223-3426C25D0326}" type="slidenum">
              <a:rPr lang="es-ES" sz="1200">
                <a:solidFill>
                  <a:prstClr val="black"/>
                </a:solidFill>
              </a:rPr>
              <a:pPr eaLnBrk="1" hangingPunct="1"/>
              <a:t>62</a:t>
            </a:fld>
            <a:endParaRPr 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du Grand Lyon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35B8FCF-6501-4ECE-ACE5-7A44FE86BCC7}" type="slidenum">
              <a:rPr lang="es-ES" sz="1200">
                <a:solidFill>
                  <a:prstClr val="black"/>
                </a:solidFill>
              </a:rPr>
              <a:pPr eaLnBrk="1" hangingPunct="1"/>
              <a:t>63</a:t>
            </a:fld>
            <a:endParaRPr 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Lyon.-Jardín d´Enfants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E41E4D-857C-4056-BCA5-6D09233B571D}" type="slidenum">
              <a:rPr lang="es-ES" sz="1200">
                <a:solidFill>
                  <a:prstClr val="black"/>
                </a:solidFill>
              </a:rPr>
              <a:pPr eaLnBrk="1" hangingPunct="1"/>
              <a:t>64</a:t>
            </a:fld>
            <a:endParaRPr 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CC0BFBC-1559-4873-B097-3FA5F71E6E88}" type="slidenum">
              <a:rPr lang="es-ES" sz="1200">
                <a:solidFill>
                  <a:prstClr val="black"/>
                </a:solidFill>
              </a:rPr>
              <a:pPr eaLnBrk="1" hangingPunct="1"/>
              <a:t>65</a:t>
            </a:fld>
            <a:endParaRPr 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Lyon.-Parc de la Tête d´or</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63C317B-5216-448D-8184-C13A3EA309A8}" type="slidenum">
              <a:rPr lang="es-ES" sz="1200">
                <a:solidFill>
                  <a:prstClr val="black"/>
                </a:solidFill>
              </a:rPr>
              <a:pPr eaLnBrk="1" hangingPunct="1"/>
              <a:t>66</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 Rue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17B3CB-9660-4F3E-AC50-35AC52714FF2}" type="slidenum">
              <a:rPr lang="es-ES" sz="1200">
                <a:solidFill>
                  <a:prstClr val="black"/>
                </a:solidFill>
              </a:rPr>
              <a:pPr eaLnBrk="1" hangingPunct="1"/>
              <a:t>67</a:t>
            </a:fld>
            <a:endParaRPr 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Lyon.-Tête d´or</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E0F390-3CCB-4C2C-9BC4-952674CBE34F}" type="slidenum">
              <a:rPr lang="es-ES" sz="1200">
                <a:solidFill>
                  <a:prstClr val="black"/>
                </a:solidFill>
              </a:rPr>
              <a:pPr eaLnBrk="1" hangingPunct="1"/>
              <a:t>70</a:t>
            </a:fld>
            <a:endParaRPr 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Majorelle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E861B2D-9A27-4D15-8427-8556D1329B76}" type="slidenum">
              <a:rPr lang="es-ES" sz="1200">
                <a:solidFill>
                  <a:prstClr val="black"/>
                </a:solidFill>
              </a:rPr>
              <a:pPr eaLnBrk="1" hangingPunct="1"/>
              <a:t>71</a:t>
            </a:fld>
            <a:endParaRPr 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Majorelle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A787FB-153A-4FF3-9F51-3E85F3787F48}" type="slidenum">
              <a:rPr lang="es-ES" sz="1200">
                <a:solidFill>
                  <a:prstClr val="black"/>
                </a:solidFill>
              </a:rPr>
              <a:pPr eaLnBrk="1" hangingPunct="1"/>
              <a:t>72</a:t>
            </a:fld>
            <a:endParaRPr lang="es-ES" sz="1200" dirty="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Majorelle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0D6319C-D1AA-4EA6-B56E-59F55F626EC6}" type="slidenum">
              <a:rPr lang="es-ES" sz="1200">
                <a:solidFill>
                  <a:prstClr val="black"/>
                </a:solidFill>
              </a:rPr>
              <a:pPr eaLnBrk="1" hangingPunct="1"/>
              <a:t>73</a:t>
            </a:fld>
            <a:endParaRPr lang="es-ES" sz="1200"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Majorelle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D8BBB9-F72F-445A-A3D2-2E197BD1EAAB}" type="slidenum">
              <a:rPr lang="es-ES" sz="1200">
                <a:solidFill>
                  <a:prstClr val="black"/>
                </a:solidFill>
              </a:rPr>
              <a:pPr eaLnBrk="1" hangingPunct="1"/>
              <a:t>74</a:t>
            </a:fld>
            <a:endParaRPr lang="es-ES" sz="1200"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Majorelle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05F952F-7239-40D1-899A-5A8DDE363CB8}" type="slidenum">
              <a:rPr lang="es-ES" sz="1200">
                <a:solidFill>
                  <a:prstClr val="black"/>
                </a:solidFill>
              </a:rPr>
              <a:pPr eaLnBrk="1" hangingPunct="1"/>
              <a:t>77</a:t>
            </a:fld>
            <a:endParaRPr lang="es-ES" sz="1200"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0083E68-D646-43AD-A7DC-85CADBF6AF52}" type="slidenum">
              <a:rPr lang="es-ES" sz="1200">
                <a:solidFill>
                  <a:prstClr val="black"/>
                </a:solidFill>
              </a:rPr>
              <a:pPr eaLnBrk="1" hangingPunct="1"/>
              <a:t>78</a:t>
            </a:fld>
            <a:endParaRPr 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AF75BB-BA2A-4768-BD44-10666B6A1A14}" type="slidenum">
              <a:rPr lang="es-ES" sz="1200">
                <a:solidFill>
                  <a:prstClr val="black"/>
                </a:solidFill>
              </a:rPr>
              <a:pPr eaLnBrk="1" hangingPunct="1"/>
              <a:t>79</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6FA00C6-0E8F-4978-9C59-F1B377F99A1E}" type="slidenum">
              <a:rPr lang="es-ES" sz="1200">
                <a:solidFill>
                  <a:prstClr val="black"/>
                </a:solidFill>
              </a:rPr>
              <a:pPr eaLnBrk="1" hangingPunct="1"/>
              <a:t>80</a:t>
            </a:fld>
            <a:endParaRPr 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6E436CC-2A8C-4E3B-86A9-9778C687F256}" type="slidenum">
              <a:rPr lang="es-ES" sz="1200">
                <a:solidFill>
                  <a:prstClr val="black"/>
                </a:solidFill>
              </a:rPr>
              <a:pPr eaLnBrk="1" hangingPunct="1"/>
              <a:t>81</a:t>
            </a:fld>
            <a:endParaRPr 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2EE392-4183-4B16-A5BF-1942E8F972B2}" type="slidenum">
              <a:rPr lang="es-ES" sz="1200">
                <a:solidFill>
                  <a:prstClr val="black"/>
                </a:solidFill>
              </a:rPr>
              <a:pPr eaLnBrk="1" hangingPunct="1"/>
              <a:t>82</a:t>
            </a:fld>
            <a:endParaRPr 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25941F-B9A2-47B4-BAD7-147722793BF7}" type="slidenum">
              <a:rPr lang="es-ES" sz="1200">
                <a:solidFill>
                  <a:prstClr val="black"/>
                </a:solidFill>
              </a:rPr>
              <a:pPr eaLnBrk="1" hangingPunct="1"/>
              <a:t>83</a:t>
            </a:fld>
            <a:endParaRPr 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07C736-D6CF-42C6-BB4D-F7251A85ECB3}" type="slidenum">
              <a:rPr lang="es-ES" sz="1200">
                <a:solidFill>
                  <a:prstClr val="black"/>
                </a:solidFill>
              </a:rPr>
              <a:pPr eaLnBrk="1" hangingPunct="1"/>
              <a:t>84</a:t>
            </a:fld>
            <a:endParaRPr 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Mónaco.-Colección privada</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B0275F2-2704-4C56-B994-3FEF7463AD52}" type="slidenum">
              <a:rPr lang="es-ES" sz="1200">
                <a:solidFill>
                  <a:prstClr val="black"/>
                </a:solidFill>
              </a:rPr>
              <a:pPr eaLnBrk="1" hangingPunct="1"/>
              <a:t>85</a:t>
            </a:fld>
            <a:endParaRPr 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Mónaco.-Copiapoas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47CBB83-A5AB-4ED1-AEF4-236C37372408}" type="slidenum">
              <a:rPr lang="es-ES" sz="1200">
                <a:solidFill>
                  <a:prstClr val="black"/>
                </a:solidFill>
              </a:rPr>
              <a:pPr eaLnBrk="1" hangingPunct="1"/>
              <a:t>86</a:t>
            </a:fld>
            <a:endParaRPr lang="es-ES"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927338-F4F2-43FC-AF6E-F8F8F433A49D}" type="slidenum">
              <a:rPr lang="es-ES" sz="1200">
                <a:solidFill>
                  <a:prstClr val="black"/>
                </a:solidFill>
              </a:rPr>
              <a:pPr eaLnBrk="1" hangingPunct="1"/>
              <a:t>87</a:t>
            </a:fld>
            <a:endParaRPr lang="es-ES" sz="1200"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E6A62C-FD6C-462F-B7C4-FB862D99DEF7}" type="slidenum">
              <a:rPr lang="es-ES" sz="1200">
                <a:solidFill>
                  <a:prstClr val="black"/>
                </a:solidFill>
              </a:rPr>
              <a:pPr eaLnBrk="1" hangingPunct="1"/>
              <a:t>88</a:t>
            </a:fld>
            <a:endParaRPr lang="es-ES" sz="1200"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AB7FB0B-A549-4D8B-A04F-3DBF5FBE67B3}" type="slidenum">
              <a:rPr lang="es-ES" sz="1200">
                <a:solidFill>
                  <a:prstClr val="black"/>
                </a:solidFill>
              </a:rPr>
              <a:pPr eaLnBrk="1" hangingPunct="1"/>
              <a:t>89</a:t>
            </a:fld>
            <a:endParaRPr lang="es-ES" sz="1200"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799A7D5-47C2-4905-A77D-AFF92BE35E00}" type="slidenum">
              <a:rPr lang="es-ES" sz="1200">
                <a:solidFill>
                  <a:prstClr val="black"/>
                </a:solidFill>
              </a:rPr>
              <a:pPr eaLnBrk="1" hangingPunct="1"/>
              <a:t>90</a:t>
            </a:fld>
            <a:endParaRPr lang="es-ES" sz="1200" dirty="0">
              <a:solidFill>
                <a:prstClr val="black"/>
              </a:solidFill>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ADDD708-9E9B-416F-94D1-8EF41E8AC92D}" type="slidenum">
              <a:rPr lang="es-ES" sz="1200">
                <a:solidFill>
                  <a:prstClr val="black"/>
                </a:solidFill>
              </a:rPr>
              <a:pPr eaLnBrk="1" hangingPunct="1"/>
              <a:t>91</a:t>
            </a:fld>
            <a:endParaRPr lang="es-ES"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1CB5B0-7394-40B0-AD68-A4A11A2A1FBE}" type="slidenum">
              <a:rPr lang="es-ES" sz="1200">
                <a:solidFill>
                  <a:prstClr val="black"/>
                </a:solidFill>
              </a:rPr>
              <a:pPr eaLnBrk="1" hangingPunct="1"/>
              <a:t>92</a:t>
            </a:fld>
            <a:endParaRPr 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13F886-F1C8-4C88-9AD7-1CEFF4FD5857}" type="slidenum">
              <a:rPr lang="es-ES" sz="1200">
                <a:solidFill>
                  <a:prstClr val="black"/>
                </a:solidFill>
              </a:rPr>
              <a:pPr eaLnBrk="1" hangingPunct="1"/>
              <a:t>93</a:t>
            </a:fld>
            <a:endParaRPr lang="es-ES"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F41B36-C30F-430C-A8DE-087AB77F239B}" type="slidenum">
              <a:rPr lang="es-ES" sz="1200">
                <a:solidFill>
                  <a:prstClr val="black"/>
                </a:solidFill>
              </a:rPr>
              <a:pPr eaLnBrk="1" hangingPunct="1"/>
              <a:t>94</a:t>
            </a:fld>
            <a:endParaRPr lang="es-ES" sz="1200"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921DF8-03D3-4B6C-AD58-E4569E538B5F}" type="slidenum">
              <a:rPr lang="es-ES" sz="1200">
                <a:solidFill>
                  <a:prstClr val="black"/>
                </a:solidFill>
              </a:rPr>
              <a:pPr eaLnBrk="1" hangingPunct="1"/>
              <a:t>95</a:t>
            </a:fld>
            <a:endParaRPr lang="es-ES"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49E2ACE-9D22-4577-BF62-78C07DB2E151}" type="slidenum">
              <a:rPr lang="es-ES" sz="1200">
                <a:solidFill>
                  <a:prstClr val="black"/>
                </a:solidFill>
              </a:rPr>
              <a:pPr eaLnBrk="1" hangingPunct="1"/>
              <a:t>96</a:t>
            </a:fld>
            <a:endParaRPr lang="es-ES" sz="1200"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2CD8FF-1011-43C4-96BC-689B8867C608}" type="slidenum">
              <a:rPr lang="es-ES" sz="1200">
                <a:solidFill>
                  <a:prstClr val="black"/>
                </a:solidFill>
              </a:rPr>
              <a:pPr eaLnBrk="1" hangingPunct="1"/>
              <a:t>97</a:t>
            </a:fld>
            <a:endParaRPr lang="es-ES" sz="1200"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85705C-98E4-4269-9D39-DE909032CF3C}" type="slidenum">
              <a:rPr lang="es-ES" sz="1200">
                <a:solidFill>
                  <a:prstClr val="black"/>
                </a:solidFill>
              </a:rPr>
              <a:pPr eaLnBrk="1" hangingPunct="1"/>
              <a:t>98</a:t>
            </a:fld>
            <a:endParaRPr 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4A20D7-E034-42A4-BCA7-3BEDCD17D91B}" type="slidenum">
              <a:rPr lang="es-ES" sz="1200">
                <a:solidFill>
                  <a:prstClr val="black"/>
                </a:solidFill>
              </a:rPr>
              <a:pPr eaLnBrk="1" hangingPunct="1"/>
              <a:t>99</a:t>
            </a:fld>
            <a:endParaRPr 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5C0F5D6-7DCD-4B0E-81B0-418F042FFEA6}" type="slidenum">
              <a:rPr lang="es-ES" sz="1200">
                <a:solidFill>
                  <a:prstClr val="black"/>
                </a:solidFill>
              </a:rPr>
              <a:pPr eaLnBrk="1" hangingPunct="1"/>
              <a:t>100</a:t>
            </a:fld>
            <a:endParaRPr 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B162DB3-61BF-4323-AEE0-1AC8A5318484}" type="slidenum">
              <a:rPr lang="es-ES" sz="1200">
                <a:solidFill>
                  <a:prstClr val="black"/>
                </a:solidFill>
              </a:rPr>
              <a:pPr eaLnBrk="1" hangingPunct="1"/>
              <a:t>101</a:t>
            </a:fld>
            <a:endParaRPr lang="es-ES" sz="1200" dirty="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0EEEAC4-F231-4240-BE2C-FB128F6ABBEE}" type="slidenum">
              <a:rPr lang="es-ES" sz="1200">
                <a:solidFill>
                  <a:prstClr val="black"/>
                </a:solidFill>
              </a:rPr>
              <a:pPr eaLnBrk="1" hangingPunct="1"/>
              <a:t>102</a:t>
            </a:fld>
            <a:endParaRPr lang="es-ES" sz="1200" dirty="0">
              <a:solidFill>
                <a:prstClr val="black"/>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BC6BD9-1310-4173-B547-AE66EDF96E17}" type="slidenum">
              <a:rPr lang="es-ES" sz="1200">
                <a:solidFill>
                  <a:prstClr val="black"/>
                </a:solidFill>
              </a:rPr>
              <a:pPr eaLnBrk="1" hangingPunct="1"/>
              <a:t>103</a:t>
            </a:fld>
            <a:endParaRPr 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23094AD-6D0A-415A-9004-45C69C10D497}" type="slidenum">
              <a:rPr lang="es-ES" sz="1200">
                <a:solidFill>
                  <a:prstClr val="black"/>
                </a:solidFill>
              </a:rPr>
              <a:pPr eaLnBrk="1" hangingPunct="1"/>
              <a:t>104</a:t>
            </a:fld>
            <a:endParaRPr 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9A33E56-32BA-4F9F-9946-324C53F8C47F}" type="slidenum">
              <a:rPr lang="es-ES" sz="1200">
                <a:solidFill>
                  <a:prstClr val="black"/>
                </a:solidFill>
              </a:rPr>
              <a:pPr eaLnBrk="1" hangingPunct="1"/>
              <a:t>105</a:t>
            </a:fld>
            <a:endParaRPr 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1C07C67-C81A-493C-905F-C7C35309A89E}" type="slidenum">
              <a:rPr lang="es-ES" sz="1200">
                <a:solidFill>
                  <a:prstClr val="black"/>
                </a:solidFill>
              </a:rPr>
              <a:pPr eaLnBrk="1" hangingPunct="1"/>
              <a:t>106</a:t>
            </a:fld>
            <a:endParaRPr 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51CC10-B537-482C-AA4B-01792B8D7DF7}" type="slidenum">
              <a:rPr lang="es-ES" sz="1200">
                <a:solidFill>
                  <a:prstClr val="black"/>
                </a:solidFill>
              </a:rPr>
              <a:pPr eaLnBrk="1" hangingPunct="1"/>
              <a:t>107</a:t>
            </a:fld>
            <a:endParaRPr 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21912C-AA65-4147-8B0F-2437DAFC6AF4}" type="slidenum">
              <a:rPr lang="es-ES" sz="1200">
                <a:solidFill>
                  <a:prstClr val="black"/>
                </a:solidFill>
              </a:rPr>
              <a:pPr eaLnBrk="1" hangingPunct="1"/>
              <a:t>108</a:t>
            </a:fld>
            <a:endParaRPr 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4356FE5-C384-45D6-957E-04D4DAE3D845}" type="slidenum">
              <a:rPr lang="es-ES" sz="1200">
                <a:solidFill>
                  <a:prstClr val="black"/>
                </a:solidFill>
              </a:rPr>
              <a:pPr eaLnBrk="1" hangingPunct="1"/>
              <a:t>109</a:t>
            </a:fld>
            <a:endParaRPr 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Exótico.-Euphorbia</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F8FE646-892B-47F6-B7AF-0E8B29349BEB}" type="slidenum">
              <a:rPr lang="es-ES" sz="1200">
                <a:solidFill>
                  <a:prstClr val="black"/>
                </a:solidFill>
              </a:rPr>
              <a:pPr eaLnBrk="1" hangingPunct="1"/>
              <a:t>110</a:t>
            </a:fld>
            <a:endParaRPr lang="es-ES"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69A60A-EEF3-456F-A575-B3CDD049DE6E}" type="slidenum">
              <a:rPr lang="es-ES" sz="1200">
                <a:solidFill>
                  <a:prstClr val="black"/>
                </a:solidFill>
              </a:rPr>
              <a:pPr eaLnBrk="1" hangingPunct="1"/>
              <a:t>111</a:t>
            </a:fld>
            <a:endParaRPr 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Exótico</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802A035-B3B5-46FF-A332-B73B04CE53F8}" type="slidenum">
              <a:rPr lang="es-ES" sz="1200">
                <a:solidFill>
                  <a:prstClr val="black"/>
                </a:solidFill>
              </a:rPr>
              <a:pPr eaLnBrk="1" hangingPunct="1"/>
              <a:t>114</a:t>
            </a:fld>
            <a:endParaRPr 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japonés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AAD0E6-6364-4FF6-BA60-43C82BABD93A}" type="slidenum">
              <a:rPr lang="es-ES" sz="1200">
                <a:solidFill>
                  <a:prstClr val="black"/>
                </a:solidFill>
              </a:rPr>
              <a:pPr eaLnBrk="1" hangingPunct="1"/>
              <a:t>115</a:t>
            </a:fld>
            <a:endParaRPr 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japonés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6A48E2-17AA-4992-839C-28FF634546B0}" type="slidenum">
              <a:rPr lang="es-ES" sz="1200">
                <a:solidFill>
                  <a:prstClr val="black"/>
                </a:solidFill>
              </a:rPr>
              <a:pPr eaLnBrk="1" hangingPunct="1"/>
              <a:t>116</a:t>
            </a:fld>
            <a:endParaRPr 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 japonés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9075A7-BABE-4798-BAB7-BC0DD37B95A3}" type="slidenum">
              <a:rPr lang="es-ES" sz="1200">
                <a:solidFill>
                  <a:prstClr val="black"/>
                </a:solidFill>
              </a:rPr>
              <a:pPr eaLnBrk="1" hangingPunct="1"/>
              <a:t>117</a:t>
            </a:fld>
            <a:endParaRPr 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Mónaco.-Jardín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1AE34F-A25C-4853-BE4D-6FA5D6F51257}" type="slidenum">
              <a:rPr lang="es-ES" sz="1200">
                <a:solidFill>
                  <a:prstClr val="black"/>
                </a:solidFill>
              </a:rPr>
              <a:pPr eaLnBrk="1" hangingPunct="1"/>
              <a:t>118</a:t>
            </a:fld>
            <a:endParaRPr lang="es-ES" sz="1200"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Lyon.-Museo de Bellas Artes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7D54D60-B31B-4E4F-859D-DCDFAD4171CD}" type="slidenum">
              <a:rPr lang="es-ES" sz="1200">
                <a:solidFill>
                  <a:prstClr val="black"/>
                </a:solidFill>
              </a:rPr>
              <a:pPr eaLnBrk="1" hangingPunct="1"/>
              <a:t>120</a:t>
            </a:fld>
            <a:endParaRPr lang="es-ES" sz="1200"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BE95BD7-6878-4793-AD13-D63F4B52BA19}" type="slidenum">
              <a:rPr lang="es-ES" sz="1200">
                <a:solidFill>
                  <a:prstClr val="black"/>
                </a:solidFill>
              </a:rPr>
              <a:pPr eaLnBrk="1" hangingPunct="1"/>
              <a:t>121</a:t>
            </a:fld>
            <a:endParaRPr lang="es-ES" sz="1200" dirty="0">
              <a:solidFill>
                <a:prstClr val="black"/>
              </a:solidFill>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F57F6FF-0C93-4BB8-A68C-324E032C2278}" type="slidenum">
              <a:rPr lang="es-ES" sz="1200">
                <a:solidFill>
                  <a:prstClr val="black"/>
                </a:solidFill>
              </a:rPr>
              <a:pPr eaLnBrk="1" hangingPunct="1"/>
              <a:t>122</a:t>
            </a:fld>
            <a:endParaRPr lang="es-ES" sz="1200"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005FF0-827D-4C32-89C1-881CB588CCEA}" type="slidenum">
              <a:rPr lang="es-ES" sz="1200">
                <a:solidFill>
                  <a:prstClr val="black"/>
                </a:solidFill>
              </a:rPr>
              <a:pPr eaLnBrk="1" hangingPunct="1"/>
              <a:t>123</a:t>
            </a:fld>
            <a:endParaRPr lang="es-ES" sz="1200" dirty="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E3AB80-61DD-4BB9-9A68-E6000FA5EAD7}" type="slidenum">
              <a:rPr lang="es-ES" sz="1200">
                <a:solidFill>
                  <a:prstClr val="black"/>
                </a:solidFill>
              </a:rPr>
              <a:pPr eaLnBrk="1" hangingPunct="1"/>
              <a:t>124</a:t>
            </a:fld>
            <a:endParaRPr lang="es-ES" sz="1200" dirty="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F85225-CA6B-44D7-9F6A-0DA5F8263B96}" type="slidenum">
              <a:rPr lang="es-ES" sz="1200">
                <a:solidFill>
                  <a:prstClr val="black"/>
                </a:solidFill>
              </a:rPr>
              <a:pPr eaLnBrk="1" hangingPunct="1"/>
              <a:t>125</a:t>
            </a:fld>
            <a:endParaRPr lang="es-ES" sz="1200" dirty="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38C72B7-F538-4443-99BC-D51B3BCF691D}" type="slidenum">
              <a:rPr lang="es-ES" sz="1200">
                <a:solidFill>
                  <a:prstClr val="black"/>
                </a:solidFill>
              </a:rPr>
              <a:pPr eaLnBrk="1" hangingPunct="1"/>
              <a:t>126</a:t>
            </a:fld>
            <a:endParaRPr lang="es-ES" sz="1200" dirty="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5326F9-02E0-4139-8EFE-102CC57F8C01}" type="slidenum">
              <a:rPr lang="es-ES" sz="1200">
                <a:solidFill>
                  <a:prstClr val="black"/>
                </a:solidFill>
              </a:rPr>
              <a:pPr eaLnBrk="1" hangingPunct="1"/>
              <a:t>127</a:t>
            </a:fld>
            <a:endParaRPr lang="es-ES" sz="1200" dirty="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D8A69C-AB44-4527-947E-F2EC5D1202DC}" type="slidenum">
              <a:rPr lang="es-ES" sz="1200">
                <a:solidFill>
                  <a:prstClr val="black"/>
                </a:solidFill>
              </a:rPr>
              <a:pPr eaLnBrk="1" hangingPunct="1"/>
              <a:t>128</a:t>
            </a:fld>
            <a:endParaRPr lang="es-ES" sz="1200" dirty="0">
              <a:solidFill>
                <a:prstClr val="black"/>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9437D25-8C7A-4B4D-9B5D-802E4F679395}" type="slidenum">
              <a:rPr lang="es-ES" sz="1200">
                <a:solidFill>
                  <a:prstClr val="black"/>
                </a:solidFill>
              </a:rPr>
              <a:pPr eaLnBrk="1" hangingPunct="1"/>
              <a:t>129</a:t>
            </a:fld>
            <a:endParaRPr lang="es-ES" sz="1200" dirty="0">
              <a:solidFill>
                <a:prstClr val="black"/>
              </a:solidFill>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6B0F95C-84CC-4C88-B603-429AA5E0AB6A}" type="slidenum">
              <a:rPr lang="es-ES" sz="1200">
                <a:solidFill>
                  <a:prstClr val="black"/>
                </a:solidFill>
              </a:rPr>
              <a:pPr eaLnBrk="1" hangingPunct="1"/>
              <a:t>130</a:t>
            </a:fld>
            <a:endParaRPr lang="es-ES" sz="1200" dirty="0">
              <a:solidFill>
                <a:prstClr val="black"/>
              </a:solidFill>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6E2FE6-68A6-4D9E-AB89-CBF6465BCECA}" type="slidenum">
              <a:rPr lang="es-ES" sz="1200">
                <a:solidFill>
                  <a:prstClr val="black"/>
                </a:solidFill>
              </a:rPr>
              <a:pPr eaLnBrk="1" hangingPunct="1"/>
              <a:t>131</a:t>
            </a:fld>
            <a:endParaRPr lang="es-ES" sz="1200" dirty="0">
              <a:solidFill>
                <a:prstClr val="black"/>
              </a:solidFill>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81F115-A558-4FD9-BDF5-E92FB6473319}" type="slidenum">
              <a:rPr lang="es-ES" sz="1200">
                <a:solidFill>
                  <a:prstClr val="black"/>
                </a:solidFill>
              </a:rPr>
              <a:pPr eaLnBrk="1" hangingPunct="1"/>
              <a:t>132</a:t>
            </a:fld>
            <a:endParaRPr lang="es-ES" sz="1200" dirty="0">
              <a:solidFill>
                <a:prstClr val="black"/>
              </a:solidFill>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B7F556-FD71-473D-80E9-9E1A4ECA4630}" type="slidenum">
              <a:rPr lang="es-ES" sz="1200">
                <a:solidFill>
                  <a:prstClr val="black"/>
                </a:solidFill>
              </a:rPr>
              <a:pPr eaLnBrk="1" hangingPunct="1"/>
              <a:t>133</a:t>
            </a:fld>
            <a:endParaRPr lang="es-ES" sz="1200" dirty="0">
              <a:solidFill>
                <a:prstClr val="black"/>
              </a:solidFill>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Monet Gardens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F5FF986-78E2-4E3B-A078-F4983F00C9A4}" type="slidenum">
              <a:rPr lang="es-ES" sz="1200">
                <a:solidFill>
                  <a:prstClr val="black"/>
                </a:solidFill>
              </a:rPr>
              <a:pPr eaLnBrk="1" hangingPunct="1"/>
              <a:t>134</a:t>
            </a:fld>
            <a:endParaRPr lang="es-ES" sz="1200" dirty="0">
              <a:solidFill>
                <a:prstClr val="black"/>
              </a:solidFill>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Claude Monet</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0432DC-B492-4EF6-BB9B-AC75255DB199}" type="slidenum">
              <a:rPr lang="es-ES" sz="1200">
                <a:solidFill>
                  <a:prstClr val="black"/>
                </a:solidFill>
              </a:rPr>
              <a:pPr eaLnBrk="1" hangingPunct="1"/>
              <a:t>135</a:t>
            </a:fld>
            <a:endParaRPr lang="es-ES" sz="1200" dirty="0">
              <a:solidFill>
                <a:prstClr val="black"/>
              </a:solidFill>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Claude Monet</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079CA94-B746-4036-BC18-F5FD811DA96E}" type="slidenum">
              <a:rPr lang="es-ES" sz="1200">
                <a:solidFill>
                  <a:prstClr val="black"/>
                </a:solidFill>
              </a:rPr>
              <a:pPr eaLnBrk="1" hangingPunct="1"/>
              <a:t>137</a:t>
            </a:fld>
            <a:endParaRPr 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Chez Bieday</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64701C-C616-4996-964C-C0BF8C6D99EB}" type="slidenum">
              <a:rPr lang="es-ES" sz="1200">
                <a:solidFill>
                  <a:prstClr val="black"/>
                </a:solidFill>
              </a:rPr>
              <a:pPr eaLnBrk="1" hangingPunct="1"/>
              <a:t>138</a:t>
            </a:fld>
            <a:endParaRPr lang="es-ES" sz="1200"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Chez Bieday</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C90E6EB-76D4-43C6-B052-CCC566EDA590}" type="slidenum">
              <a:rPr lang="es-ES" sz="1200">
                <a:solidFill>
                  <a:prstClr val="black"/>
                </a:solidFill>
              </a:rPr>
              <a:pPr eaLnBrk="1" hangingPunct="1"/>
              <a:t>139</a:t>
            </a:fld>
            <a:endParaRPr lang="es-ES" sz="1200"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FA614BB-095B-45E7-9BA0-D7CDF85225C7}" type="slidenum">
              <a:rPr lang="es-ES" sz="1200">
                <a:solidFill>
                  <a:prstClr val="black"/>
                </a:solidFill>
              </a:rPr>
              <a:pPr eaLnBrk="1" hangingPunct="1"/>
              <a:t>140</a:t>
            </a:fld>
            <a:endParaRPr lang="es-ES" sz="1200"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37BE6EE-D92F-4A54-B947-502A4C82C137}" type="slidenum">
              <a:rPr lang="es-ES" sz="1200">
                <a:solidFill>
                  <a:prstClr val="black"/>
                </a:solidFill>
              </a:rPr>
              <a:pPr eaLnBrk="1" hangingPunct="1"/>
              <a:t>141</a:t>
            </a:fld>
            <a:endParaRPr 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B9FA4D0-86D4-4901-B1F6-DD513C607A59}" type="slidenum">
              <a:rPr lang="es-ES" sz="1200">
                <a:solidFill>
                  <a:prstClr val="black"/>
                </a:solidFill>
              </a:rPr>
              <a:pPr eaLnBrk="1" hangingPunct="1"/>
              <a:t>142</a:t>
            </a:fld>
            <a:endParaRPr lang="es-ES" sz="1200"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Jardín Atlantique</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97AA3A-7256-4B48-95A0-76CE85647D91}" type="slidenum">
              <a:rPr lang="es-ES" sz="1200">
                <a:solidFill>
                  <a:prstClr val="black"/>
                </a:solidFill>
              </a:rPr>
              <a:pPr eaLnBrk="1" hangingPunct="1"/>
              <a:t>143</a:t>
            </a:fld>
            <a:endParaRPr 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France</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9FF76E-01AF-4BC9-8207-155715DDA54F}" type="slidenum">
              <a:rPr lang="es-ES" sz="1200">
                <a:solidFill>
                  <a:prstClr val="black"/>
                </a:solidFill>
              </a:rPr>
              <a:pPr eaLnBrk="1" hangingPunct="1"/>
              <a:t>144</a:t>
            </a:fld>
            <a:endParaRPr lang="es-ES" sz="1200"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La Vesinet</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9957FFE-1AB2-40AA-B638-2C341C6DF006}" type="slidenum">
              <a:rPr lang="es-ES" sz="1200">
                <a:solidFill>
                  <a:prstClr val="black"/>
                </a:solidFill>
              </a:rPr>
              <a:pPr eaLnBrk="1" hangingPunct="1"/>
              <a:t>145</a:t>
            </a:fld>
            <a:endParaRPr lang="es-ES" sz="1200"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Callunes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3C42C3-4492-4927-8979-05EF9F85BFA9}" type="slidenum">
              <a:rPr lang="es-ES" sz="1200">
                <a:solidFill>
                  <a:prstClr val="black"/>
                </a:solidFill>
              </a:rPr>
              <a:pPr eaLnBrk="1" hangingPunct="1"/>
              <a:t>146</a:t>
            </a:fld>
            <a:endParaRPr lang="es-ES" sz="1200" dirty="0">
              <a:solidFill>
                <a:prstClr val="black"/>
              </a:solidFill>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Floral a Paris</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D87E1AC-B96B-4F03-BC13-41AF757A263C}" type="slidenum">
              <a:rPr lang="es-ES" sz="1200">
                <a:solidFill>
                  <a:prstClr val="black"/>
                </a:solidFill>
              </a:rPr>
              <a:pPr eaLnBrk="1" hangingPunct="1"/>
              <a:t>147</a:t>
            </a:fld>
            <a:endParaRPr lang="es-ES" sz="1200" dirty="0">
              <a:solidFill>
                <a:prstClr val="black"/>
              </a:solidFill>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Monceau</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B41981-16E8-49DF-9BA7-A9AD65CE7660}" type="slidenum">
              <a:rPr lang="es-ES" sz="1200">
                <a:solidFill>
                  <a:prstClr val="black"/>
                </a:solidFill>
              </a:rPr>
              <a:pPr eaLnBrk="1" hangingPunct="1"/>
              <a:t>148</a:t>
            </a:fld>
            <a:endParaRPr lang="es-ES" sz="1200" dirty="0">
              <a:solidFill>
                <a:prstClr val="black"/>
              </a:solidFill>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Parc Montsouris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FA6516E-2558-451D-9677-C3481F864716}" type="slidenum">
              <a:rPr lang="es-ES" sz="1200">
                <a:solidFill>
                  <a:prstClr val="black"/>
                </a:solidFill>
              </a:rPr>
              <a:pPr eaLnBrk="1" hangingPunct="1"/>
              <a:t>149</a:t>
            </a:fld>
            <a:endParaRPr lang="es-ES" sz="1200" dirty="0">
              <a:solidFill>
                <a:prstClr val="black"/>
              </a:solidFill>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32CA29-EFEE-4EC8-900F-80412FD56AAA}" type="slidenum">
              <a:rPr lang="es-ES" sz="1200">
                <a:solidFill>
                  <a:prstClr val="black"/>
                </a:solidFill>
              </a:rPr>
              <a:pPr eaLnBrk="1" hangingPunct="1"/>
              <a:t>150</a:t>
            </a:fld>
            <a:endParaRPr lang="es-ES" sz="1200" dirty="0">
              <a:solidFill>
                <a:prstClr val="black"/>
              </a:solidFill>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FB4915F-1C7D-411D-B15A-2DB16E2AC282}" type="slidenum">
              <a:rPr lang="es-ES" sz="1200">
                <a:solidFill>
                  <a:prstClr val="black"/>
                </a:solidFill>
              </a:rPr>
              <a:pPr eaLnBrk="1" hangingPunct="1"/>
              <a:t>151</a:t>
            </a:fld>
            <a:endParaRPr lang="es-ES" sz="1200" dirty="0">
              <a:solidFill>
                <a:prstClr val="black"/>
              </a:solidFill>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8A576C-88A7-4597-84D5-5507E64573E5}" type="slidenum">
              <a:rPr lang="es-ES" sz="1200">
                <a:solidFill>
                  <a:prstClr val="black"/>
                </a:solidFill>
              </a:rPr>
              <a:pPr eaLnBrk="1" hangingPunct="1"/>
              <a:t>152</a:t>
            </a:fld>
            <a:endParaRPr lang="es-ES" sz="1200" dirty="0">
              <a:solidFill>
                <a:prstClr val="black"/>
              </a:solidFill>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Paris.-Bagatelle</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CE9ABC-7D7B-42BD-A43C-25025AD45D61}" type="slidenum">
              <a:rPr lang="es-ES" sz="1200">
                <a:solidFill>
                  <a:prstClr val="black"/>
                </a:solidFill>
              </a:rPr>
              <a:pPr eaLnBrk="1" hangingPunct="1"/>
              <a:t>153</a:t>
            </a:fld>
            <a:endParaRPr lang="es-ES" sz="1200" dirty="0">
              <a:solidFill>
                <a:prstClr val="black"/>
              </a:solidFill>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Paris.-Boulevard Voltaire</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8480AB6-F57C-4A12-B036-E8D910FC1504}" type="slidenum">
              <a:rPr lang="es-ES" sz="1200">
                <a:solidFill>
                  <a:prstClr val="black"/>
                </a:solidFill>
              </a:rPr>
              <a:pPr eaLnBrk="1" hangingPunct="1"/>
              <a:t>154</a:t>
            </a:fld>
            <a:endParaRPr lang="es-ES" sz="1200" dirty="0">
              <a:solidFill>
                <a:prstClr val="black"/>
              </a:solidFill>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des Tuileries</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CF594FD-2714-4F09-ADFB-976E4735EB15}" type="slidenum">
              <a:rPr lang="es-ES" sz="1200">
                <a:solidFill>
                  <a:prstClr val="black"/>
                </a:solidFill>
              </a:rPr>
              <a:pPr eaLnBrk="1" hangingPunct="1"/>
              <a:t>155</a:t>
            </a:fld>
            <a:endParaRPr lang="es-ES" sz="1200"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La Villette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052736"/>
            <a:ext cx="6624736" cy="1894362"/>
          </a:xfrm>
        </p:spPr>
        <p:txBody>
          <a:bodyPr>
            <a:normAutofit/>
          </a:bodyPr>
          <a:lstStyle/>
          <a:p>
            <a:r>
              <a:rPr lang="es-ES" sz="3200" dirty="0"/>
              <a:t>EUROPA.-LA VUELTA AL MUNDO EN 885 JARDINES.-FRANCIA.-B</a:t>
            </a:r>
          </a:p>
        </p:txBody>
      </p:sp>
      <p:sp>
        <p:nvSpPr>
          <p:cNvPr id="3" name="2 Subtítulo"/>
          <p:cNvSpPr>
            <a:spLocks noGrp="1"/>
          </p:cNvSpPr>
          <p:nvPr>
            <p:ph type="subTitle" idx="1"/>
          </p:nvPr>
        </p:nvSpPr>
        <p:spPr>
          <a:xfrm>
            <a:off x="2771800" y="4653136"/>
            <a:ext cx="496855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Angers</a:t>
            </a:r>
          </a:p>
        </p:txBody>
      </p:sp>
      <p:sp>
        <p:nvSpPr>
          <p:cNvPr id="4099"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Angers</a:t>
            </a:r>
            <a:r>
              <a:rPr lang="es-ES" dirty="0"/>
              <a:t> es una ciudad francesa, situada en el departamento de Maine y Loira y la región Países del Loira.</a:t>
            </a:r>
            <a:r>
              <a:rPr lang="es-ES" b="1" dirty="0"/>
              <a:t> </a:t>
            </a:r>
          </a:p>
          <a:p>
            <a:pPr marL="274320" indent="-274320" eaLnBrk="1" fontAlgn="auto" hangingPunct="1">
              <a:spcBef>
                <a:spcPts val="580"/>
              </a:spcBef>
              <a:spcAft>
                <a:spcPts val="0"/>
              </a:spcAft>
              <a:buFont typeface="Wingdings 2"/>
              <a:buChar char=""/>
              <a:defRPr/>
            </a:pPr>
            <a:r>
              <a:rPr lang="es-ES" b="1" dirty="0"/>
              <a:t>El Castillo del Rey Renato el Bueno :</a:t>
            </a:r>
            <a:r>
              <a:rPr lang="es-ES" dirty="0"/>
              <a:t> este castillo fortificado del siglo XIII fue construido sobre un promontorio de pizarra que domina el río Maine.</a:t>
            </a:r>
          </a:p>
          <a:p>
            <a:pPr marL="274320" indent="-274320" eaLnBrk="1" fontAlgn="auto" hangingPunct="1">
              <a:spcBef>
                <a:spcPts val="580"/>
              </a:spcBef>
              <a:spcAft>
                <a:spcPts val="0"/>
              </a:spcAft>
              <a:buFont typeface="Wingdings 2"/>
              <a:buChar char=""/>
              <a:defRPr/>
            </a:pPr>
            <a:r>
              <a:rPr lang="es-ES" dirty="0"/>
              <a:t> Se le asocia al comienzo de la fortificación general de la ciudad el cual consta de una gran muralla de la cual constituye el bastión principal. </a:t>
            </a:r>
          </a:p>
          <a:p>
            <a:pPr marL="274320" indent="-274320" eaLnBrk="1" fontAlgn="auto" hangingPunct="1">
              <a:spcBef>
                <a:spcPts val="580"/>
              </a:spcBef>
              <a:spcAft>
                <a:spcPts val="0"/>
              </a:spcAft>
              <a:buFont typeface="Wingdings 2"/>
              <a:buChar char=""/>
              <a:defRPr/>
            </a:pPr>
            <a:r>
              <a:rPr lang="es-ES" dirty="0"/>
              <a:t>Las enormes fortificaciones fueron construidas entre 1230 y 1240 bajo la orden de San Luis y tienen una circunferencia de casi un kilómetro de largo, flanqueadas por 17 torres.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69470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13984" cy="5470525"/>
          </a:xfrm>
        </p:spPr>
        <p:txBody>
          <a:bodyPr/>
          <a:lstStyle/>
          <a:p>
            <a:pPr eaLnBrk="1" hangingPunct="1"/>
            <a:r>
              <a:rPr lang="es-ES" sz="2400" dirty="0"/>
              <a:t>Dentro de la muralla del castillo se edificaron edificios de placer a partir del siglo XV tales como la capilla de Santa Genoveva y el Castillito (le Chatelet). </a:t>
            </a:r>
          </a:p>
          <a:p>
            <a:pPr eaLnBrk="1" hangingPunct="1"/>
            <a:r>
              <a:rPr lang="es-ES" sz="2400" dirty="0"/>
              <a:t>A partir de la década de 1950 el castillo guarda y exhibe el tapiz del Apocalipsis, una obra tejida de más de 130 m de largo (de la cual sólo quedan 101 m) y de 4,50 m de alto, hecha en el siglo XIV a pedido de Luis Iro de Anjou. </a:t>
            </a:r>
          </a:p>
          <a:p>
            <a:pPr eaLnBrk="1" hangingPunct="1"/>
            <a:r>
              <a:rPr lang="es-ES" sz="2400" dirty="0"/>
              <a:t>El tapiz representa la profecía del apóstol San Juan.</a:t>
            </a:r>
          </a:p>
          <a:p>
            <a:pPr eaLnBrk="1" hangingPunct="1"/>
            <a:endParaRPr lang="es-ES" dirty="0"/>
          </a:p>
        </p:txBody>
      </p:sp>
    </p:spTree>
    <p:extLst>
      <p:ext uri="{BB962C8B-B14F-4D97-AF65-F5344CB8AC3E}">
        <p14:creationId xmlns:p14="http://schemas.microsoft.com/office/powerpoint/2010/main" val="1618418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Angers.-Chateau.-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1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ngers.-Chateau.-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768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ngers.-Chateau.-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201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Jardin_chateau_angers_multicol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87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ngers.-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322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ELIAS\Escritorio\FRENCH\Jardin_des_plantes_-_Angers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2368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Escritorio\FRENCH\Jardin_des_plantes_-_Ang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709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C:\Documents and Settings\JOSE ELIAS\Escritorio\FRENCH\angers.-Jardin des Plan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739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Escritorio\FRENCH\Jardin de Plantes .-Anger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542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Documents and Settings\JOSE ELIAS\Escritorio\FRENCH\angers_jardin_botanique_d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075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pPr eaLnBrk="1" hangingPunct="1"/>
            <a:r>
              <a:rPr lang="es-ES" dirty="0"/>
              <a:t>Chateau d´Auvers</a:t>
            </a:r>
          </a:p>
        </p:txBody>
      </p:sp>
      <p:sp>
        <p:nvSpPr>
          <p:cNvPr id="19459" name="2 Marcador de contenido"/>
          <p:cNvSpPr>
            <a:spLocks noGrp="1"/>
          </p:cNvSpPr>
          <p:nvPr>
            <p:ph sz="quarter" idx="1"/>
          </p:nvPr>
        </p:nvSpPr>
        <p:spPr>
          <a:xfrm>
            <a:off x="914400" y="1916113"/>
            <a:ext cx="7113984" cy="4103687"/>
          </a:xfrm>
        </p:spPr>
        <p:txBody>
          <a:bodyPr>
            <a:normAutofit fontScale="92500"/>
          </a:bodyPr>
          <a:lstStyle/>
          <a:p>
            <a:pPr eaLnBrk="1" hangingPunct="1"/>
            <a:r>
              <a:rPr lang="es-ES" sz="2400" b="1" dirty="0"/>
              <a:t>Auvers-sur-Oise</a:t>
            </a:r>
            <a:r>
              <a:rPr lang="es-ES" sz="2400" dirty="0"/>
              <a:t> es una población y comuna francesa, en la región de Isla de Francia, departamento de Valle del Oise, en el distrito de Pontoise y cantón de La Vallée-du-Sausseron.</a:t>
            </a:r>
          </a:p>
          <a:p>
            <a:pPr eaLnBrk="1" hangingPunct="1"/>
            <a:r>
              <a:rPr lang="es-ES" sz="2400" dirty="0"/>
              <a:t>Se presenta la sociedad de la segunda mitad del siglo </a:t>
            </a:r>
            <a:r>
              <a:rPr lang="es-ES" sz="2400" baseline="30000" dirty="0"/>
              <a:t>XIX</a:t>
            </a:r>
            <a:r>
              <a:rPr lang="es-ES" sz="2400" dirty="0"/>
              <a:t>para entender cómo ha influido en la práctica artística y lo que va a nacer por el movimiento impresionista. Así que este es un viaje a través de conjuntos reconstruidos, obras en proyecto, con el diálogo y la música para recrear el ambiente de la época. </a:t>
            </a:r>
          </a:p>
          <a:p>
            <a:pPr eaLnBrk="1" hangingPunct="1"/>
            <a:endParaRPr lang="es-ES" dirty="0"/>
          </a:p>
        </p:txBody>
      </p:sp>
    </p:spTree>
    <p:extLst>
      <p:ext uri="{BB962C8B-B14F-4D97-AF65-F5344CB8AC3E}">
        <p14:creationId xmlns:p14="http://schemas.microsoft.com/office/powerpoint/2010/main" val="3188341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765175"/>
            <a:ext cx="6969968" cy="5254625"/>
          </a:xfrm>
        </p:spPr>
        <p:txBody>
          <a:bodyPr/>
          <a:lstStyle/>
          <a:p>
            <a:pPr eaLnBrk="1" hangingPunct="1"/>
            <a:r>
              <a:rPr lang="es-ES" sz="2400" dirty="0"/>
              <a:t>De hecho estamos en Auvers-sur-Oise , el lugar de nacimiento del impresionismo . </a:t>
            </a:r>
          </a:p>
          <a:p>
            <a:pPr eaLnBrk="1" hangingPunct="1"/>
            <a:r>
              <a:rPr lang="es-ES" sz="2400" dirty="0"/>
              <a:t>Charles-François Daubigny , un precursor del impresionismo ancla su taller en barco a Auvers , pronto se unieron Corot, Pissarro y Cézanne, Van Gogh inmortalizó el pueblo de forma permanente "70 cuadros en 70 días." </a:t>
            </a:r>
          </a:p>
          <a:p>
            <a:pPr eaLnBrk="1" hangingPunct="1"/>
            <a:r>
              <a:rPr lang="es-ES" sz="2400" dirty="0"/>
              <a:t>La pintura en el suelo será un tema favorito para todo el mundo, pero todos conducen a su propia sensibilidad. Esta incursión poco en el pasado es esencial para comprender la importancia de Auvers-sur-Oise su, cultural y potencial turístico. </a:t>
            </a:r>
          </a:p>
          <a:p>
            <a:pPr eaLnBrk="1" hangingPunct="1"/>
            <a:endParaRPr lang="es-ES" dirty="0"/>
          </a:p>
        </p:txBody>
      </p:sp>
    </p:spTree>
    <p:extLst>
      <p:ext uri="{BB962C8B-B14F-4D97-AF65-F5344CB8AC3E}">
        <p14:creationId xmlns:p14="http://schemas.microsoft.com/office/powerpoint/2010/main" val="4288635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Imagen" descr="Auvers-susr-Oise.-Pint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245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Imagen" descr="Auver Castle.-Auver sur-O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610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Auvers Castl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787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JOSE ELIAS\Escritorio\FRENCH\Auver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324100"/>
            <a:ext cx="15240000" cy="1150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346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Escritorio\FRENCH\Auvers_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144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t>Rosaleda la Bagatelle</a:t>
            </a:r>
          </a:p>
        </p:txBody>
      </p:sp>
      <p:sp>
        <p:nvSpPr>
          <p:cNvPr id="26627" name="2 Marcador de contenido"/>
          <p:cNvSpPr>
            <a:spLocks noGrp="1"/>
          </p:cNvSpPr>
          <p:nvPr>
            <p:ph sz="quarter" idx="1"/>
          </p:nvPr>
        </p:nvSpPr>
        <p:spPr>
          <a:xfrm>
            <a:off x="698500" y="1773238"/>
            <a:ext cx="7401892" cy="4584700"/>
          </a:xfrm>
        </p:spPr>
        <p:txBody>
          <a:bodyPr/>
          <a:lstStyle/>
          <a:p>
            <a:pPr eaLnBrk="1" hangingPunct="1"/>
            <a:r>
              <a:rPr lang="es-ES" sz="2400" dirty="0"/>
              <a:t>El </a:t>
            </a:r>
            <a:r>
              <a:rPr lang="es-ES" sz="2400" b="1" dirty="0"/>
              <a:t>Jardín</a:t>
            </a:r>
            <a:r>
              <a:rPr lang="es-ES" sz="2400" dirty="0"/>
              <a:t> de </a:t>
            </a:r>
            <a:r>
              <a:rPr lang="es-ES" sz="2400" b="1" dirty="0"/>
              <a:t>Rosas de Bagatelle,</a:t>
            </a:r>
            <a:r>
              <a:rPr lang="es-ES" sz="2400" dirty="0"/>
              <a:t> ubicado en el parque de Bagatelle, en París (Bois de Boulogne) es uno de los jardines de rosas de  el la más grande y más antiguo de Francia. Iniciados y gestionados por el Ayuntamiento de París,  fue creada en 1905 por el arquitecto paisajista Jean Claude Nicolás Forestier,(1861-1930). </a:t>
            </a:r>
          </a:p>
          <a:p>
            <a:pPr eaLnBrk="1" hangingPunct="1"/>
            <a:r>
              <a:rPr lang="es-ES" sz="2400" dirty="0"/>
              <a:t>Cada año en junio se celebra el concurso internacional de rosas nuevas Paris.</a:t>
            </a:r>
          </a:p>
        </p:txBody>
      </p:sp>
    </p:spTree>
    <p:extLst>
      <p:ext uri="{BB962C8B-B14F-4D97-AF65-F5344CB8AC3E}">
        <p14:creationId xmlns:p14="http://schemas.microsoft.com/office/powerpoint/2010/main" val="1363494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C:\Documents and Settings\JOSE ELIAS\Escritorio\FRENCH\Bagatelle.-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451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FRENCH\Bagatelle.-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201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OSE ELIAS\Escritorio\FRENCH\Bagatelle.-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056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Escritorio\FRENCH\Bagatelle.-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016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JOSE ELIAS\Escritorio\FRENCH\Bagatelle.-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431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Escritorio\FRENCH\Bagatelle.-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206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JOSE ELIAS\Escritorio\FRENCH\Caen.--Jardin_luna_rossa_ca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354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p:txBody>
          <a:bodyPr/>
          <a:lstStyle/>
          <a:p>
            <a:pPr eaLnBrk="1" hangingPunct="1"/>
            <a:r>
              <a:rPr lang="es-ES" dirty="0"/>
              <a:t>Chateau de Chantilly</a:t>
            </a:r>
          </a:p>
        </p:txBody>
      </p:sp>
      <p:sp>
        <p:nvSpPr>
          <p:cNvPr id="34819" name="2 Marcador de contenido"/>
          <p:cNvSpPr>
            <a:spLocks noGrp="1"/>
          </p:cNvSpPr>
          <p:nvPr>
            <p:ph sz="quarter" idx="1"/>
          </p:nvPr>
        </p:nvSpPr>
        <p:spPr/>
        <p:txBody>
          <a:bodyPr/>
          <a:lstStyle/>
          <a:p>
            <a:pPr eaLnBrk="1" hangingPunct="1"/>
            <a:r>
              <a:rPr lang="es-ES" sz="2400" dirty="0"/>
              <a:t>El </a:t>
            </a:r>
            <a:r>
              <a:rPr lang="es-ES" sz="2400" b="1" dirty="0"/>
              <a:t>Château de Chantilly</a:t>
            </a:r>
            <a:r>
              <a:rPr lang="es-ES" sz="2400" dirty="0"/>
              <a:t> (se pronuncia:  es un castillo histórico situado en la localidad de Chantilly , Francia.</a:t>
            </a:r>
          </a:p>
          <a:p>
            <a:pPr eaLnBrk="1" hangingPunct="1"/>
            <a:r>
              <a:rPr lang="es-ES" sz="2400" dirty="0"/>
              <a:t>El parque, con amplios parterres cuenta con agua, se colocó a cabo principalmente por André Le Nôtre para el Gran Condé.</a:t>
            </a:r>
          </a:p>
          <a:p>
            <a:pPr eaLnBrk="1" hangingPunct="1"/>
            <a:r>
              <a:rPr lang="es-ES" sz="2400" dirty="0"/>
              <a:t>También contiene un jardín paisajista francés con una cascada, pabellones, y una aldea rústica, el Hameau de Chantilly , que inspiró el Hameau de la Reine de María Antonieta en los Jardines de Versalles . </a:t>
            </a:r>
          </a:p>
        </p:txBody>
      </p:sp>
    </p:spTree>
    <p:extLst>
      <p:ext uri="{BB962C8B-B14F-4D97-AF65-F5344CB8AC3E}">
        <p14:creationId xmlns:p14="http://schemas.microsoft.com/office/powerpoint/2010/main" val="2358567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JOSE ELIAS\Escritorio\FRENCH\Chateau_de_Chantilly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156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JOSE ELIAS\Escritorio\FRENCH\Chantilly.-pots_beli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266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2 Imagen" descr="Chateau Chantill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921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hantil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96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250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447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358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685800" y="350838"/>
            <a:ext cx="7772400" cy="577850"/>
          </a:xfrm>
        </p:spPr>
        <p:txBody>
          <a:bodyPr>
            <a:normAutofit/>
          </a:bodyPr>
          <a:lstStyle/>
          <a:p>
            <a:pPr eaLnBrk="1" fontAlgn="auto" hangingPunct="1">
              <a:spcAft>
                <a:spcPts val="0"/>
              </a:spcAft>
              <a:defRPr/>
            </a:pPr>
            <a:r>
              <a:rPr lang="es-ES" dirty="0"/>
              <a:t>Chaumont sur Loire</a:t>
            </a:r>
          </a:p>
        </p:txBody>
      </p:sp>
      <p:sp>
        <p:nvSpPr>
          <p:cNvPr id="43011" name="2 Marcador de contenido"/>
          <p:cNvSpPr>
            <a:spLocks noGrp="1"/>
          </p:cNvSpPr>
          <p:nvPr>
            <p:ph sz="quarter" idx="1"/>
          </p:nvPr>
        </p:nvSpPr>
        <p:spPr>
          <a:xfrm>
            <a:off x="698500" y="1071563"/>
            <a:ext cx="7473900" cy="5143500"/>
          </a:xfrm>
        </p:spPr>
        <p:txBody>
          <a:bodyPr>
            <a:normAutofit fontScale="92500"/>
          </a:bodyPr>
          <a:lstStyle/>
          <a:p>
            <a:pPr eaLnBrk="1" hangingPunct="1"/>
            <a:r>
              <a:rPr lang="es-ES" sz="2400" b="1" dirty="0"/>
              <a:t>Chaumont-sur-Loire</a:t>
            </a:r>
            <a:r>
              <a:rPr lang="es-ES" sz="2400" dirty="0"/>
              <a:t> es una población y comuna francesa, en la región de Centro, departamento de Loir y Cher, en el distrito de Blois.</a:t>
            </a:r>
          </a:p>
          <a:p>
            <a:pPr eaLnBrk="1" hangingPunct="1"/>
            <a:r>
              <a:rPr lang="es-ES" sz="2400" b="1" dirty="0"/>
              <a:t>Chaumont sur Loire</a:t>
            </a:r>
            <a:r>
              <a:rPr lang="es-ES" sz="2400" dirty="0"/>
              <a:t> es Patrimonio de la Humanidad de la UNESCO. La ciudad se extiende a más de 2 kilómetros a lo largo de la carretera principal, bordeada por un lado por el Loira, y la otra por la ladera, dominado por su castillo del siglo XV.</a:t>
            </a:r>
          </a:p>
          <a:p>
            <a:pPr eaLnBrk="1" hangingPunct="1"/>
            <a:r>
              <a:rPr lang="fr-FR" sz="2400" dirty="0"/>
              <a:t>El castillo, que recibe en el año 130 000 visitantes. </a:t>
            </a:r>
          </a:p>
          <a:p>
            <a:pPr eaLnBrk="1" hangingPunct="1"/>
            <a:r>
              <a:rPr lang="fr-FR" sz="2400" dirty="0"/>
              <a:t>El Festival Internacional de Parques y Jardines, que se celebra todos los años registró durante el mismo período, 150 000 visitantes</a:t>
            </a:r>
            <a:r>
              <a:rPr lang="fr-FR" dirty="0"/>
              <a:t>.</a:t>
            </a:r>
            <a:endParaRPr lang="es-ES" dirty="0"/>
          </a:p>
        </p:txBody>
      </p:sp>
    </p:spTree>
    <p:extLst>
      <p:ext uri="{BB962C8B-B14F-4D97-AF65-F5344CB8AC3E}">
        <p14:creationId xmlns:p14="http://schemas.microsoft.com/office/powerpoint/2010/main" val="6469354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C:\Documents and Settings\JOSE ELIAS\Escritorio\FRENCH\Chaumont sur Loi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727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Escritorio\FRENCH\Chaumont sur Loir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096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ELIAS\Escritorio\FRENCH\Chaumont sur Loir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6497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Escritorio\FRENCH\Chaumont sur Loir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612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FRENCH\-France_Loir-et-Cher_Chaumont-sur-Loire_Jardin_Mur_veget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2256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FRENCH\Chaumont_lueu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0"/>
            <a:ext cx="952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811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JOSE ELIAS\Escritorio\FRENCH\France_Loir-et-Cher_Festival_jardins_Chaumont-sur-Loire_21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2743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p:txBody>
          <a:bodyPr/>
          <a:lstStyle/>
          <a:p>
            <a:pPr eaLnBrk="1" hangingPunct="1"/>
            <a:r>
              <a:rPr lang="es-ES" dirty="0"/>
              <a:t>Chateau de Chenonceau</a:t>
            </a:r>
          </a:p>
        </p:txBody>
      </p:sp>
      <p:sp>
        <p:nvSpPr>
          <p:cNvPr id="51203" name="2 Marcador de contenido"/>
          <p:cNvSpPr>
            <a:spLocks noGrp="1"/>
          </p:cNvSpPr>
          <p:nvPr>
            <p:ph sz="quarter" idx="1"/>
          </p:nvPr>
        </p:nvSpPr>
        <p:spPr>
          <a:xfrm>
            <a:off x="827584" y="1600200"/>
            <a:ext cx="7097216" cy="4873752"/>
          </a:xfrm>
        </p:spPr>
        <p:txBody>
          <a:bodyPr/>
          <a:lstStyle/>
          <a:p>
            <a:pPr eaLnBrk="1" hangingPunct="1"/>
            <a:r>
              <a:rPr lang="es-ES" sz="2400" dirty="0"/>
              <a:t>El </a:t>
            </a:r>
            <a:r>
              <a:rPr lang="es-ES" sz="2400" b="1" dirty="0"/>
              <a:t>castillo de Chenonceau</a:t>
            </a:r>
            <a:r>
              <a:rPr lang="es-ES" sz="2400" dirty="0"/>
              <a:t> (en francés, </a:t>
            </a:r>
            <a:r>
              <a:rPr lang="es-ES" sz="2400" i="1" dirty="0"/>
              <a:t>château de Chenonceau</a:t>
            </a:r>
            <a:r>
              <a:rPr lang="es-ES" sz="2400" dirty="0"/>
              <a:t>), también conocido como el </a:t>
            </a:r>
            <a:r>
              <a:rPr lang="es-ES" sz="2400" i="1" dirty="0"/>
              <a:t>castillo de las mujeres</a:t>
            </a:r>
            <a:r>
              <a:rPr lang="es-ES" sz="2400" dirty="0"/>
              <a:t>,es un castillo de estilo residencial del siglo XVI situado en la comuna francesa de Chenonceaux, en el departamento de Indre-et-Loire, y que forma parte de la serie de castillos comúnmente conocidos como </a:t>
            </a:r>
            <a:r>
              <a:rPr lang="es-ES" sz="2400" i="1" dirty="0"/>
              <a:t>castillos del Loira</a:t>
            </a:r>
            <a:r>
              <a:rPr lang="es-ES" sz="2400" dirty="0"/>
              <a:t>.</a:t>
            </a:r>
          </a:p>
          <a:p>
            <a:pPr eaLnBrk="1" hangingPunct="1"/>
            <a:r>
              <a:rPr lang="es-ES" sz="2400" dirty="0"/>
              <a:t>Por otra parte, se trata del Monumento Histórico en manos privadas más visitado de toda Francia, e incluye varios jardines, un parque y una plantación vitivinícola.</a:t>
            </a:r>
          </a:p>
          <a:p>
            <a:pPr eaLnBrk="1" hangingPunct="1"/>
            <a:endParaRPr lang="es-ES" dirty="0"/>
          </a:p>
        </p:txBody>
      </p:sp>
    </p:spTree>
    <p:extLst>
      <p:ext uri="{BB962C8B-B14F-4D97-AF65-F5344CB8AC3E}">
        <p14:creationId xmlns:p14="http://schemas.microsoft.com/office/powerpoint/2010/main" val="1143572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914400" y="404813"/>
            <a:ext cx="7258000" cy="6192837"/>
          </a:xfrm>
        </p:spPr>
        <p:txBody>
          <a:bodyPr>
            <a:normAutofit lnSpcReduction="10000"/>
          </a:bodyPr>
          <a:lstStyle/>
          <a:p>
            <a:pPr eaLnBrk="1" hangingPunct="1"/>
            <a:r>
              <a:rPr lang="es-ES" sz="2400" dirty="0"/>
              <a:t>El castillo de Chenonceau cuenta con dos jardines principales: el jardín de Diana de Poitiers y el jardín de Catalina de Médicis, situado cada uno de ellos a un lado de la </a:t>
            </a:r>
            <a:r>
              <a:rPr lang="es-ES" sz="2400" i="1" dirty="0"/>
              <a:t>Tour des Marques</a:t>
            </a:r>
            <a:r>
              <a:rPr lang="es-ES" sz="2400" dirty="0"/>
              <a:t>, único vestigio de la primitiva fortaleza desaparecida con la construcción del castillo actual.</a:t>
            </a:r>
          </a:p>
          <a:p>
            <a:pPr eaLnBrk="1" hangingPunct="1"/>
            <a:r>
              <a:rPr lang="es-ES" sz="2400" dirty="0"/>
              <a:t>La decoración floral de los jardines, que se renueva cada primavera y verano, requiere el aporte de 130.000 plantas, que se cultivan en el propio dominio de la finca, en el huerto.</a:t>
            </a:r>
          </a:p>
          <a:p>
            <a:pPr eaLnBrk="1" hangingPunct="1"/>
            <a:r>
              <a:rPr lang="es-ES" sz="2400" dirty="0"/>
              <a:t>El jardín de Diana de Poitiers se encuentra protegido de las posibles crecidas del río Cher por medio de unas terrazas elevadas sobre el mismo, desde las cuales se puede admirar una espléndida vista sobre los jardines, sobre sus parterres floridos y sobre el propio conjunto del castillo.</a:t>
            </a:r>
          </a:p>
          <a:p>
            <a:pPr eaLnBrk="1" hangingPunct="1"/>
            <a:endParaRPr lang="es-ES" sz="2400" dirty="0"/>
          </a:p>
        </p:txBody>
      </p:sp>
    </p:spTree>
    <p:extLst>
      <p:ext uri="{BB962C8B-B14F-4D97-AF65-F5344CB8AC3E}">
        <p14:creationId xmlns:p14="http://schemas.microsoft.com/office/powerpoint/2010/main" val="669629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404813"/>
            <a:ext cx="7041976" cy="6120531"/>
          </a:xfrm>
        </p:spPr>
        <p:txBody>
          <a:bodyPr>
            <a:normAutofit lnSpcReduction="10000"/>
          </a:bodyPr>
          <a:lstStyle/>
          <a:p>
            <a:pPr eaLnBrk="1" hangingPunct="1"/>
            <a:r>
              <a:rPr lang="es-ES" dirty="0"/>
              <a:t>Por el contrario, el jardín de Catalina de Médicis, que se encuentra al lado oeste del castillo, es de una concepción más intimista, y se encuentra construido en torno de un estanque central. Está rodeado por un foso que se alimenta con las aguas del río Cher y que delimita su perímetro por el este.</a:t>
            </a:r>
          </a:p>
          <a:p>
            <a:pPr eaLnBrk="1" hangingPunct="1"/>
            <a:r>
              <a:rPr lang="es-ES" dirty="0"/>
              <a:t>Un muro de yedra marca el límite del jardín por su zona norte, quedando el conjunto del jardín formado por cinco paneles de césped agrupados alrededor del estanque central, estando el césped adornado por bandas de lavanda.</a:t>
            </a:r>
            <a:endParaRPr lang="es-ES" b="1" dirty="0"/>
          </a:p>
          <a:p>
            <a:pPr eaLnBrk="1" hangingPunct="1"/>
            <a:r>
              <a:rPr lang="es-ES" dirty="0"/>
              <a:t>Los jardines del castillo de Chenonceau cuentan por otra parte con un laberinto, siendo el actual una reconstrucción del existente en tiempos de Catalina de Médicis.</a:t>
            </a:r>
          </a:p>
        </p:txBody>
      </p:sp>
    </p:spTree>
    <p:extLst>
      <p:ext uri="{BB962C8B-B14F-4D97-AF65-F5344CB8AC3E}">
        <p14:creationId xmlns:p14="http://schemas.microsoft.com/office/powerpoint/2010/main" val="1703314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Escritorio\FRENCH\Chenonceau_-_22_juin_-0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71638"/>
            <a:ext cx="15240000" cy="10201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3288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Documents and Settings\JOSE ELIAS\Escritorio\FRENCH\ChenonceauxJard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85800"/>
            <a:ext cx="10972800"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9632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hateau_Chenonc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156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henonceau.-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1289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2 Imagen" descr="Jardin de Diana de Poitier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070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hateau de Chenonceau.-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5422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a:xfrm>
            <a:off x="685800" y="350838"/>
            <a:ext cx="7772400" cy="506412"/>
          </a:xfrm>
        </p:spPr>
        <p:txBody>
          <a:bodyPr>
            <a:normAutofit fontScale="90000"/>
          </a:bodyPr>
          <a:lstStyle/>
          <a:p>
            <a:pPr eaLnBrk="1" fontAlgn="auto" hangingPunct="1">
              <a:spcAft>
                <a:spcPts val="0"/>
              </a:spcAft>
              <a:defRPr/>
            </a:pPr>
            <a:r>
              <a:rPr lang="es-ES" dirty="0"/>
              <a:t>Lyon</a:t>
            </a:r>
          </a:p>
        </p:txBody>
      </p:sp>
      <p:sp>
        <p:nvSpPr>
          <p:cNvPr id="71683" name="2 Marcador de contenido"/>
          <p:cNvSpPr>
            <a:spLocks noGrp="1"/>
          </p:cNvSpPr>
          <p:nvPr>
            <p:ph sz="quarter" idx="1"/>
          </p:nvPr>
        </p:nvSpPr>
        <p:spPr>
          <a:xfrm>
            <a:off x="698500" y="1341438"/>
            <a:ext cx="7772400" cy="5516562"/>
          </a:xfrm>
        </p:spPr>
        <p:txBody>
          <a:bodyPr/>
          <a:lstStyle/>
          <a:p>
            <a:pPr eaLnBrk="1" hangingPunct="1"/>
            <a:r>
              <a:rPr lang="es-ES" sz="2400" b="1" dirty="0"/>
              <a:t>Lyon</a:t>
            </a:r>
            <a:r>
              <a:rPr lang="es-ES" sz="2400" dirty="0"/>
              <a:t> es la tercera ciudad mas importante de Francia después de París y Marsella y la segunda área metropolitana del país con 1.783.400 habitantes en 2007. </a:t>
            </a:r>
          </a:p>
          <a:p>
            <a:pPr eaLnBrk="1" hangingPunct="1"/>
            <a:r>
              <a:rPr lang="es-ES" sz="2400" dirty="0"/>
              <a:t>Actualmente es la capital del departamento de Ródano y de la región Ródano-Alpes. Situada al norte del corredor natural del valle del Ródano  y entre el Macizo Central al oeste y los Alpes al este, la ciudad de Lyon ocupa una posición estratégica en la circulación Norte-Sur en Europa.</a:t>
            </a:r>
          </a:p>
          <a:p>
            <a:pPr eaLnBrk="1" hangingPunct="1"/>
            <a:r>
              <a:rPr lang="es-ES" sz="2400" b="1" dirty="0"/>
              <a:t>Parc de la Tête d'Or</a:t>
            </a:r>
            <a:r>
              <a:rPr lang="es-ES" sz="2400" dirty="0"/>
              <a:t> es el parque urbano más grande de Francia con 117 ha.</a:t>
            </a:r>
          </a:p>
          <a:p>
            <a:pPr eaLnBrk="1" hangingPunct="1"/>
            <a:endParaRPr lang="es-ES" dirty="0"/>
          </a:p>
        </p:txBody>
      </p:sp>
    </p:spTree>
    <p:extLst>
      <p:ext uri="{BB962C8B-B14F-4D97-AF65-F5344CB8AC3E}">
        <p14:creationId xmlns:p14="http://schemas.microsoft.com/office/powerpoint/2010/main" val="23088850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698500" y="1268413"/>
            <a:ext cx="7772400" cy="5232400"/>
          </a:xfrm>
        </p:spPr>
        <p:txBody>
          <a:bodyPr/>
          <a:lstStyle/>
          <a:p>
            <a:pPr eaLnBrk="1" hangingPunct="1"/>
            <a:r>
              <a:rPr lang="es-ES" sz="2400" dirty="0"/>
              <a:t>Debido al número relativamente pequeño de otros parques en Lyon,  recibe un gran número de visitantes durante el verano, y es un destino frecuente para los corredores y los ciclistas.</a:t>
            </a:r>
          </a:p>
          <a:p>
            <a:pPr eaLnBrk="1" hangingPunct="1"/>
            <a:r>
              <a:rPr lang="es-ES" sz="2400" dirty="0"/>
              <a:t> En el extremo norte del parque, hay un pequeño zoológico con jirafas, elefantes, tigres y otros animales.</a:t>
            </a:r>
          </a:p>
          <a:p>
            <a:pPr eaLnBrk="1" hangingPunct="1"/>
            <a:r>
              <a:rPr lang="es-ES" sz="2400" dirty="0"/>
              <a:t> También hay equipos deportivos, como un tribunal velódromo, petanca, mini-golf, equitación, e incluso un tren en miniatura.</a:t>
            </a:r>
          </a:p>
        </p:txBody>
      </p:sp>
    </p:spTree>
    <p:extLst>
      <p:ext uri="{BB962C8B-B14F-4D97-AF65-F5344CB8AC3E}">
        <p14:creationId xmlns:p14="http://schemas.microsoft.com/office/powerpoint/2010/main" val="1306942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JOSE ELIAS\Escritorio\FRENCH\Lyon.-all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1275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FRENCH\Lyon.-allee_des_ber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063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FRENCH\Lyon.-ber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2223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FRENCH\Lyon.-espace_vert_lyon_conflue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6451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JOSE ELIAS\Escritorio\FRENCH\Lyon.-grande_prair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2727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FRENCH\Lyon.-jardin_enfan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0651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FRENCH\Lyon.-Jardins du Grand Ly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409700"/>
            <a:ext cx="15240000" cy="967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952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FRENCH\Lyon.-jeux_enfant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2875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FRENCH\Lyon.-megarphobia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5860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JOSE ELIAS\Escritorio\FRENCH\Lyon.-Parc de la Tête d´o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5305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C:\Documents and Settings\JOSE ELIAS\Escritorio\FRENCH\Lyon.-r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19560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Escritorio\FRENCH\Lyon.-Tête d´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8561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a:xfrm>
            <a:off x="914400" y="274638"/>
            <a:ext cx="7772400" cy="777875"/>
          </a:xfrm>
        </p:spPr>
        <p:txBody>
          <a:bodyPr/>
          <a:lstStyle/>
          <a:p>
            <a:pPr eaLnBrk="1" hangingPunct="1"/>
            <a:r>
              <a:rPr lang="es-ES" dirty="0"/>
              <a:t>Majorelle</a:t>
            </a:r>
          </a:p>
        </p:txBody>
      </p:sp>
      <p:sp>
        <p:nvSpPr>
          <p:cNvPr id="86019" name="2 Marcador de contenido"/>
          <p:cNvSpPr>
            <a:spLocks noGrp="1"/>
          </p:cNvSpPr>
          <p:nvPr>
            <p:ph sz="quarter" idx="1"/>
          </p:nvPr>
        </p:nvSpPr>
        <p:spPr>
          <a:xfrm>
            <a:off x="468313" y="1341438"/>
            <a:ext cx="7632079" cy="5087937"/>
          </a:xfrm>
        </p:spPr>
        <p:txBody>
          <a:bodyPr>
            <a:normAutofit lnSpcReduction="10000"/>
          </a:bodyPr>
          <a:lstStyle/>
          <a:p>
            <a:pPr eaLnBrk="1" hangingPunct="1"/>
            <a:r>
              <a:rPr lang="es-ES" sz="2400" dirty="0"/>
              <a:t>El </a:t>
            </a:r>
            <a:r>
              <a:rPr lang="es-ES" sz="2400" b="1" dirty="0"/>
              <a:t>Jardín Majorelle</a:t>
            </a:r>
            <a:r>
              <a:rPr lang="es-ES" sz="2400" dirty="0"/>
              <a:t> es un jardín botánico de Marrakech (Marruecos). </a:t>
            </a:r>
          </a:p>
          <a:p>
            <a:pPr eaLnBrk="1" hangingPunct="1"/>
            <a:r>
              <a:rPr lang="es-ES" sz="2400" dirty="0"/>
              <a:t>Fue diseñado por el artista expatriado francés Jacques Majorelle en 1924, durante el periodo colonial en el cual Marruecos estuvo administrado por Francia.</a:t>
            </a:r>
          </a:p>
          <a:p>
            <a:pPr eaLnBrk="1" hangingPunct="1"/>
            <a:r>
              <a:rPr lang="es-ES" sz="2400" dirty="0"/>
              <a:t>En 1922 compra una finca de palmeras en el borde del palmeral de Marrakech donde en 1931, hace construir  su chalet.</a:t>
            </a:r>
          </a:p>
          <a:p>
            <a:pPr eaLnBrk="1" hangingPunct="1"/>
            <a:r>
              <a:rPr lang="es-ES" sz="2400" dirty="0"/>
              <a:t>Enamorado de botánica, crea su jardín botánico en torno a su chalet, estructurado alrededor de una larga cuenca central, con varios ambientes, establecida de una vegetación exuberante donde anidan cientos de pájaros</a:t>
            </a:r>
          </a:p>
        </p:txBody>
      </p:sp>
    </p:spTree>
    <p:extLst>
      <p:ext uri="{BB962C8B-B14F-4D97-AF65-F5344CB8AC3E}">
        <p14:creationId xmlns:p14="http://schemas.microsoft.com/office/powerpoint/2010/main" val="2748976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611559" y="908050"/>
            <a:ext cx="7488833" cy="5878513"/>
          </a:xfrm>
        </p:spPr>
        <p:txBody>
          <a:bodyPr/>
          <a:lstStyle/>
          <a:p>
            <a:pPr eaLnBrk="1" hangingPunct="1"/>
            <a:r>
              <a:rPr lang="es-ES" dirty="0"/>
              <a:t>. </a:t>
            </a:r>
            <a:r>
              <a:rPr lang="es-ES" sz="2400" dirty="0"/>
              <a:t>Este jardín es una obra de arte viva en movimiento, compuesto de plantas exóticas y especies raras de las que trajo de sus viajes por todo el mundo:</a:t>
            </a:r>
          </a:p>
          <a:p>
            <a:pPr eaLnBrk="1" hangingPunct="1"/>
            <a:r>
              <a:rPr lang="es-ES" sz="2400" dirty="0"/>
              <a:t>En 1937 el artista crea un color azul, azul de ultramar a la vez intenso y claro: el azul Majorelle, con el que pinta las paredes de su chalet, luego todo el jardín para hacer un cuadro vivo que abre al público en 1947.</a:t>
            </a:r>
          </a:p>
        </p:txBody>
      </p:sp>
    </p:spTree>
    <p:extLst>
      <p:ext uri="{BB962C8B-B14F-4D97-AF65-F5344CB8AC3E}">
        <p14:creationId xmlns:p14="http://schemas.microsoft.com/office/powerpoint/2010/main" val="692439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Documents and Settings\JOSE ELIAS\Escritorio\FRENCH\Majorel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7661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Documents and Settings\JOSE ELIAS\Escritorio\FRENCH\Majorelle 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2364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JOSE ELIAS\Escritorio\FRENCH\Majorelle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1075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Documents and Settings\JOSE ELIAS\Escritorio\FRENCH\Majorelle_Garden Marrake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2364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Documents and Settings\JOSE ELIAS\Escritorio\FRENCH\Majorelle_M_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9116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p:txBody>
          <a:bodyPr/>
          <a:lstStyle/>
          <a:p>
            <a:pPr eaLnBrk="1" hangingPunct="1"/>
            <a:r>
              <a:rPr lang="es-ES" dirty="0"/>
              <a:t>Jardin Exotique de Mónaco</a:t>
            </a:r>
          </a:p>
        </p:txBody>
      </p:sp>
      <p:sp>
        <p:nvSpPr>
          <p:cNvPr id="69635" name="3 Marcador de contenido"/>
          <p:cNvSpPr>
            <a:spLocks noGrp="1"/>
          </p:cNvSpPr>
          <p:nvPr>
            <p:ph sz="quarter" idx="1"/>
          </p:nvPr>
        </p:nvSpPr>
        <p:spPr>
          <a:xfrm>
            <a:off x="698500" y="1500188"/>
            <a:ext cx="7772400" cy="5097164"/>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Jardín Exótico de Mónaco</a:t>
            </a:r>
            <a:r>
              <a:rPr lang="es-ES" dirty="0"/>
              <a:t> es un jardín botánico ubicado en un acantilado en Mónaco.</a:t>
            </a:r>
          </a:p>
          <a:p>
            <a:pPr marL="274320" indent="-274320" eaLnBrk="1" fontAlgn="auto" hangingPunct="1">
              <a:spcBef>
                <a:spcPts val="580"/>
              </a:spcBef>
              <a:spcAft>
                <a:spcPts val="0"/>
              </a:spcAft>
              <a:buFont typeface="Wingdings 2"/>
              <a:buChar char=""/>
              <a:defRPr/>
            </a:pPr>
            <a:r>
              <a:rPr lang="es-ES" dirty="0"/>
              <a:t>Fue inaugurado en 1933, y tiene una rica colección de más de mil especies de plantas suculentas, sobre todo los cactus. </a:t>
            </a:r>
          </a:p>
          <a:p>
            <a:pPr marL="274320" indent="-274320" eaLnBrk="1" fontAlgn="auto" hangingPunct="1">
              <a:spcBef>
                <a:spcPts val="580"/>
              </a:spcBef>
              <a:spcAft>
                <a:spcPts val="0"/>
              </a:spcAft>
              <a:buFont typeface="Wingdings 2"/>
              <a:buChar char=""/>
              <a:defRPr/>
            </a:pPr>
            <a:r>
              <a:rPr lang="es-ES" dirty="0"/>
              <a:t>Al pie del acantilado, que varían en altura entre 98 y 40 metros, hay una gran cueva subterránea natural con cavernas.</a:t>
            </a:r>
          </a:p>
          <a:p>
            <a:pPr marL="274320" indent="-274320" eaLnBrk="1" fontAlgn="auto" hangingPunct="1">
              <a:spcBef>
                <a:spcPts val="580"/>
              </a:spcBef>
              <a:spcAft>
                <a:spcPts val="0"/>
              </a:spcAft>
              <a:buFont typeface="Wingdings 2"/>
              <a:buChar char=""/>
              <a:defRPr/>
            </a:pPr>
            <a:r>
              <a:rPr lang="es-ES" dirty="0"/>
              <a:t> Se abrió al público en 1950, pero sólo puede ser visitado con guías especializados. </a:t>
            </a:r>
          </a:p>
          <a:p>
            <a:pPr marL="274320" indent="-274320" eaLnBrk="1" fontAlgn="auto" hangingPunct="1">
              <a:spcBef>
                <a:spcPts val="580"/>
              </a:spcBef>
              <a:spcAft>
                <a:spcPts val="0"/>
              </a:spcAft>
              <a:buFont typeface="Wingdings 2"/>
              <a:buChar char=""/>
              <a:defRPr/>
            </a:pPr>
            <a:r>
              <a:rPr lang="es-ES" dirty="0"/>
              <a:t>Aunque el Jardin Exotique fue creado en 1933, la colección de cactus y suculentas se inició en 1895 por el señor Augustin Gastaud. </a:t>
            </a:r>
          </a:p>
          <a:p>
            <a:pPr marL="274320" indent="-274320" eaLnBrk="1" fontAlgn="auto" hangingPunct="1">
              <a:spcBef>
                <a:spcPts val="580"/>
              </a:spcBef>
              <a:spcAft>
                <a:spcPts val="0"/>
              </a:spcAft>
              <a:buFont typeface="Wingdings 2"/>
              <a:buNone/>
              <a:defRPr/>
            </a:pPr>
            <a:endParaRPr lang="es-ES" dirty="0"/>
          </a:p>
        </p:txBody>
      </p:sp>
    </p:spTree>
    <p:extLst>
      <p:ext uri="{BB962C8B-B14F-4D97-AF65-F5344CB8AC3E}">
        <p14:creationId xmlns:p14="http://schemas.microsoft.com/office/powerpoint/2010/main" val="29424672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698500" y="500063"/>
            <a:ext cx="7772400" cy="6143625"/>
          </a:xfrm>
        </p:spPr>
        <p:txBody>
          <a:bodyPr/>
          <a:lstStyle/>
          <a:p>
            <a:pPr eaLnBrk="1" hangingPunct="1"/>
            <a:r>
              <a:rPr lang="es-ES" sz="2400" dirty="0"/>
              <a:t>En 1912  el erudito príncipe Alberto de Mónaco tuvo el capricho de las exóticas plantas que crecían y decidió adquirir la colección. </a:t>
            </a:r>
          </a:p>
          <a:p>
            <a:pPr eaLnBrk="1" hangingPunct="1"/>
            <a:r>
              <a:rPr lang="es-ES" sz="2400" dirty="0"/>
              <a:t>Luego llamó a Monsieur Louis Notari, un ingeniero jefe para ayudar a diseñar el paisaje de los jardines.</a:t>
            </a:r>
          </a:p>
          <a:p>
            <a:pPr eaLnBrk="1" hangingPunct="1"/>
            <a:r>
              <a:rPr lang="es-ES" sz="2400" dirty="0"/>
              <a:t> Además de ser un jardín botánico del centro botánico sirve como lugar de conservación y cría para las especies que amenazan con su desaparición</a:t>
            </a:r>
          </a:p>
          <a:p>
            <a:pPr eaLnBrk="1" hangingPunct="1"/>
            <a:endParaRPr lang="es-ES" dirty="0"/>
          </a:p>
        </p:txBody>
      </p:sp>
    </p:spTree>
    <p:extLst>
      <p:ext uri="{BB962C8B-B14F-4D97-AF65-F5344CB8AC3E}">
        <p14:creationId xmlns:p14="http://schemas.microsoft.com/office/powerpoint/2010/main" val="41311205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descr="C:\Documents and Settings\JOSE ELIAS\Escritorio\FRENCH\Monaco.-Coleccion priv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7808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Escritorio\FRENCH\Monaco.-Coleccion privad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3575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JOSE ELIAS\Escritorio\FRENCH\Monaco.-Coleccion Privad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7629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FRENCH\Monaco.-Coleccion Privada.-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9306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Documents and Settings\JOSE ELIAS\Escritorio\FRENCH\Monaco.-Coleccion Privad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8999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FRENCH\Monaco.-Coleccion Privada.-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5981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Documents and Settings\JOSE ELIAS\Escritorio\FRENCH\Monaco.-Coleccion Privada.-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6522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Documents and Settings\JOSE ELIAS\Escritorio\FRENCH\Monaco.-Coleccion Privada.-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Picture 3" descr="C:\Documents and Settings\JOSE ELIAS\Escritorio\FRENCH\Monaco.-Coleccion Privada.-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19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6965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Documents and Settings\JOSE ELIAS\Escritorio\FRENCH\Monaco.-Copiapo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3815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Escritorio\FRENCH\Monaco.-Jardin.-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9173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descr="C:\Documents and Settings\JOSE ELIAS\Escritorio\FRENCH\Monaco.-Jardin.-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0365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FRENCH\Monaco.-Jardin.-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9858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FRENCH\Monaco.-OldGruso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0241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FRENCH\Monaco.-Jard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0563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FRENCH\Monaco.-Jardi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2409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FRENCH\Monaco.-Jardin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8482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FRENCH\Monaco.-Jardin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0473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Escritorio\FRENCH\Monaco.-Jardin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7770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Escritorio\FRENCH\Monaco.-Jardin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824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FRENCH\Monaco.-Jardin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7594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Documents and Settings\JOSE ELIAS\Escritorio\FRENCH\Monaco.-Jardin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7148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Escritorio\FRENCH\Monaco.-Jardin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3625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Documents and Settings\JOSE ELIAS\Escritorio\FRENCH\Monaco.-Jardin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2050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Documents and Settings\JOSE ELIAS\Escritorio\FRENCH\Monaco.-Jardin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5703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Documents and Settings\JOSE ELIAS\Escritorio\FRENCH\Monaco.-Jardin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795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FRENCH\Monaco.-Jardin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7999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Escritorio\FRENCH\Monaco.-Jardin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3489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Documents and Settings\JOSE ELIAS\Escritorio\FRENCH\Monaco.-Jardin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Picture 3" descr="C:\Documents and Settings\JOSE ELIAS\Escritorio\FRENCH\Monaco.-Jardin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7919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Documents and Settings\JOSE ELIAS\Escritorio\FRENCH\Monaco.-Jardin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1413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Escritorio\FRENCH\Monaco.-Jardin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8754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Escritorio\FRENCH\Monaco.-Jardin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0469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Escritorio\FRENCH\Monaco.-Jardin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569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FRENCH\Monaco.-Jardin euphorbia caput-medusa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4934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FRENCH\monaco_jardin_exotique_0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1079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nts and Settings\JOSE ELIAS\Escritorio\FRENCH\Monaco.-Jatrdin.-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7354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a:xfrm>
            <a:off x="914400" y="274638"/>
            <a:ext cx="7772400" cy="922337"/>
          </a:xfrm>
        </p:spPr>
        <p:txBody>
          <a:bodyPr/>
          <a:lstStyle/>
          <a:p>
            <a:pPr eaLnBrk="1" hangingPunct="1"/>
            <a:r>
              <a:rPr lang="es-ES" b="1" dirty="0"/>
              <a:t>Mónaco.-Jardin Japonés</a:t>
            </a:r>
          </a:p>
        </p:txBody>
      </p:sp>
      <p:sp>
        <p:nvSpPr>
          <p:cNvPr id="108547" name="2 Marcador de contenido"/>
          <p:cNvSpPr>
            <a:spLocks noGrp="1"/>
          </p:cNvSpPr>
          <p:nvPr>
            <p:ph sz="quarter" idx="1"/>
          </p:nvPr>
        </p:nvSpPr>
        <p:spPr>
          <a:xfrm>
            <a:off x="698500" y="1844824"/>
            <a:ext cx="7772400" cy="4513114"/>
          </a:xfrm>
        </p:spPr>
        <p:txBody>
          <a:bodyPr>
            <a:normAutofit/>
          </a:bodyPr>
          <a:lstStyle/>
          <a:p>
            <a:pPr marL="274320" indent="-274320" eaLnBrk="1" fontAlgn="auto" hangingPunct="1">
              <a:spcBef>
                <a:spcPts val="580"/>
              </a:spcBef>
              <a:spcAft>
                <a:spcPts val="0"/>
              </a:spcAft>
              <a:buFont typeface="Wingdings 2"/>
              <a:buChar char=""/>
              <a:defRPr/>
            </a:pPr>
            <a:r>
              <a:rPr lang="es-ES" dirty="0"/>
              <a:t>Este jardín encantador, diseñado por el arquitecto de paisaje, Yasuo Beppu, abarca 23.000 metros cuadrados al lado de la Mediterráneo. </a:t>
            </a:r>
          </a:p>
          <a:p>
            <a:pPr marL="274320" indent="-274320" eaLnBrk="1" fontAlgn="auto" hangingPunct="1">
              <a:spcBef>
                <a:spcPts val="580"/>
              </a:spcBef>
              <a:spcAft>
                <a:spcPts val="0"/>
              </a:spcAft>
              <a:buFont typeface="Wingdings 2"/>
              <a:buChar char=""/>
              <a:defRPr/>
            </a:pPr>
            <a:r>
              <a:rPr lang="es-ES" dirty="0"/>
              <a:t>El sitio es una auténtica obra de arte que une a la piedra, agua y vegetación en la armonía más maravillosa. </a:t>
            </a:r>
          </a:p>
          <a:p>
            <a:pPr marL="274320" indent="-274320" eaLnBrk="1" fontAlgn="auto" hangingPunct="1">
              <a:spcBef>
                <a:spcPts val="580"/>
              </a:spcBef>
              <a:spcAft>
                <a:spcPts val="0"/>
              </a:spcAft>
              <a:buFont typeface="Wingdings 2"/>
              <a:buChar char=""/>
              <a:defRPr/>
            </a:pPr>
            <a:r>
              <a:rPr lang="es-ES" dirty="0"/>
              <a:t>Los pinos y los olivos se podan en la tradición pura de la Tierra del Sol Naciente.</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41835266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Marcador de contenido"/>
          <p:cNvSpPr>
            <a:spLocks noGrp="1"/>
          </p:cNvSpPr>
          <p:nvPr>
            <p:ph sz="quarter" idx="1"/>
          </p:nvPr>
        </p:nvSpPr>
        <p:spPr>
          <a:xfrm>
            <a:off x="698500" y="981075"/>
            <a:ext cx="7905750" cy="5519738"/>
          </a:xfrm>
        </p:spPr>
        <p:txBody>
          <a:bodyPr/>
          <a:lstStyle/>
          <a:p>
            <a:pPr eaLnBrk="1" hangingPunct="1"/>
            <a:r>
              <a:rPr lang="es-ES" sz="2400" dirty="0"/>
              <a:t>Las cercas de bambú, casa de té, linternas de piedra, tejas y puertas de madera fueron realizados en Japón </a:t>
            </a:r>
          </a:p>
          <a:p>
            <a:pPr eaLnBrk="1" hangingPunct="1"/>
            <a:r>
              <a:rPr lang="es-ES" sz="2400" dirty="0"/>
              <a:t> Este excepcional jardín situado al pie del mar, frente a edificios de gran altura tiene una atmósfera muy especial, que se acentúa por el uso de rociadores de agua en las azaleas, rododendros y camelias.</a:t>
            </a:r>
          </a:p>
        </p:txBody>
      </p:sp>
    </p:spTree>
    <p:extLst>
      <p:ext uri="{BB962C8B-B14F-4D97-AF65-F5344CB8AC3E}">
        <p14:creationId xmlns:p14="http://schemas.microsoft.com/office/powerpoint/2010/main" val="9499102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Documents and Settings\JOSE ELIAS\Escritorio\FRENCH\Monaco.-Jardin Japon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3396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Documents and Settings\JOSE ELIAS\Escritorio\FRENCH\Monaco.-Jarddin japone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10134600" cy="754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9255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Documents and Settings\JOSE ELIAS\Escritorio\FRENCH\Monaco.-Jardin Japone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00200"/>
            <a:ext cx="15240000" cy="1005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3984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C:\Documents and Settings\JOSE ELIAS\Escritorio\FRENCH\Monaco.-principato_monaco_0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7321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Documents and Settings\JOSE ELIAS\Escritorio\FRENCH\Musee des Beaux-Arts de Lyon.-cloit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67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0013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Título"/>
          <p:cNvSpPr>
            <a:spLocks noGrp="1"/>
          </p:cNvSpPr>
          <p:nvPr>
            <p:ph type="title"/>
          </p:nvPr>
        </p:nvSpPr>
        <p:spPr>
          <a:xfrm>
            <a:off x="971600" y="274638"/>
            <a:ext cx="6953200" cy="778098"/>
          </a:xfrm>
        </p:spPr>
        <p:txBody>
          <a:bodyPr/>
          <a:lstStyle/>
          <a:p>
            <a:pPr eaLnBrk="1" hangingPunct="1"/>
            <a:r>
              <a:rPr lang="es-ES" dirty="0"/>
              <a:t>Claude Monet Gardens</a:t>
            </a:r>
          </a:p>
        </p:txBody>
      </p:sp>
      <p:sp>
        <p:nvSpPr>
          <p:cNvPr id="138243" name="2 Marcador de contenido"/>
          <p:cNvSpPr>
            <a:spLocks noGrp="1"/>
          </p:cNvSpPr>
          <p:nvPr>
            <p:ph sz="quarter" idx="1"/>
          </p:nvPr>
        </p:nvSpPr>
        <p:spPr>
          <a:xfrm>
            <a:off x="698500" y="1357313"/>
            <a:ext cx="7329884" cy="4422775"/>
          </a:xfrm>
        </p:spPr>
        <p:txBody>
          <a:bodyPr>
            <a:normAutofit lnSpcReduction="10000"/>
          </a:bodyPr>
          <a:lstStyle/>
          <a:p>
            <a:pPr eaLnBrk="1" hangingPunct="1"/>
            <a:r>
              <a:rPr lang="es-ES" sz="2400" dirty="0"/>
              <a:t>Claude Monet encuentra el pueblo de Giverny,mirando por la ventana del tren. </a:t>
            </a:r>
          </a:p>
          <a:p>
            <a:pPr eaLnBrk="1" hangingPunct="1"/>
            <a:r>
              <a:rPr lang="es-ES" sz="2400" dirty="0"/>
              <a:t>Decidió mudarse allí y alquilaron una casa y la zona que lo rodea. </a:t>
            </a:r>
          </a:p>
          <a:p>
            <a:pPr eaLnBrk="1" hangingPunct="1"/>
            <a:r>
              <a:rPr lang="es-ES" sz="2400" dirty="0"/>
              <a:t>En 1890, tenia suficiente dinero para comprar la casa y el terreno  y se propuso crear los magníficos jardines que el quería pintar. </a:t>
            </a:r>
          </a:p>
          <a:p>
            <a:pPr eaLnBrk="1" hangingPunct="1"/>
            <a:r>
              <a:rPr lang="es-ES" sz="2400" dirty="0"/>
              <a:t>Algunos de sus cuadros más famosos, como el lirio de agua y pinturas puente japonés, eran de su jardín en Giverny.</a:t>
            </a:r>
          </a:p>
          <a:p>
            <a:pPr eaLnBrk="1" hangingPunct="1"/>
            <a:r>
              <a:rPr lang="es-ES" sz="2400" dirty="0"/>
              <a:t> Monet vivió en Giverny, a partir de 1883 hasta su muerte en 1926. </a:t>
            </a:r>
          </a:p>
          <a:p>
            <a:pPr eaLnBrk="1" hangingPunct="1"/>
            <a:endParaRPr lang="es-ES" sz="2400" dirty="0"/>
          </a:p>
        </p:txBody>
      </p:sp>
    </p:spTree>
    <p:extLst>
      <p:ext uri="{BB962C8B-B14F-4D97-AF65-F5344CB8AC3E}">
        <p14:creationId xmlns:p14="http://schemas.microsoft.com/office/powerpoint/2010/main" val="137580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Título"/>
          <p:cNvSpPr>
            <a:spLocks noGrp="1"/>
          </p:cNvSpPr>
          <p:nvPr>
            <p:ph sz="quarter" idx="1"/>
          </p:nvPr>
        </p:nvSpPr>
        <p:spPr>
          <a:xfrm>
            <a:off x="698500" y="1052736"/>
            <a:ext cx="7329884" cy="5305202"/>
          </a:xfrm>
        </p:spPr>
        <p:txBody>
          <a:bodyPr/>
          <a:lstStyle/>
          <a:p>
            <a:pPr eaLnBrk="1" hangingPunct="1"/>
            <a:r>
              <a:rPr lang="es-ES" sz="2400" dirty="0"/>
              <a:t>Él y muchos miembros de su familia están enterrados en el cementerio del pueblo.</a:t>
            </a:r>
          </a:p>
          <a:p>
            <a:pPr eaLnBrk="1" hangingPunct="1"/>
            <a:r>
              <a:rPr lang="es-ES" sz="2400" dirty="0"/>
              <a:t>La casa de Monet y jardines se abrieron al publico en 1980, tras los trabajos de restauración. </a:t>
            </a:r>
          </a:p>
          <a:p>
            <a:pPr eaLnBrk="1" hangingPunct="1"/>
            <a:endParaRPr lang="es-ES" dirty="0"/>
          </a:p>
        </p:txBody>
      </p:sp>
    </p:spTree>
    <p:extLst>
      <p:ext uri="{BB962C8B-B14F-4D97-AF65-F5344CB8AC3E}">
        <p14:creationId xmlns:p14="http://schemas.microsoft.com/office/powerpoint/2010/main" val="16015332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Documents and Settings\JOSE ELIAS\Escritorio\FRENCH\Mon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8595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Documents and Settings\JOSE ELIAS\Escritorio\FRENCH\Mone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7604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Escritorio\FRENCH\Monet.-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1479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Escritorio\FRENCH\Monet.-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27265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Escritorio\FRENCH\Monet.-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2110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Escritorio\FRENCH\Monet.-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3898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Documents and Settings\JOSE ELIAS\Escritorio\FRENCH\Monet.-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748901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Escritorio\FRENCH\Monet.-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45869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C:\Documents and Settings\JOSE ELIAS\Escritorio\FRENCH\Monet.-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7618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C:\Documents and Settings\JOSE ELIAS\Escritorio\FRENCH\Monet.-France_20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52588"/>
            <a:ext cx="15240000" cy="101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70781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C:\Documents and Settings\JOSE ELIAS\Escritorio\FRENCH\Monet.-Giver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9201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C:\Documents and Settings\JOSE ELIAS\Escritorio\FRENCH\Monet.-water-garden-brid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9208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C:\Documents and Settings\JOSE ELIAS\Escritorio\FRENCH\Monet-garden-giver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87151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C:\Documents and Settings\JOSE ELIAS\Escritorio\FRENCH\Jardins_de_Claude_Monet_(Giverny,_France)_1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914400"/>
            <a:ext cx="15240000" cy="1016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7411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C:\Documents and Settings\JOSE ELIAS\Escritorio\FRENCH\Jardins_de_Claude_Monet_(Giverny,_France)_1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52588"/>
            <a:ext cx="15240000" cy="101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2147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pPr eaLnBrk="1" hangingPunct="1"/>
            <a:r>
              <a:rPr lang="es-ES" dirty="0"/>
              <a:t>Jardines en Francia</a:t>
            </a:r>
          </a:p>
        </p:txBody>
      </p:sp>
    </p:spTree>
    <p:extLst>
      <p:ext uri="{BB962C8B-B14F-4D97-AF65-F5344CB8AC3E}">
        <p14:creationId xmlns:p14="http://schemas.microsoft.com/office/powerpoint/2010/main" val="81687063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JOSE ELIAS\Escritorio\FRENCH\Chez.Bieclav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7622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FRENCH\Chez.-Bieclav_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18057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ELIAS\Escritorio\FRENCH\French 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71488"/>
            <a:ext cx="9753600" cy="78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17265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JOSE ELIAS\Escritorio\FRENCH\French Garde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52588"/>
            <a:ext cx="15240000" cy="101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1308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JOSE ELIAS\Escritorio\FRENCH\French Garde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6394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ELIAS\Escritorio\FRENCH\Jardin Atlantique.-mouchot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661988"/>
            <a:ext cx="9153526" cy="818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74608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OSE ELIAS\Escritorio\FRENCH\Jardins de Fra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59076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FRENCH\Jardins La Vesin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6096000"/>
            <a:ext cx="28651200" cy="190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80409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JOSE ELIAS\Escritorio\FRENCH\Jardins_de_Callu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45805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Documents and Settings\JOSE ELIAS\Escritorio\FRENCH\Parc Floral a Paris.-nice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32327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C:\Documents and Settings\JOSE ELIAS\Escritorio\FRENCH\Parias.-Parc_Monceau_-_Le_Rocher_02-03-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0544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Escritorio\FRENCH\Paris,.-Parc de Montsour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28481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Documents and Settings\JOSE ELIAS\Escritorio\FRENCH\Pari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09227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Documents and Settings\JOSE ELIAS\Escritorio\FRENCH\Pari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38523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C:\Documents and Settings\JOSE ELIAS\Escritorio\FRENCH\Pari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56676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C:\Documents and Settings\JOSE ELIAS\Escritorio\FRENCH\Paris.-.-parque bagatel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25220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C:\Documents and Settings\JOSE ELIAS\Escritorio\FRENCH\Paris.-_Bd_Voltaire-Square_des_Jardini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18151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C:\Documents and Settings\JOSE ELIAS\Escritorio\FRENCH\Paris.-_Jardin_des_Tuiler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52588"/>
            <a:ext cx="15240000" cy="101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7346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JOSE ELIAS\Escritorio\FRENCH\LA vILLET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323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2431</Words>
  <Application>Microsoft Office PowerPoint</Application>
  <PresentationFormat>Presentación en pantalla (4:3)</PresentationFormat>
  <Paragraphs>342</Paragraphs>
  <Slides>155</Slides>
  <Notes>133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155</vt:i4>
      </vt:variant>
    </vt:vector>
  </HeadingPairs>
  <TitlesOfParts>
    <vt:vector size="161" baseType="lpstr">
      <vt:lpstr>Calibri</vt:lpstr>
      <vt:lpstr>Century Schoolbook</vt:lpstr>
      <vt:lpstr>Times New Roman</vt:lpstr>
      <vt:lpstr>Wingdings</vt:lpstr>
      <vt:lpstr>Wingdings 2</vt:lpstr>
      <vt:lpstr>Default Theme</vt:lpstr>
      <vt:lpstr>EUROPA.-LA VUELTA AL MUNDO EN 885 JARDINES.-FRANCIA.-B</vt:lpstr>
      <vt:lpstr>Angers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d´Auvers</vt:lpstr>
      <vt:lpstr>Presentación de PowerPoint</vt:lpstr>
      <vt:lpstr>Presentación de PowerPoint</vt:lpstr>
      <vt:lpstr>Presentación de PowerPoint</vt:lpstr>
      <vt:lpstr>Presentación de PowerPoint</vt:lpstr>
      <vt:lpstr>Presentación de PowerPoint</vt:lpstr>
      <vt:lpstr>Presentación de PowerPoint</vt:lpstr>
      <vt:lpstr>Rosaleda la Bagatelle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Chantilly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Chaumont sur Loire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Chenonceau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Lyon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Majorelle</vt:lpstr>
      <vt:lpstr>Presentación de PowerPoint</vt:lpstr>
      <vt:lpstr>Presentación de PowerPoint</vt:lpstr>
      <vt:lpstr>Presentación de PowerPoint</vt:lpstr>
      <vt:lpstr>Presentación de PowerPoint</vt:lpstr>
      <vt:lpstr>Presentación de PowerPoint</vt:lpstr>
      <vt:lpstr>Presentación de PowerPoint</vt:lpstr>
      <vt:lpstr>Jardin Exotique de Mónaco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Mónaco.-Jardin Japonés</vt:lpstr>
      <vt:lpstr>Presentación de PowerPoint</vt:lpstr>
      <vt:lpstr>Presentación de PowerPoint</vt:lpstr>
      <vt:lpstr>Presentación de PowerPoint</vt:lpstr>
      <vt:lpstr>Presentación de PowerPoint</vt:lpstr>
      <vt:lpstr>Presentación de PowerPoint</vt:lpstr>
      <vt:lpstr>Presentación de PowerPoint</vt:lpstr>
      <vt:lpstr>Claude Monet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en Francia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6</cp:revision>
  <dcterms:created xsi:type="dcterms:W3CDTF">2013-09-07T04:16:19Z</dcterms:created>
  <dcterms:modified xsi:type="dcterms:W3CDTF">2018-03-11T10:37:14Z</dcterms:modified>
</cp:coreProperties>
</file>