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1"/>
  </p:notesMasterIdLst>
  <p:sldIdLst>
    <p:sldId id="352" r:id="rId2"/>
    <p:sldId id="257" r:id="rId3"/>
    <p:sldId id="258" r:id="rId4"/>
    <p:sldId id="259" r:id="rId5"/>
    <p:sldId id="260" r:id="rId6"/>
    <p:sldId id="261" r:id="rId7"/>
    <p:sldId id="262" r:id="rId8"/>
    <p:sldId id="263" r:id="rId9"/>
    <p:sldId id="264" r:id="rId10"/>
    <p:sldId id="265" r:id="rId11"/>
    <p:sldId id="266" r:id="rId12"/>
    <p:sldId id="267" r:id="rId13"/>
    <p:sldId id="353" r:id="rId14"/>
    <p:sldId id="354" r:id="rId15"/>
    <p:sldId id="356" r:id="rId16"/>
    <p:sldId id="357" r:id="rId17"/>
    <p:sldId id="359" r:id="rId18"/>
    <p:sldId id="360" r:id="rId19"/>
    <p:sldId id="268" r:id="rId20"/>
    <p:sldId id="363" r:id="rId21"/>
    <p:sldId id="361" r:id="rId22"/>
    <p:sldId id="362" r:id="rId23"/>
    <p:sldId id="368" r:id="rId24"/>
    <p:sldId id="269" r:id="rId25"/>
    <p:sldId id="271" r:id="rId26"/>
    <p:sldId id="367" r:id="rId27"/>
    <p:sldId id="364" r:id="rId28"/>
    <p:sldId id="270" r:id="rId29"/>
    <p:sldId id="365" r:id="rId30"/>
    <p:sldId id="272" r:id="rId31"/>
    <p:sldId id="372" r:id="rId32"/>
    <p:sldId id="366" r:id="rId33"/>
    <p:sldId id="369" r:id="rId34"/>
    <p:sldId id="370" r:id="rId35"/>
    <p:sldId id="371" r:id="rId36"/>
    <p:sldId id="273" r:id="rId37"/>
    <p:sldId id="27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373" r:id="rId52"/>
    <p:sldId id="374" r:id="rId53"/>
    <p:sldId id="379" r:id="rId54"/>
    <p:sldId id="288" r:id="rId55"/>
    <p:sldId id="405" r:id="rId56"/>
    <p:sldId id="376" r:id="rId57"/>
    <p:sldId id="289" r:id="rId58"/>
    <p:sldId id="290" r:id="rId59"/>
    <p:sldId id="294" r:id="rId60"/>
    <p:sldId id="291" r:id="rId61"/>
    <p:sldId id="292" r:id="rId62"/>
    <p:sldId id="293" r:id="rId63"/>
    <p:sldId id="295" r:id="rId64"/>
    <p:sldId id="296" r:id="rId65"/>
    <p:sldId id="297" r:id="rId66"/>
    <p:sldId id="375" r:id="rId67"/>
    <p:sldId id="377" r:id="rId68"/>
    <p:sldId id="400" r:id="rId69"/>
    <p:sldId id="380" r:id="rId70"/>
    <p:sldId id="384" r:id="rId71"/>
    <p:sldId id="381" r:id="rId72"/>
    <p:sldId id="386" r:id="rId73"/>
    <p:sldId id="382" r:id="rId74"/>
    <p:sldId id="387" r:id="rId75"/>
    <p:sldId id="388" r:id="rId76"/>
    <p:sldId id="389" r:id="rId77"/>
    <p:sldId id="391" r:id="rId78"/>
    <p:sldId id="392" r:id="rId79"/>
    <p:sldId id="393" r:id="rId80"/>
    <p:sldId id="394" r:id="rId81"/>
    <p:sldId id="395" r:id="rId82"/>
    <p:sldId id="396" r:id="rId83"/>
    <p:sldId id="397" r:id="rId84"/>
    <p:sldId id="399" r:id="rId85"/>
    <p:sldId id="401" r:id="rId86"/>
    <p:sldId id="402" r:id="rId87"/>
    <p:sldId id="403" r:id="rId88"/>
    <p:sldId id="404" r:id="rId89"/>
    <p:sldId id="406" r:id="rId90"/>
    <p:sldId id="298" r:id="rId91"/>
    <p:sldId id="407" r:id="rId92"/>
    <p:sldId id="408" r:id="rId93"/>
    <p:sldId id="409" r:id="rId94"/>
    <p:sldId id="424" r:id="rId95"/>
    <p:sldId id="411" r:id="rId96"/>
    <p:sldId id="410" r:id="rId97"/>
    <p:sldId id="299" r:id="rId98"/>
    <p:sldId id="425" r:id="rId99"/>
    <p:sldId id="300" r:id="rId100"/>
    <p:sldId id="301" r:id="rId101"/>
    <p:sldId id="302" r:id="rId102"/>
    <p:sldId id="413" r:id="rId103"/>
    <p:sldId id="428" r:id="rId104"/>
    <p:sldId id="433" r:id="rId105"/>
    <p:sldId id="429" r:id="rId106"/>
    <p:sldId id="414" r:id="rId107"/>
    <p:sldId id="415" r:id="rId108"/>
    <p:sldId id="416" r:id="rId109"/>
    <p:sldId id="417" r:id="rId110"/>
    <p:sldId id="418" r:id="rId111"/>
    <p:sldId id="419" r:id="rId112"/>
    <p:sldId id="420" r:id="rId113"/>
    <p:sldId id="421" r:id="rId114"/>
    <p:sldId id="423" r:id="rId115"/>
    <p:sldId id="426" r:id="rId116"/>
    <p:sldId id="427" r:id="rId117"/>
    <p:sldId id="430" r:id="rId118"/>
    <p:sldId id="431" r:id="rId119"/>
    <p:sldId id="432"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917F24-4043-4F13-B37C-C02C68E4CEDD}"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D4092F-66A2-413B-9AAB-3AF8D684D1D1}" type="slidenum">
              <a:rPr lang="es-ES" smtClean="0"/>
              <a:t>‹Nº›</a:t>
            </a:fld>
            <a:endParaRPr lang="es-ES" dirty="0"/>
          </a:p>
        </p:txBody>
      </p:sp>
    </p:spTree>
    <p:extLst>
      <p:ext uri="{BB962C8B-B14F-4D97-AF65-F5344CB8AC3E}">
        <p14:creationId xmlns:p14="http://schemas.microsoft.com/office/powerpoint/2010/main" val="4024300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Bois de Vicennes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61B4D0-7478-4662-9C97-D8CE2E82C07F}"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Bois de Vicennes.-Parc Floral</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DB33C8-57B9-40D2-BD8D-991983C77C3B}"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Bois_de_Vincennes</a:t>
            </a:r>
          </a:p>
        </p:txBody>
      </p:sp>
      <p:sp>
        <p:nvSpPr>
          <p:cNvPr id="4" name="3 Marcador de número de diapositiva"/>
          <p:cNvSpPr>
            <a:spLocks noGrp="1"/>
          </p:cNvSpPr>
          <p:nvPr>
            <p:ph type="sldNum" sz="quarter" idx="5"/>
          </p:nvPr>
        </p:nvSpPr>
        <p:spPr/>
        <p:txBody>
          <a:bodyPr/>
          <a:lstStyle/>
          <a:p>
            <a:pPr>
              <a:defRPr/>
            </a:pPr>
            <a:fld id="{8CC831E8-8EE3-469D-B9D3-9CB4D264A4A9}"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Bois de Vicennes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8F09B0-C323-4100-AE8C-B3FC2E672B6F}"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Bois_de_Vincennes</a:t>
            </a:r>
          </a:p>
        </p:txBody>
      </p:sp>
      <p:sp>
        <p:nvSpPr>
          <p:cNvPr id="4" name="3 Marcador de número de diapositiva"/>
          <p:cNvSpPr>
            <a:spLocks noGrp="1"/>
          </p:cNvSpPr>
          <p:nvPr>
            <p:ph type="sldNum" sz="quarter" idx="5"/>
          </p:nvPr>
        </p:nvSpPr>
        <p:spPr/>
        <p:txBody>
          <a:bodyPr/>
          <a:lstStyle/>
          <a:p>
            <a:pPr>
              <a:defRPr/>
            </a:pPr>
            <a:fld id="{8781156E-6313-4B71-A421-B39CC31E1951}"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Bois_de_Vincennes</a:t>
            </a:r>
          </a:p>
        </p:txBody>
      </p:sp>
      <p:sp>
        <p:nvSpPr>
          <p:cNvPr id="4" name="3 Marcador de número de diapositiva"/>
          <p:cNvSpPr>
            <a:spLocks noGrp="1"/>
          </p:cNvSpPr>
          <p:nvPr>
            <p:ph type="sldNum" sz="quarter" idx="5"/>
          </p:nvPr>
        </p:nvSpPr>
        <p:spPr/>
        <p:txBody>
          <a:bodyPr/>
          <a:lstStyle/>
          <a:p>
            <a:pPr>
              <a:defRPr/>
            </a:pPr>
            <a:fld id="{D85CD902-BA1E-45E7-8D96-07FB4C039B36}"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Bois_de_Vincennes</a:t>
            </a:r>
          </a:p>
        </p:txBody>
      </p:sp>
      <p:sp>
        <p:nvSpPr>
          <p:cNvPr id="4" name="3 Marcador de número de diapositiva"/>
          <p:cNvSpPr>
            <a:spLocks noGrp="1"/>
          </p:cNvSpPr>
          <p:nvPr>
            <p:ph type="sldNum" sz="quarter" idx="5"/>
          </p:nvPr>
        </p:nvSpPr>
        <p:spPr/>
        <p:txBody>
          <a:bodyPr/>
          <a:lstStyle/>
          <a:p>
            <a:pPr>
              <a:defRPr/>
            </a:pPr>
            <a:fld id="{8DB42269-0604-42A1-9173-80380E91C5AF}"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Bois</a:t>
            </a:r>
            <a:r>
              <a:rPr lang="es-ES" baseline="0" dirty="0"/>
              <a:t> </a:t>
            </a:r>
            <a:r>
              <a:rPr lang="es-ES" dirty="0"/>
              <a:t>de</a:t>
            </a:r>
            <a:r>
              <a:rPr lang="es-ES" baseline="0" dirty="0"/>
              <a:t> </a:t>
            </a:r>
            <a:r>
              <a:rPr lang="es-ES" dirty="0"/>
              <a:t>Vincennes</a:t>
            </a:r>
          </a:p>
        </p:txBody>
      </p:sp>
      <p:sp>
        <p:nvSpPr>
          <p:cNvPr id="4" name="3 Marcador de número de diapositiva"/>
          <p:cNvSpPr>
            <a:spLocks noGrp="1"/>
          </p:cNvSpPr>
          <p:nvPr>
            <p:ph type="sldNum" sz="quarter" idx="5"/>
          </p:nvPr>
        </p:nvSpPr>
        <p:spPr/>
        <p:txBody>
          <a:bodyPr/>
          <a:lstStyle/>
          <a:p>
            <a:pPr>
              <a:defRPr/>
            </a:pPr>
            <a:fld id="{36487903-8A31-4889-B6B0-91BE911BF7F1}"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 Vincennes</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13</a:t>
            </a:fld>
            <a:endParaRPr lang="es-ES" dirty="0"/>
          </a:p>
        </p:txBody>
      </p:sp>
    </p:spTree>
    <p:extLst>
      <p:ext uri="{BB962C8B-B14F-4D97-AF65-F5344CB8AC3E}">
        <p14:creationId xmlns:p14="http://schemas.microsoft.com/office/powerpoint/2010/main" val="2771757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 Vincennes</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14</a:t>
            </a:fld>
            <a:endParaRPr lang="es-ES" dirty="0"/>
          </a:p>
        </p:txBody>
      </p:sp>
    </p:spTree>
    <p:extLst>
      <p:ext uri="{BB962C8B-B14F-4D97-AF65-F5344CB8AC3E}">
        <p14:creationId xmlns:p14="http://schemas.microsoft.com/office/powerpoint/2010/main" val="1105332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 Vincennes</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15</a:t>
            </a:fld>
            <a:endParaRPr lang="es-ES" dirty="0"/>
          </a:p>
        </p:txBody>
      </p:sp>
    </p:spTree>
    <p:extLst>
      <p:ext uri="{BB962C8B-B14F-4D97-AF65-F5344CB8AC3E}">
        <p14:creationId xmlns:p14="http://schemas.microsoft.com/office/powerpoint/2010/main" val="274764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 Vincennes</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16</a:t>
            </a:fld>
            <a:endParaRPr lang="es-ES" dirty="0"/>
          </a:p>
        </p:txBody>
      </p:sp>
    </p:spTree>
    <p:extLst>
      <p:ext uri="{BB962C8B-B14F-4D97-AF65-F5344CB8AC3E}">
        <p14:creationId xmlns:p14="http://schemas.microsoft.com/office/powerpoint/2010/main" val="3418088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 Vincennes</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17</a:t>
            </a:fld>
            <a:endParaRPr lang="es-ES" dirty="0"/>
          </a:p>
        </p:txBody>
      </p:sp>
    </p:spTree>
    <p:extLst>
      <p:ext uri="{BB962C8B-B14F-4D97-AF65-F5344CB8AC3E}">
        <p14:creationId xmlns:p14="http://schemas.microsoft.com/office/powerpoint/2010/main" val="1125769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Bois de Vincennes</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18</a:t>
            </a:fld>
            <a:endParaRPr lang="es-ES" dirty="0"/>
          </a:p>
        </p:txBody>
      </p:sp>
    </p:spTree>
    <p:extLst>
      <p:ext uri="{BB962C8B-B14F-4D97-AF65-F5344CB8AC3E}">
        <p14:creationId xmlns:p14="http://schemas.microsoft.com/office/powerpoint/2010/main" val="358598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Prieure du Bourget-du-Lac-.-</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23</a:t>
            </a:fld>
            <a:endParaRPr lang="es-ES" dirty="0"/>
          </a:p>
        </p:txBody>
      </p:sp>
    </p:spTree>
    <p:extLst>
      <p:ext uri="{BB962C8B-B14F-4D97-AF65-F5344CB8AC3E}">
        <p14:creationId xmlns:p14="http://schemas.microsoft.com/office/powerpoint/2010/main" val="1188458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Bourget du Lac</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E10B23-D6C7-48F7-B29C-BDD60ADDBF07}"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Bourget du Lac</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9536565-F724-4497-831D-E912BACBF9E2}"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Prieure du Bourget-du-Lac-.-</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26</a:t>
            </a:fld>
            <a:endParaRPr lang="es-ES" dirty="0"/>
          </a:p>
        </p:txBody>
      </p:sp>
    </p:spTree>
    <p:extLst>
      <p:ext uri="{BB962C8B-B14F-4D97-AF65-F5344CB8AC3E}">
        <p14:creationId xmlns:p14="http://schemas.microsoft.com/office/powerpoint/2010/main" val="3106523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Bourget du Lac</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EA3136-64F2-4222-90DE-FE683DCE646F}"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Bourget du Lac</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29</a:t>
            </a:fld>
            <a:endParaRPr lang="es-ES" dirty="0"/>
          </a:p>
        </p:txBody>
      </p:sp>
    </p:spTree>
    <p:extLst>
      <p:ext uri="{BB962C8B-B14F-4D97-AF65-F5344CB8AC3E}">
        <p14:creationId xmlns:p14="http://schemas.microsoft.com/office/powerpoint/2010/main" val="1384931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Bourget du Lac</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2995CB-CF9E-4185-BBA3-BD5C1118972E}"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Prieure du Bourget-du-Lac-.-</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31</a:t>
            </a:fld>
            <a:endParaRPr lang="es-ES" dirty="0"/>
          </a:p>
        </p:txBody>
      </p:sp>
    </p:spTree>
    <p:extLst>
      <p:ext uri="{BB962C8B-B14F-4D97-AF65-F5344CB8AC3E}">
        <p14:creationId xmlns:p14="http://schemas.microsoft.com/office/powerpoint/2010/main" val="38343539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Prieure du Bourget-du-Lac-.-</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32</a:t>
            </a:fld>
            <a:endParaRPr lang="es-ES" dirty="0"/>
          </a:p>
        </p:txBody>
      </p:sp>
    </p:spTree>
    <p:extLst>
      <p:ext uri="{BB962C8B-B14F-4D97-AF65-F5344CB8AC3E}">
        <p14:creationId xmlns:p14="http://schemas.microsoft.com/office/powerpoint/2010/main" val="2017553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Prieure du Bourget-du-Lac-.-</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33</a:t>
            </a:fld>
            <a:endParaRPr lang="es-ES" dirty="0"/>
          </a:p>
        </p:txBody>
      </p:sp>
    </p:spTree>
    <p:extLst>
      <p:ext uri="{BB962C8B-B14F-4D97-AF65-F5344CB8AC3E}">
        <p14:creationId xmlns:p14="http://schemas.microsoft.com/office/powerpoint/2010/main" val="17957447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Prieure du Bourget-du-Lac-.-</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34</a:t>
            </a:fld>
            <a:endParaRPr lang="es-ES" dirty="0"/>
          </a:p>
        </p:txBody>
      </p:sp>
    </p:spTree>
    <p:extLst>
      <p:ext uri="{BB962C8B-B14F-4D97-AF65-F5344CB8AC3E}">
        <p14:creationId xmlns:p14="http://schemas.microsoft.com/office/powerpoint/2010/main" val="117444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Prieure du Bourget-du-Lac-.-</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35</a:t>
            </a:fld>
            <a:endParaRPr lang="es-ES" dirty="0"/>
          </a:p>
        </p:txBody>
      </p:sp>
    </p:spTree>
    <p:extLst>
      <p:ext uri="{BB962C8B-B14F-4D97-AF65-F5344CB8AC3E}">
        <p14:creationId xmlns:p14="http://schemas.microsoft.com/office/powerpoint/2010/main" val="7570365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Cap d´Antibes</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E0BDE40-CA3E-4BB8-A86B-EF2BC9F3E6F8}"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Cap d´Antibes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722D9E-2577-487B-8900-CD2BBB34CFB8}"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Cap d´Antibes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3DE449-2F51-4BD2-B492-1F494E2648E9}"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Cap d´Antibes.-St Jean </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F677DB-B31E-4489-B114-C8E75C8CD237}"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Cap d´Antibes</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F4040F-CF2B-48BC-959F-B79165FCE5B8}"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 de Mars</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05E6B8-2038-4305-AC22-F4FCC79D65B8}"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 de Mars</a:t>
            </a:r>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236EDB-427D-4BD1-820E-8C99A5B2AFD4}"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Champs de Mars</a:t>
            </a:r>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553B1A-CD83-46BD-8373-656E782B1E98}"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 de Mars</a:t>
            </a:r>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9A4A8E-BBC2-4320-AD5C-683C44616911}"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Champ de Mars</a:t>
            </a:r>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F9B795-B459-4435-AD26-76C051C0402D}"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53</a:t>
            </a:fld>
            <a:endParaRPr lang="es-ES" dirty="0"/>
          </a:p>
        </p:txBody>
      </p:sp>
    </p:spTree>
    <p:extLst>
      <p:ext uri="{BB962C8B-B14F-4D97-AF65-F5344CB8AC3E}">
        <p14:creationId xmlns:p14="http://schemas.microsoft.com/office/powerpoint/2010/main" val="25305568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365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A19AE2-E7D2-4808-ACF8-1C480B9B4080}"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55</a:t>
            </a:fld>
            <a:endParaRPr lang="es-ES" dirty="0"/>
          </a:p>
        </p:txBody>
      </p:sp>
    </p:spTree>
    <p:extLst>
      <p:ext uri="{BB962C8B-B14F-4D97-AF65-F5344CB8AC3E}">
        <p14:creationId xmlns:p14="http://schemas.microsoft.com/office/powerpoint/2010/main" val="2205607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56</a:t>
            </a:fld>
            <a:endParaRPr lang="es-ES" dirty="0"/>
          </a:p>
        </p:txBody>
      </p:sp>
    </p:spTree>
    <p:extLst>
      <p:ext uri="{BB962C8B-B14F-4D97-AF65-F5344CB8AC3E}">
        <p14:creationId xmlns:p14="http://schemas.microsoft.com/office/powerpoint/2010/main" val="26041779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375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90CE0C-1A8B-4F57-B9CC-47F94EBB5CE8}"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385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8234B9-C940-4B9B-96F6-52601AE126A7}"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d´Ambleville.-La Luna</a:t>
            </a:r>
          </a:p>
        </p:txBody>
      </p:sp>
      <p:sp>
        <p:nvSpPr>
          <p:cNvPr id="2426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632748-47B5-47F3-9CF7-EB9D6B56E228}"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396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06A3DC-F44C-4D95-8144-29B3F374F538}"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406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5F7482-6D3A-4D17-85C4-D3AA6BF4938D}"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416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091933-754F-4223-B823-9F9935CF2A31}"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437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C6AF08-500B-49AC-9756-42E6D09633B8}"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d´Ambleville</a:t>
            </a:r>
          </a:p>
        </p:txBody>
      </p:sp>
      <p:sp>
        <p:nvSpPr>
          <p:cNvPr id="2447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63BDFA-BE8F-4022-BB18-881F5658CAB0}"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 Ambleville</a:t>
            </a:r>
          </a:p>
        </p:txBody>
      </p:sp>
      <p:sp>
        <p:nvSpPr>
          <p:cNvPr id="2457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9B404A-1C3E-4FE6-AF69-FD1F87B2AF05}"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66</a:t>
            </a:fld>
            <a:endParaRPr lang="es-ES" dirty="0"/>
          </a:p>
        </p:txBody>
      </p:sp>
    </p:spTree>
    <p:extLst>
      <p:ext uri="{BB962C8B-B14F-4D97-AF65-F5344CB8AC3E}">
        <p14:creationId xmlns:p14="http://schemas.microsoft.com/office/powerpoint/2010/main" val="25003662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67</a:t>
            </a:fld>
            <a:endParaRPr lang="es-ES" dirty="0"/>
          </a:p>
        </p:txBody>
      </p:sp>
    </p:spTree>
    <p:extLst>
      <p:ext uri="{BB962C8B-B14F-4D97-AF65-F5344CB8AC3E}">
        <p14:creationId xmlns:p14="http://schemas.microsoft.com/office/powerpoint/2010/main" val="41028203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68</a:t>
            </a:fld>
            <a:endParaRPr lang="es-ES" dirty="0"/>
          </a:p>
        </p:txBody>
      </p:sp>
    </p:spTree>
    <p:extLst>
      <p:ext uri="{BB962C8B-B14F-4D97-AF65-F5344CB8AC3E}">
        <p14:creationId xmlns:p14="http://schemas.microsoft.com/office/powerpoint/2010/main" val="6979839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69</a:t>
            </a:fld>
            <a:endParaRPr lang="es-ES" dirty="0"/>
          </a:p>
        </p:txBody>
      </p:sp>
    </p:spTree>
    <p:extLst>
      <p:ext uri="{BB962C8B-B14F-4D97-AF65-F5344CB8AC3E}">
        <p14:creationId xmlns:p14="http://schemas.microsoft.com/office/powerpoint/2010/main" val="9212438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70</a:t>
            </a:fld>
            <a:endParaRPr lang="es-ES" dirty="0"/>
          </a:p>
        </p:txBody>
      </p:sp>
    </p:spTree>
    <p:extLst>
      <p:ext uri="{BB962C8B-B14F-4D97-AF65-F5344CB8AC3E}">
        <p14:creationId xmlns:p14="http://schemas.microsoft.com/office/powerpoint/2010/main" val="15708015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71</a:t>
            </a:fld>
            <a:endParaRPr lang="es-ES" dirty="0"/>
          </a:p>
        </p:txBody>
      </p:sp>
    </p:spTree>
    <p:extLst>
      <p:ext uri="{BB962C8B-B14F-4D97-AF65-F5344CB8AC3E}">
        <p14:creationId xmlns:p14="http://schemas.microsoft.com/office/powerpoint/2010/main" val="28419585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72</a:t>
            </a:fld>
            <a:endParaRPr lang="es-ES" dirty="0"/>
          </a:p>
        </p:txBody>
      </p:sp>
    </p:spTree>
    <p:extLst>
      <p:ext uri="{BB962C8B-B14F-4D97-AF65-F5344CB8AC3E}">
        <p14:creationId xmlns:p14="http://schemas.microsoft.com/office/powerpoint/2010/main" val="11459569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73</a:t>
            </a:fld>
            <a:endParaRPr lang="es-ES" dirty="0"/>
          </a:p>
        </p:txBody>
      </p:sp>
    </p:spTree>
    <p:extLst>
      <p:ext uri="{BB962C8B-B14F-4D97-AF65-F5344CB8AC3E}">
        <p14:creationId xmlns:p14="http://schemas.microsoft.com/office/powerpoint/2010/main" val="42391539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74</a:t>
            </a:fld>
            <a:endParaRPr lang="es-ES" dirty="0"/>
          </a:p>
        </p:txBody>
      </p:sp>
    </p:spTree>
    <p:extLst>
      <p:ext uri="{BB962C8B-B14F-4D97-AF65-F5344CB8AC3E}">
        <p14:creationId xmlns:p14="http://schemas.microsoft.com/office/powerpoint/2010/main" val="7873375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75</a:t>
            </a:fld>
            <a:endParaRPr lang="es-ES" dirty="0"/>
          </a:p>
        </p:txBody>
      </p:sp>
    </p:spTree>
    <p:extLst>
      <p:ext uri="{BB962C8B-B14F-4D97-AF65-F5344CB8AC3E}">
        <p14:creationId xmlns:p14="http://schemas.microsoft.com/office/powerpoint/2010/main" val="40174419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76</a:t>
            </a:fld>
            <a:endParaRPr lang="es-ES" dirty="0"/>
          </a:p>
        </p:txBody>
      </p:sp>
    </p:spTree>
    <p:extLst>
      <p:ext uri="{BB962C8B-B14F-4D97-AF65-F5344CB8AC3E}">
        <p14:creationId xmlns:p14="http://schemas.microsoft.com/office/powerpoint/2010/main" val="32246106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77</a:t>
            </a:fld>
            <a:endParaRPr lang="es-ES" dirty="0"/>
          </a:p>
        </p:txBody>
      </p:sp>
    </p:spTree>
    <p:extLst>
      <p:ext uri="{BB962C8B-B14F-4D97-AF65-F5344CB8AC3E}">
        <p14:creationId xmlns:p14="http://schemas.microsoft.com/office/powerpoint/2010/main" val="398846022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78</a:t>
            </a:fld>
            <a:endParaRPr lang="es-ES" dirty="0"/>
          </a:p>
        </p:txBody>
      </p:sp>
    </p:spTree>
    <p:extLst>
      <p:ext uri="{BB962C8B-B14F-4D97-AF65-F5344CB8AC3E}">
        <p14:creationId xmlns:p14="http://schemas.microsoft.com/office/powerpoint/2010/main" val="9884093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79</a:t>
            </a:fld>
            <a:endParaRPr lang="es-ES" dirty="0"/>
          </a:p>
        </p:txBody>
      </p:sp>
    </p:spTree>
    <p:extLst>
      <p:ext uri="{BB962C8B-B14F-4D97-AF65-F5344CB8AC3E}">
        <p14:creationId xmlns:p14="http://schemas.microsoft.com/office/powerpoint/2010/main" val="34600543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80</a:t>
            </a:fld>
            <a:endParaRPr lang="es-ES" dirty="0"/>
          </a:p>
        </p:txBody>
      </p:sp>
    </p:spTree>
    <p:extLst>
      <p:ext uri="{BB962C8B-B14F-4D97-AF65-F5344CB8AC3E}">
        <p14:creationId xmlns:p14="http://schemas.microsoft.com/office/powerpoint/2010/main" val="28271407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81</a:t>
            </a:fld>
            <a:endParaRPr lang="es-ES" dirty="0"/>
          </a:p>
        </p:txBody>
      </p:sp>
    </p:spTree>
    <p:extLst>
      <p:ext uri="{BB962C8B-B14F-4D97-AF65-F5344CB8AC3E}">
        <p14:creationId xmlns:p14="http://schemas.microsoft.com/office/powerpoint/2010/main" val="5932801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82</a:t>
            </a:fld>
            <a:endParaRPr lang="es-ES" dirty="0"/>
          </a:p>
        </p:txBody>
      </p:sp>
    </p:spTree>
    <p:extLst>
      <p:ext uri="{BB962C8B-B14F-4D97-AF65-F5344CB8AC3E}">
        <p14:creationId xmlns:p14="http://schemas.microsoft.com/office/powerpoint/2010/main" val="133082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83</a:t>
            </a:fld>
            <a:endParaRPr lang="es-ES" dirty="0"/>
          </a:p>
        </p:txBody>
      </p:sp>
    </p:spTree>
    <p:extLst>
      <p:ext uri="{BB962C8B-B14F-4D97-AF65-F5344CB8AC3E}">
        <p14:creationId xmlns:p14="http://schemas.microsoft.com/office/powerpoint/2010/main" val="15839731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84</a:t>
            </a:fld>
            <a:endParaRPr lang="es-ES" dirty="0"/>
          </a:p>
        </p:txBody>
      </p:sp>
    </p:spTree>
    <p:extLst>
      <p:ext uri="{BB962C8B-B14F-4D97-AF65-F5344CB8AC3E}">
        <p14:creationId xmlns:p14="http://schemas.microsoft.com/office/powerpoint/2010/main" val="5407515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85</a:t>
            </a:fld>
            <a:endParaRPr lang="es-ES" dirty="0"/>
          </a:p>
        </p:txBody>
      </p:sp>
    </p:spTree>
    <p:extLst>
      <p:ext uri="{BB962C8B-B14F-4D97-AF65-F5344CB8AC3E}">
        <p14:creationId xmlns:p14="http://schemas.microsoft.com/office/powerpoint/2010/main" val="15831535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86</a:t>
            </a:fld>
            <a:endParaRPr lang="es-ES" dirty="0"/>
          </a:p>
        </p:txBody>
      </p:sp>
    </p:spTree>
    <p:extLst>
      <p:ext uri="{BB962C8B-B14F-4D97-AF65-F5344CB8AC3E}">
        <p14:creationId xmlns:p14="http://schemas.microsoft.com/office/powerpoint/2010/main" val="38077012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87</a:t>
            </a:fld>
            <a:endParaRPr lang="es-ES" dirty="0"/>
          </a:p>
        </p:txBody>
      </p:sp>
    </p:spTree>
    <p:extLst>
      <p:ext uri="{BB962C8B-B14F-4D97-AF65-F5344CB8AC3E}">
        <p14:creationId xmlns:p14="http://schemas.microsoft.com/office/powerpoint/2010/main" val="20379725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88</a:t>
            </a:fld>
            <a:endParaRPr lang="es-ES" dirty="0"/>
          </a:p>
        </p:txBody>
      </p:sp>
    </p:spTree>
    <p:extLst>
      <p:ext uri="{BB962C8B-B14F-4D97-AF65-F5344CB8AC3E}">
        <p14:creationId xmlns:p14="http://schemas.microsoft.com/office/powerpoint/2010/main" val="15602926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d´Ambleville</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89</a:t>
            </a:fld>
            <a:endParaRPr lang="es-ES" dirty="0"/>
          </a:p>
        </p:txBody>
      </p:sp>
    </p:spTree>
    <p:extLst>
      <p:ext uri="{BB962C8B-B14F-4D97-AF65-F5344CB8AC3E}">
        <p14:creationId xmlns:p14="http://schemas.microsoft.com/office/powerpoint/2010/main" val="5940843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93</a:t>
            </a:fld>
            <a:endParaRPr lang="es-ES" dirty="0"/>
          </a:p>
        </p:txBody>
      </p:sp>
    </p:spTree>
    <p:extLst>
      <p:ext uri="{BB962C8B-B14F-4D97-AF65-F5344CB8AC3E}">
        <p14:creationId xmlns:p14="http://schemas.microsoft.com/office/powerpoint/2010/main" val="37681907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94</a:t>
            </a:fld>
            <a:endParaRPr lang="es-ES" dirty="0"/>
          </a:p>
        </p:txBody>
      </p:sp>
    </p:spTree>
    <p:extLst>
      <p:ext uri="{BB962C8B-B14F-4D97-AF65-F5344CB8AC3E}">
        <p14:creationId xmlns:p14="http://schemas.microsoft.com/office/powerpoint/2010/main" val="10745184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95</a:t>
            </a:fld>
            <a:endParaRPr lang="es-ES" dirty="0"/>
          </a:p>
        </p:txBody>
      </p:sp>
    </p:spTree>
    <p:extLst>
      <p:ext uri="{BB962C8B-B14F-4D97-AF65-F5344CB8AC3E}">
        <p14:creationId xmlns:p14="http://schemas.microsoft.com/office/powerpoint/2010/main" val="7350087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96</a:t>
            </a:fld>
            <a:endParaRPr lang="es-ES" dirty="0"/>
          </a:p>
        </p:txBody>
      </p:sp>
    </p:spTree>
    <p:extLst>
      <p:ext uri="{BB962C8B-B14F-4D97-AF65-F5344CB8AC3E}">
        <p14:creationId xmlns:p14="http://schemas.microsoft.com/office/powerpoint/2010/main" val="280044938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Bosmelet</a:t>
            </a:r>
          </a:p>
        </p:txBody>
      </p:sp>
      <p:sp>
        <p:nvSpPr>
          <p:cNvPr id="2467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D6B975-0098-40EA-A47A-BB729D9992BD}"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98</a:t>
            </a:fld>
            <a:endParaRPr lang="es-ES" dirty="0"/>
          </a:p>
        </p:txBody>
      </p:sp>
    </p:spTree>
    <p:extLst>
      <p:ext uri="{BB962C8B-B14F-4D97-AF65-F5344CB8AC3E}">
        <p14:creationId xmlns:p14="http://schemas.microsoft.com/office/powerpoint/2010/main" val="5008092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Bosmelet</a:t>
            </a:r>
          </a:p>
        </p:txBody>
      </p:sp>
      <p:sp>
        <p:nvSpPr>
          <p:cNvPr id="247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8F6E353-9831-49C5-B6D9-223D11801AA4}"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Bosmelet</a:t>
            </a:r>
          </a:p>
        </p:txBody>
      </p:sp>
      <p:sp>
        <p:nvSpPr>
          <p:cNvPr id="248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95A71A-1FBA-4AB5-9867-7F01782B4F3E}"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Chateau de Bosmelet</a:t>
            </a:r>
          </a:p>
        </p:txBody>
      </p:sp>
      <p:sp>
        <p:nvSpPr>
          <p:cNvPr id="249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0BB64F-6486-4884-9D65-D7B6F596128B}"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102</a:t>
            </a:fld>
            <a:endParaRPr lang="es-ES" dirty="0"/>
          </a:p>
        </p:txBody>
      </p:sp>
    </p:spTree>
    <p:extLst>
      <p:ext uri="{BB962C8B-B14F-4D97-AF65-F5344CB8AC3E}">
        <p14:creationId xmlns:p14="http://schemas.microsoft.com/office/powerpoint/2010/main" val="3748618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103</a:t>
            </a:fld>
            <a:endParaRPr lang="es-ES" dirty="0"/>
          </a:p>
        </p:txBody>
      </p:sp>
    </p:spTree>
    <p:extLst>
      <p:ext uri="{BB962C8B-B14F-4D97-AF65-F5344CB8AC3E}">
        <p14:creationId xmlns:p14="http://schemas.microsoft.com/office/powerpoint/2010/main" val="16325300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104</a:t>
            </a:fld>
            <a:endParaRPr lang="es-ES" dirty="0"/>
          </a:p>
        </p:txBody>
      </p:sp>
    </p:spTree>
    <p:extLst>
      <p:ext uri="{BB962C8B-B14F-4D97-AF65-F5344CB8AC3E}">
        <p14:creationId xmlns:p14="http://schemas.microsoft.com/office/powerpoint/2010/main" val="395352246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105</a:t>
            </a:fld>
            <a:endParaRPr lang="es-ES" dirty="0"/>
          </a:p>
        </p:txBody>
      </p:sp>
    </p:spTree>
    <p:extLst>
      <p:ext uri="{BB962C8B-B14F-4D97-AF65-F5344CB8AC3E}">
        <p14:creationId xmlns:p14="http://schemas.microsoft.com/office/powerpoint/2010/main" val="64168289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106</a:t>
            </a:fld>
            <a:endParaRPr lang="es-ES" dirty="0"/>
          </a:p>
        </p:txBody>
      </p:sp>
    </p:spTree>
    <p:extLst>
      <p:ext uri="{BB962C8B-B14F-4D97-AF65-F5344CB8AC3E}">
        <p14:creationId xmlns:p14="http://schemas.microsoft.com/office/powerpoint/2010/main" val="121408247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108</a:t>
            </a:fld>
            <a:endParaRPr lang="es-ES" dirty="0"/>
          </a:p>
        </p:txBody>
      </p:sp>
    </p:spTree>
    <p:extLst>
      <p:ext uri="{BB962C8B-B14F-4D97-AF65-F5344CB8AC3E}">
        <p14:creationId xmlns:p14="http://schemas.microsoft.com/office/powerpoint/2010/main" val="252970249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109</a:t>
            </a:fld>
            <a:endParaRPr lang="es-ES" dirty="0"/>
          </a:p>
        </p:txBody>
      </p:sp>
    </p:spTree>
    <p:extLst>
      <p:ext uri="{BB962C8B-B14F-4D97-AF65-F5344CB8AC3E}">
        <p14:creationId xmlns:p14="http://schemas.microsoft.com/office/powerpoint/2010/main" val="42478627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110</a:t>
            </a:fld>
            <a:endParaRPr lang="es-ES" dirty="0"/>
          </a:p>
        </p:txBody>
      </p:sp>
    </p:spTree>
    <p:extLst>
      <p:ext uri="{BB962C8B-B14F-4D97-AF65-F5344CB8AC3E}">
        <p14:creationId xmlns:p14="http://schemas.microsoft.com/office/powerpoint/2010/main" val="122769368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111</a:t>
            </a:fld>
            <a:endParaRPr lang="es-ES" dirty="0"/>
          </a:p>
        </p:txBody>
      </p:sp>
    </p:spTree>
    <p:extLst>
      <p:ext uri="{BB962C8B-B14F-4D97-AF65-F5344CB8AC3E}">
        <p14:creationId xmlns:p14="http://schemas.microsoft.com/office/powerpoint/2010/main" val="331737742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112</a:t>
            </a:fld>
            <a:endParaRPr lang="es-ES" dirty="0"/>
          </a:p>
        </p:txBody>
      </p:sp>
    </p:spTree>
    <p:extLst>
      <p:ext uri="{BB962C8B-B14F-4D97-AF65-F5344CB8AC3E}">
        <p14:creationId xmlns:p14="http://schemas.microsoft.com/office/powerpoint/2010/main" val="11234225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113</a:t>
            </a:fld>
            <a:endParaRPr lang="es-ES" dirty="0"/>
          </a:p>
        </p:txBody>
      </p:sp>
    </p:spTree>
    <p:extLst>
      <p:ext uri="{BB962C8B-B14F-4D97-AF65-F5344CB8AC3E}">
        <p14:creationId xmlns:p14="http://schemas.microsoft.com/office/powerpoint/2010/main" val="255956620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114</a:t>
            </a:fld>
            <a:endParaRPr lang="es-ES" dirty="0"/>
          </a:p>
        </p:txBody>
      </p:sp>
    </p:spTree>
    <p:extLst>
      <p:ext uri="{BB962C8B-B14F-4D97-AF65-F5344CB8AC3E}">
        <p14:creationId xmlns:p14="http://schemas.microsoft.com/office/powerpoint/2010/main" val="184547982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115</a:t>
            </a:fld>
            <a:endParaRPr lang="es-ES" dirty="0"/>
          </a:p>
        </p:txBody>
      </p:sp>
    </p:spTree>
    <p:extLst>
      <p:ext uri="{BB962C8B-B14F-4D97-AF65-F5344CB8AC3E}">
        <p14:creationId xmlns:p14="http://schemas.microsoft.com/office/powerpoint/2010/main" val="234779982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116</a:t>
            </a:fld>
            <a:endParaRPr lang="es-ES" dirty="0"/>
          </a:p>
        </p:txBody>
      </p:sp>
    </p:spTree>
    <p:extLst>
      <p:ext uri="{BB962C8B-B14F-4D97-AF65-F5344CB8AC3E}">
        <p14:creationId xmlns:p14="http://schemas.microsoft.com/office/powerpoint/2010/main" val="310736042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118</a:t>
            </a:fld>
            <a:endParaRPr lang="es-ES" dirty="0"/>
          </a:p>
        </p:txBody>
      </p:sp>
    </p:spTree>
    <p:extLst>
      <p:ext uri="{BB962C8B-B14F-4D97-AF65-F5344CB8AC3E}">
        <p14:creationId xmlns:p14="http://schemas.microsoft.com/office/powerpoint/2010/main" val="294096234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Chateau de Bosmelet.</a:t>
            </a:r>
          </a:p>
        </p:txBody>
      </p:sp>
      <p:sp>
        <p:nvSpPr>
          <p:cNvPr id="4" name="3 Marcador de número de diapositiva"/>
          <p:cNvSpPr>
            <a:spLocks noGrp="1"/>
          </p:cNvSpPr>
          <p:nvPr>
            <p:ph type="sldNum" sz="quarter" idx="10"/>
          </p:nvPr>
        </p:nvSpPr>
        <p:spPr/>
        <p:txBody>
          <a:bodyPr/>
          <a:lstStyle/>
          <a:p>
            <a:fld id="{ACD4092F-66A2-413B-9AAB-3AF8D684D1D1}" type="slidenum">
              <a:rPr lang="es-ES" smtClean="0"/>
              <a:t>119</a:t>
            </a:fld>
            <a:endParaRPr lang="es-ES" dirty="0"/>
          </a:p>
        </p:txBody>
      </p:sp>
    </p:spTree>
    <p:extLst>
      <p:ext uri="{BB962C8B-B14F-4D97-AF65-F5344CB8AC3E}">
        <p14:creationId xmlns:p14="http://schemas.microsoft.com/office/powerpoint/2010/main" val="2515970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76726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8193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67533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271845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47972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025407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25887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0010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06602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53560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54837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3/7/2018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1940983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0.JPG"/></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8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78.jpg"/></Relationships>
</file>

<file path=ppt/slides/_rels/slide8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image" Target="../media/image97.jpg"/><Relationship Id="rId5" Type="http://schemas.openxmlformats.org/officeDocument/2006/relationships/image" Target="../media/image96.jpg"/><Relationship Id="rId4" Type="http://schemas.openxmlformats.org/officeDocument/2006/relationships/image" Target="../media/image95.jpg"/></Relationships>
</file>

<file path=ppt/slides/_rels/slide107.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332656"/>
            <a:ext cx="6351984" cy="3312368"/>
          </a:xfrm>
        </p:spPr>
        <p:txBody>
          <a:bodyPr>
            <a:normAutofit fontScale="90000"/>
          </a:bodyPr>
          <a:lstStyle/>
          <a:p>
            <a:r>
              <a:rPr lang="es-ES" sz="3600" dirty="0"/>
              <a:t>EUROPA.- LA VUELTA AL MUNDO EN 885 JARDINES.-FRANCIA</a:t>
            </a:r>
            <a:r>
              <a:rPr lang="es-ES" dirty="0"/>
              <a:t>.-Bois de Vicennes.-Bourget du Lac.-Cap d´Antibes.-Champ de Mars.-Chateau d´Ambleville.-Chateau de Bosmelet</a:t>
            </a:r>
          </a:p>
        </p:txBody>
      </p:sp>
      <p:sp>
        <p:nvSpPr>
          <p:cNvPr id="3" name="2 Subtítulo"/>
          <p:cNvSpPr>
            <a:spLocks noGrp="1"/>
          </p:cNvSpPr>
          <p:nvPr>
            <p:ph type="subTitle" idx="1"/>
          </p:nvPr>
        </p:nvSpPr>
        <p:spPr>
          <a:xfrm>
            <a:off x="2411760" y="4725144"/>
            <a:ext cx="5256584" cy="1371600"/>
          </a:xfrm>
        </p:spPr>
        <p:txBody>
          <a:bodyPr>
            <a:normAutofit/>
          </a:bodyPr>
          <a:lstStyle/>
          <a:p>
            <a:r>
              <a:rPr lang="es-ES" dirty="0"/>
              <a:t>Selección de textos y fotografías por</a:t>
            </a:r>
          </a:p>
          <a:p>
            <a:r>
              <a:rPr lang="es-ES" sz="2400" dirty="0"/>
              <a:t>JOSE ELIAS BONELLS</a:t>
            </a:r>
          </a:p>
          <a:p>
            <a:r>
              <a:rPr lang="es-ES" sz="2800" dirty="0"/>
              <a:t> </a:t>
            </a:r>
          </a:p>
          <a:p>
            <a:endParaRPr lang="es-ES" sz="2800" dirty="0"/>
          </a:p>
          <a:p>
            <a:endParaRPr lang="es-ES" dirty="0"/>
          </a:p>
        </p:txBody>
      </p:sp>
    </p:spTree>
    <p:extLst>
      <p:ext uri="{BB962C8B-B14F-4D97-AF65-F5344CB8AC3E}">
        <p14:creationId xmlns:p14="http://schemas.microsoft.com/office/powerpoint/2010/main" val="144868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Título"/>
          <p:cNvSpPr>
            <a:spLocks noGrp="1"/>
          </p:cNvSpPr>
          <p:nvPr>
            <p:ph type="title"/>
          </p:nvPr>
        </p:nvSpPr>
        <p:spPr/>
        <p:txBody>
          <a:bodyPr/>
          <a:lstStyle/>
          <a:p>
            <a:pPr eaLnBrk="1" hangingPunct="1"/>
            <a:r>
              <a:rPr lang="es-ES" sz="4400" b="1" dirty="0"/>
              <a:t>Bois de Vicennes</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Es uno de los lugares de paseo ineludibles de la capital. Para las familias, que encuentran actividades para los niños en el Parc floral de París y áreas de juegos diseminadas por el bosque. Para los ciclistas, que disponen de recorridos muy extensos (17,5 km de pistas para bicicletas y de circuitos ciclo turísticos). Sin olvidar a los aficionados al caballo (19 km de pistas reservados a los jinetes) y para los que practican el jogging y necesitan aire puro (32 km de carreteras cerradas a la circulación).</a:t>
            </a:r>
          </a:p>
          <a:p>
            <a:pPr marL="274320" indent="-274320" eaLnBrk="1" fontAlgn="auto" hangingPunct="1">
              <a:spcAft>
                <a:spcPts val="0"/>
              </a:spcAft>
              <a:buClr>
                <a:schemeClr val="accent3"/>
              </a:buClr>
              <a:buFont typeface="Wingdings 2"/>
              <a:buChar char=""/>
              <a:defRPr/>
            </a:pPr>
            <a:r>
              <a:rPr lang="es-ES" dirty="0"/>
              <a:t>A pie, a caballo o en barco: el Bois de Vincennes propone múltiples actividades de ocio. Una bocanada de oxígeno al este de París.</a:t>
            </a:r>
          </a:p>
          <a:p>
            <a:pPr marL="274320" indent="-274320" eaLnBrk="1" fontAlgn="auto" hangingPunct="1">
              <a:spcAft>
                <a:spcPts val="0"/>
              </a:spcAft>
              <a:buClr>
                <a:schemeClr val="accent3"/>
              </a:buClr>
              <a:buFont typeface="Wingdings 2"/>
              <a:buChar char=""/>
              <a:defRPr/>
            </a:pP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471050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196752"/>
            <a:ext cx="7467600" cy="5277200"/>
          </a:xfrm>
        </p:spPr>
        <p:txBody>
          <a:bodyPr>
            <a:normAutofit/>
          </a:bodyPr>
          <a:lstStyle/>
          <a:p>
            <a:r>
              <a:rPr lang="es-ES" dirty="0"/>
              <a:t>Surgiendo en el recodo de sus amplias alamedas o de sus pequeños senderos, descubrirá el zoológico del Bois de Vincennes. El parque zoológico de París tiene una superficie de 15 hectáreas. Encaramado en la célebre roca que tiene una altura…. ¡de 65 m!, podrá admirar la vista panorámica sobre el bosque. </a:t>
            </a:r>
          </a:p>
          <a:p>
            <a:r>
              <a:rPr lang="es-ES" dirty="0"/>
              <a:t>Los aficionados a los paseos románticos se dejan deslizar sobre las aguas tranquilas del lago Daumesnil, coronado por dos pequeñas islas (Bercy y Reuilly). Es posible realizar todos los días una escapada en barca, desde las 9 de la mañana hasta el anochecer. </a:t>
            </a:r>
          </a:p>
        </p:txBody>
      </p:sp>
    </p:spTree>
    <p:extLst>
      <p:ext uri="{BB962C8B-B14F-4D97-AF65-F5344CB8AC3E}">
        <p14:creationId xmlns:p14="http://schemas.microsoft.com/office/powerpoint/2010/main" val="1151908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43000"/>
            <a:ext cx="7113984" cy="5715000"/>
          </a:xfrm>
        </p:spPr>
        <p:txBody>
          <a:bodyPr>
            <a:normAutofit/>
          </a:bodyPr>
          <a:lstStyle/>
          <a:p>
            <a:pPr marL="274320" indent="-274320" eaLnBrk="1" fontAlgn="auto" hangingPunct="1">
              <a:spcAft>
                <a:spcPts val="0"/>
              </a:spcAft>
              <a:buClr>
                <a:schemeClr val="accent3"/>
              </a:buClr>
              <a:buFont typeface="Wingdings 2"/>
              <a:buChar char=""/>
              <a:defRPr/>
            </a:pPr>
            <a:r>
              <a:rPr lang="es-ES" dirty="0"/>
              <a:t>El bosque cuenta con cuatro lagos y estanques (24 hectáreas): el lago de Saint-Mandé (el único lago natural). El lago de Gravelle alimenta a los demás lagos y los cursos de agua del bosque de Vincennes.</a:t>
            </a:r>
          </a:p>
          <a:p>
            <a:pPr marL="274320" indent="-274320" eaLnBrk="1" fontAlgn="auto" hangingPunct="1">
              <a:spcAft>
                <a:spcPts val="0"/>
              </a:spcAft>
              <a:buClr>
                <a:schemeClr val="accent3"/>
              </a:buClr>
              <a:buFont typeface="Wingdings 2"/>
              <a:buChar char=""/>
              <a:defRPr/>
            </a:pPr>
            <a:r>
              <a:rPr lang="es-ES" dirty="0"/>
              <a:t>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4160372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Bois de Vicen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510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Bois de Vicennes.-Parc Flor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3224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726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Bois de Vicenne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383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578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37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995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690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1935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857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5601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1097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1790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4094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p:nvPr>
        </p:nvSpPr>
        <p:spPr/>
        <p:txBody>
          <a:bodyPr/>
          <a:lstStyle/>
          <a:p>
            <a:pPr eaLnBrk="1" hangingPunct="1"/>
            <a:r>
              <a:rPr lang="es-ES" sz="4400" b="1" dirty="0"/>
              <a:t>     </a:t>
            </a:r>
            <a:r>
              <a:rPr lang="es-ES" sz="4400" dirty="0"/>
              <a:t>Bourget du Lac</a:t>
            </a:r>
          </a:p>
        </p:txBody>
      </p:sp>
      <p:sp>
        <p:nvSpPr>
          <p:cNvPr id="112643" name="2 Marcador de contenido"/>
          <p:cNvSpPr>
            <a:spLocks noGrp="1"/>
          </p:cNvSpPr>
          <p:nvPr>
            <p:ph sz="quarter" idx="1"/>
          </p:nvPr>
        </p:nvSpPr>
        <p:spPr>
          <a:xfrm>
            <a:off x="914400" y="1772817"/>
            <a:ext cx="7041976" cy="4246984"/>
          </a:xfrm>
        </p:spPr>
        <p:txBody>
          <a:bodyPr/>
          <a:lstStyle/>
          <a:p>
            <a:pPr eaLnBrk="1" hangingPunct="1"/>
            <a:r>
              <a:rPr lang="es-ES" b="1" dirty="0"/>
              <a:t>Le Bourget-du-Lac</a:t>
            </a:r>
            <a:r>
              <a:rPr lang="es-ES" dirty="0"/>
              <a:t> es una comunidad francesa, situada en el departamento de Saboya  y la región de Ródano-Alpes.</a:t>
            </a:r>
          </a:p>
          <a:p>
            <a:pPr eaLnBrk="1" hangingPunct="1"/>
            <a:r>
              <a:rPr lang="es-ES" dirty="0"/>
              <a:t>La ciudad, históricamente, debe mucho a la presencia de la Casa de Saboya. </a:t>
            </a:r>
          </a:p>
          <a:p>
            <a:pPr eaLnBrk="1" hangingPunct="1"/>
            <a:r>
              <a:rPr lang="es-ES" dirty="0"/>
              <a:t>Esta noble familia amó profundamente la ciudad y con regularidad acuden al Castillo de los Condes de Saboya  situado a orillas del lago de Bourget.</a:t>
            </a:r>
          </a:p>
        </p:txBody>
      </p:sp>
    </p:spTree>
    <p:extLst>
      <p:ext uri="{BB962C8B-B14F-4D97-AF65-F5344CB8AC3E}">
        <p14:creationId xmlns:p14="http://schemas.microsoft.com/office/powerpoint/2010/main" val="2272533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Originalmente, los jardines fueron utilizados como jardín de los monjes que viven en el priorato. Crecieron verduras y flores, sino también a las plantas medicinales. </a:t>
            </a:r>
          </a:p>
          <a:p>
            <a:r>
              <a:rPr lang="es-ES" dirty="0"/>
              <a:t> A principios del siglo XX, la duquesa de Choiseul, propietaria, está transformando las huertas en el francés y el Inglés. </a:t>
            </a:r>
          </a:p>
          <a:p>
            <a:r>
              <a:rPr lang="es-ES" dirty="0"/>
              <a:t>Los jardines abandonados desde la Segunda Guerra Mundial se restaurarán a principios de los años 90 con el apoyo del FED para su iluminación. Desde el otoño de 2006, los jardines son una vez más el tema de una iluminación de la restauración y  deben ser renovada en 2007.</a:t>
            </a:r>
          </a:p>
        </p:txBody>
      </p:sp>
    </p:spTree>
    <p:extLst>
      <p:ext uri="{BB962C8B-B14F-4D97-AF65-F5344CB8AC3E}">
        <p14:creationId xmlns:p14="http://schemas.microsoft.com/office/powerpoint/2010/main" val="2172773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Los jardines del Priorato consisten en dos conjuntos: - en primer lugar, un jardín francés a lo largo de una perspectiva axial formado camas de flores rosas bordeados de boj y camas de impatiens recortado. IFS el corte en forma de piezas de ajedrez son también parte del jardín a la francesa. En perspectiva, se pueden apreciar dos estatuas de Jacques Coquillay, escultor parisino. La primera de bronce se llama "Deambular", el segundo "Corinne" está en el fondo de la perspectiva, en la "sala de amor". - 'La habitación del amor ", comienza el jardín Inglés. Aquí es donde encontramos las principales especies notables, como, Cryptomeria japonica, magnolia, el Ginkgo biloba ... Un seto de cedro separa los jardines de espacio con juegos infantiles.</a:t>
            </a:r>
          </a:p>
        </p:txBody>
      </p:sp>
    </p:spTree>
    <p:extLst>
      <p:ext uri="{BB962C8B-B14F-4D97-AF65-F5344CB8AC3E}">
        <p14:creationId xmlns:p14="http://schemas.microsoft.com/office/powerpoint/2010/main" val="2283661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árboles notables, árboles de alineación, arbustos, flores anuales </a:t>
            </a:r>
          </a:p>
          <a:p>
            <a:r>
              <a:rPr lang="es-ES" dirty="0"/>
              <a:t>árboles notables: "Cryptomeria japonica" elegans ", gingko biloba, magnolia grandiflora, haya púrpura, ciruelo (Prunus ornamental pissardi), arces y cedros árboles de alineación podados tejo en forma de piezas de ajedrez, cedro y de cobertura Los arbustos de tilo: rosas (antiguo, cubierto de musgo, ...), boj, hortensias diversas especies (hojas de roble, paniculata) flores anuales de la impaciencia, geranios mezcladas</a:t>
            </a:r>
          </a:p>
        </p:txBody>
      </p:sp>
    </p:spTree>
    <p:extLst>
      <p:ext uri="{BB962C8B-B14F-4D97-AF65-F5344CB8AC3E}">
        <p14:creationId xmlns:p14="http://schemas.microsoft.com/office/powerpoint/2010/main" val="1525606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189401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Bourget du Lac Jard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7764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Bourget du Lac.-Jardin_droi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2 Imagen" descr="Bourget du Lac.-Jardin_gauch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4907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4004624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7140"/>
            <a:ext cx="4572000" cy="6858000"/>
          </a:xfrm>
          <a:prstGeom prst="rect">
            <a:avLst/>
          </a:prstGeom>
        </p:spPr>
      </p:pic>
    </p:spTree>
    <p:extLst>
      <p:ext uri="{BB962C8B-B14F-4D97-AF65-F5344CB8AC3E}">
        <p14:creationId xmlns:p14="http://schemas.microsoft.com/office/powerpoint/2010/main" val="566957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Bourget du Lac.-feuill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1" name="2 Imagen" descr="Bourget du Lac.-Jardin centra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9501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 y="0"/>
            <a:ext cx="9004300" cy="6858000"/>
          </a:xfrm>
          <a:prstGeom prst="rect">
            <a:avLst/>
          </a:prstGeom>
        </p:spPr>
      </p:pic>
    </p:spTree>
    <p:extLst>
      <p:ext uri="{BB962C8B-B14F-4D97-AF65-F5344CB8AC3E}">
        <p14:creationId xmlns:p14="http://schemas.microsoft.com/office/powerpoint/2010/main" val="3517407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Bourget du Lac.-petit estat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675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4031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8618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7386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76777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3843"/>
          </a:xfrm>
          <a:prstGeom prst="rect">
            <a:avLst/>
          </a:prstGeom>
        </p:spPr>
      </p:pic>
    </p:spTree>
    <p:extLst>
      <p:ext uri="{BB962C8B-B14F-4D97-AF65-F5344CB8AC3E}">
        <p14:creationId xmlns:p14="http://schemas.microsoft.com/office/powerpoint/2010/main" val="200707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Título"/>
          <p:cNvSpPr>
            <a:spLocks noGrp="1"/>
          </p:cNvSpPr>
          <p:nvPr>
            <p:ph type="title"/>
          </p:nvPr>
        </p:nvSpPr>
        <p:spPr/>
        <p:txBody>
          <a:bodyPr/>
          <a:lstStyle/>
          <a:p>
            <a:pPr eaLnBrk="1" hangingPunct="1"/>
            <a:r>
              <a:rPr lang="es-ES" sz="4400" b="1" dirty="0"/>
              <a:t>Cap d´Antibes</a:t>
            </a:r>
          </a:p>
        </p:txBody>
      </p:sp>
      <p:sp>
        <p:nvSpPr>
          <p:cNvPr id="88067" name="2 Marcador de contenido"/>
          <p:cNvSpPr>
            <a:spLocks noGrp="1"/>
          </p:cNvSpPr>
          <p:nvPr>
            <p:ph sz="quarter" idx="1"/>
          </p:nvPr>
        </p:nvSpPr>
        <p:spPr/>
        <p:txBody>
          <a:bodyPr>
            <a:normAutofit fontScale="92500"/>
          </a:bodyPr>
          <a:lstStyle/>
          <a:p>
            <a:pPr marL="274320" indent="-274320" eaLnBrk="1" fontAlgn="auto" hangingPunct="1">
              <a:spcAft>
                <a:spcPts val="0"/>
              </a:spcAft>
              <a:buClr>
                <a:schemeClr val="accent3"/>
              </a:buClr>
              <a:buFont typeface="Wingdings 2"/>
              <a:buChar char=""/>
              <a:defRPr/>
            </a:pPr>
            <a:r>
              <a:rPr lang="es-ES" b="1" dirty="0"/>
              <a:t>Antibes</a:t>
            </a:r>
            <a:r>
              <a:rPr lang="es-ES" dirty="0"/>
              <a:t> (provenzal occitano: </a:t>
            </a:r>
            <a:r>
              <a:rPr lang="es-ES" i="1" dirty="0"/>
              <a:t>Antíbol</a:t>
            </a:r>
            <a:r>
              <a:rPr lang="es-ES" dirty="0"/>
              <a:t> en la norma clásica o en la norma </a:t>
            </a:r>
            <a:r>
              <a:rPr lang="es-ES" i="1" dirty="0"/>
              <a:t>Antibo</a:t>
            </a:r>
            <a:r>
              <a:rPr lang="es-ES" dirty="0"/>
              <a:t> Mistralian) es un centro turístico en los Alpes-Departamento Marítimos en el sudoeste de Francia del este, en el Mar Mediterráneo en la Costa Azul, ubicado entre Cannes y Niza. </a:t>
            </a:r>
          </a:p>
          <a:p>
            <a:pPr marL="274320" indent="-274320" eaLnBrk="1" fontAlgn="auto" hangingPunct="1">
              <a:spcAft>
                <a:spcPts val="0"/>
              </a:spcAft>
              <a:buClr>
                <a:schemeClr val="accent3"/>
              </a:buClr>
              <a:buFont typeface="Wingdings 2"/>
              <a:buChar char=""/>
              <a:defRPr/>
            </a:pPr>
            <a:r>
              <a:rPr lang="es-ES" dirty="0"/>
              <a:t> Integrado de Antibes Juan-les-Pins, el parque tecnológico de Sophia-Antipolis está situado al noreste de la ciudad. </a:t>
            </a:r>
          </a:p>
          <a:p>
            <a:pPr marL="274320" indent="-274320" eaLnBrk="1" fontAlgn="auto" hangingPunct="1">
              <a:spcAft>
                <a:spcPts val="0"/>
              </a:spcAft>
              <a:buClr>
                <a:schemeClr val="accent3"/>
              </a:buClr>
              <a:buFont typeface="Wingdings 2"/>
              <a:buChar char=""/>
              <a:defRPr/>
            </a:pPr>
            <a:r>
              <a:rPr lang="es-ES" dirty="0"/>
              <a:t>Juan-les-Pins. Antibes es una ciudad de ocio, la industria también llamado Antibes-Juan-les-Pins. </a:t>
            </a:r>
          </a:p>
          <a:p>
            <a:pPr marL="274320" indent="-274320" eaLnBrk="1" fontAlgn="auto" hangingPunct="1">
              <a:spcAft>
                <a:spcPts val="0"/>
              </a:spcAft>
              <a:buClr>
                <a:schemeClr val="accent3"/>
              </a:buClr>
              <a:buFont typeface="Wingdings 2"/>
              <a:buChar char=""/>
              <a:defRPr/>
            </a:pPr>
            <a:r>
              <a:rPr lang="es-ES" dirty="0"/>
              <a:t> Jean-les Pins es el área que muchos turistas acuden donde  se encuentra la vida nocturna .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20546676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Cap d ´Antibes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41401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Cap d ´Antibes.-exfl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3593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Cap d ´Antibes.-San Jean les pins.jpg"/>
          <p:cNvPicPr>
            <a:picLocks noChangeAspect="1"/>
          </p:cNvPicPr>
          <p:nvPr/>
        </p:nvPicPr>
        <p:blipFill rotWithShape="1">
          <a:blip r:embed="rId3">
            <a:extLst>
              <a:ext uri="{28A0092B-C50C-407E-A947-70E740481C1C}">
                <a14:useLocalDpi xmlns:a14="http://schemas.microsoft.com/office/drawing/2010/main" val="0"/>
              </a:ext>
            </a:extLst>
          </a:blip>
          <a:srcRect b="4167"/>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55532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Cap d´Antib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788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Cap d´Antibes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30645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Título"/>
          <p:cNvSpPr>
            <a:spLocks noGrp="1"/>
          </p:cNvSpPr>
          <p:nvPr>
            <p:ph type="title"/>
          </p:nvPr>
        </p:nvSpPr>
        <p:spPr/>
        <p:txBody>
          <a:bodyPr/>
          <a:lstStyle/>
          <a:p>
            <a:pPr eaLnBrk="1" hangingPunct="1"/>
            <a:r>
              <a:rPr lang="es-ES" sz="4400" b="1" dirty="0"/>
              <a:t>Champ de Mars</a:t>
            </a:r>
          </a:p>
        </p:txBody>
      </p:sp>
      <p:sp>
        <p:nvSpPr>
          <p:cNvPr id="94211" name="2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dirty="0"/>
              <a:t>El parque del </a:t>
            </a:r>
            <a:r>
              <a:rPr lang="es-ES" b="1" dirty="0"/>
              <a:t>Campo de Marte</a:t>
            </a:r>
            <a:r>
              <a:rPr lang="es-ES" dirty="0"/>
              <a:t> es un vasto jardín público situado en el séptimo distrito, entre la Torre Eiffel, al noroeste y la Escuela militar al sureste.</a:t>
            </a:r>
          </a:p>
          <a:p>
            <a:pPr marL="274320" indent="-274320" eaLnBrk="1" fontAlgn="auto" hangingPunct="1">
              <a:spcAft>
                <a:spcPts val="0"/>
              </a:spcAft>
              <a:buClr>
                <a:schemeClr val="accent3"/>
              </a:buClr>
              <a:buFont typeface="Wingdings 2"/>
              <a:buChar char=""/>
              <a:defRPr/>
            </a:pPr>
            <a:r>
              <a:rPr lang="es-ES" dirty="0"/>
              <a:t>Vista del Campo de Marte desde la Torre Eiffel</a:t>
            </a:r>
          </a:p>
          <a:p>
            <a:pPr marL="274320" indent="-274320" eaLnBrk="1" fontAlgn="auto" hangingPunct="1">
              <a:spcAft>
                <a:spcPts val="0"/>
              </a:spcAft>
              <a:buClr>
                <a:schemeClr val="accent3"/>
              </a:buClr>
              <a:buFont typeface="Wingdings 2"/>
              <a:buChar char=""/>
              <a:defRPr/>
            </a:pPr>
            <a:r>
              <a:rPr lang="es-ES" dirty="0"/>
              <a:t>Su nombre procede del Campo de Marte romano (dios romano, Marte, dios de la guerra) o bien Campo de Marzo (el 14 de julio de 1790 se celebra la fiesta de la Federación). El 17 de julio de 1791 se produjeron los fusilamientos del Campo de Marte y Jean Sylvain Bailly fue guillotinado el 12 de noviembre de 1793.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008119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57250"/>
            <a:ext cx="7185992" cy="5162550"/>
          </a:xfrm>
        </p:spPr>
        <p:txBody>
          <a:bodyPr>
            <a:normAutofit/>
          </a:bodyPr>
          <a:lstStyle/>
          <a:p>
            <a:pPr>
              <a:buClr>
                <a:schemeClr val="accent3"/>
              </a:buClr>
              <a:buFont typeface="Wingdings 2"/>
              <a:buChar char=""/>
              <a:defRPr/>
            </a:pPr>
            <a:r>
              <a:rPr lang="es-ES" dirty="0"/>
              <a:t>Se celebró la fiesta del Ser supremo el 6 de junio de 1794. En el centro de la explanada se situó el altar de la Patria.</a:t>
            </a:r>
          </a:p>
          <a:p>
            <a:pPr marL="274320" indent="-274320" eaLnBrk="1" fontAlgn="auto" hangingPunct="1">
              <a:spcAft>
                <a:spcPts val="0"/>
              </a:spcAft>
              <a:buClr>
                <a:schemeClr val="accent3"/>
              </a:buClr>
              <a:buFont typeface="Wingdings 2"/>
              <a:buChar char=""/>
              <a:defRPr/>
            </a:pPr>
            <a:r>
              <a:rPr lang="es-ES" sz="2400" dirty="0"/>
              <a:t>El Campo de Marte sólo era un campo. Una explanada dedicada al cultivo de hortalizas. </a:t>
            </a:r>
          </a:p>
          <a:p>
            <a:pPr marL="274320" indent="-274320" eaLnBrk="1" fontAlgn="auto" hangingPunct="1">
              <a:spcAft>
                <a:spcPts val="0"/>
              </a:spcAft>
              <a:buClr>
                <a:schemeClr val="accent3"/>
              </a:buClr>
              <a:buFont typeface="Wingdings 2"/>
              <a:buChar char=""/>
              <a:defRPr/>
            </a:pPr>
            <a:r>
              <a:rPr lang="es-ES" sz="2400" dirty="0"/>
              <a:t>La construcción de la Escuela militar, diseñada por el arquitecto Jacques-Ange Gabriel, determinará, en 1765 su utilización. </a:t>
            </a:r>
          </a:p>
          <a:p>
            <a:pPr marL="274320" indent="-274320" eaLnBrk="1" fontAlgn="auto" hangingPunct="1">
              <a:spcAft>
                <a:spcPts val="0"/>
              </a:spcAft>
              <a:buClr>
                <a:schemeClr val="accent3"/>
              </a:buClr>
              <a:buFont typeface="Wingdings 2"/>
              <a:buChar char=""/>
              <a:defRPr/>
            </a:pPr>
            <a:r>
              <a:rPr lang="es-ES" sz="2400" dirty="0"/>
              <a:t>Se pensó, en primer témino, en un campo de maniobras que se situaría al sur de la Escuela, hoy emplazado en la actual plaza de Fontenoy.</a:t>
            </a:r>
          </a:p>
          <a:p>
            <a:pPr marL="274320" indent="-274320" eaLnBrk="1" fontAlgn="auto" hangingPunct="1">
              <a:spcAft>
                <a:spcPts val="0"/>
              </a:spcAft>
              <a:buClr>
                <a:schemeClr val="accent3"/>
              </a:buClr>
              <a:buFont typeface="Wingdings 2"/>
              <a:buChar char=""/>
              <a:defRPr/>
            </a:pPr>
            <a:r>
              <a:rPr lang="es-ES" sz="2400" dirty="0"/>
              <a:t> </a:t>
            </a:r>
            <a:endParaRPr lang="es-ES" dirty="0"/>
          </a:p>
        </p:txBody>
      </p:sp>
    </p:spTree>
    <p:extLst>
      <p:ext uri="{BB962C8B-B14F-4D97-AF65-F5344CB8AC3E}">
        <p14:creationId xmlns:p14="http://schemas.microsoft.com/office/powerpoint/2010/main" val="23581039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2 Marcador de contenido"/>
          <p:cNvSpPr>
            <a:spLocks noGrp="1"/>
          </p:cNvSpPr>
          <p:nvPr>
            <p:ph sz="quarter" idx="1"/>
          </p:nvPr>
        </p:nvSpPr>
        <p:spPr>
          <a:xfrm>
            <a:off x="457200" y="1196975"/>
            <a:ext cx="7499176" cy="5127625"/>
          </a:xfrm>
        </p:spPr>
        <p:txBody>
          <a:bodyPr/>
          <a:lstStyle/>
          <a:p>
            <a:r>
              <a:rPr lang="es-ES" dirty="0"/>
              <a:t>Al norte de la explanada se edificó la noble fachada que, hoy día, cierra el Campo de Marte y que fue testimonio y marco de algunas de las más grandes fiestas de la Revolución.</a:t>
            </a:r>
          </a:p>
          <a:p>
            <a:r>
              <a:rPr lang="es-ES" sz="2400" dirty="0"/>
              <a:t>Se niveló el suelo, y se rodeó con una gran fosa y una larga avenida flanqueada por olmos, la explanada se cerraba con una hermosa verja. </a:t>
            </a:r>
          </a:p>
          <a:p>
            <a:r>
              <a:rPr lang="es-ES" sz="2400" dirty="0"/>
              <a:t>La Isla de los Cisnes, que estaba situada a los pies de la Torre Eiffel, al noroeste de la misma, fue, para un efecto de perspectiva, adecuada con un dibujo geométrico.</a:t>
            </a:r>
          </a:p>
          <a:p>
            <a:endParaRPr lang="es-ES" dirty="0"/>
          </a:p>
        </p:txBody>
      </p:sp>
    </p:spTree>
    <p:extLst>
      <p:ext uri="{BB962C8B-B14F-4D97-AF65-F5344CB8AC3E}">
        <p14:creationId xmlns:p14="http://schemas.microsoft.com/office/powerpoint/2010/main" val="9614420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Champ de Mars.-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9454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Champ-de-Mar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823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Champ-de-mars.-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2436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Champs de Mars.-Pari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9118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Champ de Mars.-Pari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8195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Título"/>
          <p:cNvSpPr>
            <a:spLocks noGrp="1"/>
          </p:cNvSpPr>
          <p:nvPr>
            <p:ph type="title"/>
          </p:nvPr>
        </p:nvSpPr>
        <p:spPr/>
        <p:txBody>
          <a:bodyPr/>
          <a:lstStyle/>
          <a:p>
            <a:pPr eaLnBrk="1" hangingPunct="1"/>
            <a:r>
              <a:rPr lang="es-ES" sz="4400" dirty="0"/>
              <a:t>Chateau d´Ambleville</a:t>
            </a:r>
          </a:p>
        </p:txBody>
      </p:sp>
      <p:sp>
        <p:nvSpPr>
          <p:cNvPr id="100355" name="2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sz="2400" dirty="0"/>
              <a:t>El </a:t>
            </a:r>
            <a:r>
              <a:rPr lang="es-ES" sz="2400" b="1" dirty="0"/>
              <a:t>Château d'Ambleville</a:t>
            </a:r>
            <a:r>
              <a:rPr lang="es-ES" sz="2400" dirty="0"/>
              <a:t> es un castillo francés de estilo renacentista situado en el parque regional de Vexin, en la Val d'Oise Departamento de Francia. </a:t>
            </a:r>
          </a:p>
          <a:p>
            <a:pPr marL="274320" indent="-274320" eaLnBrk="1" fontAlgn="auto" hangingPunct="1">
              <a:spcAft>
                <a:spcPts val="0"/>
              </a:spcAft>
              <a:buClr>
                <a:schemeClr val="accent3"/>
              </a:buClr>
              <a:buFont typeface="Wingdings 2"/>
              <a:buChar char=""/>
              <a:defRPr/>
            </a:pPr>
            <a:r>
              <a:rPr lang="es-ES" sz="2400" dirty="0"/>
              <a:t>El castillo está clasificado como un </a:t>
            </a:r>
            <a:r>
              <a:rPr lang="es-ES" sz="2400" i="1" dirty="0"/>
              <a:t>monumento historico de Francia.</a:t>
            </a:r>
            <a:r>
              <a:rPr lang="es-ES" sz="2400" dirty="0"/>
              <a:t> </a:t>
            </a:r>
          </a:p>
          <a:p>
            <a:pPr marL="274320" indent="-274320" eaLnBrk="1" fontAlgn="auto" hangingPunct="1">
              <a:spcAft>
                <a:spcPts val="0"/>
              </a:spcAft>
              <a:buClr>
                <a:schemeClr val="accent3"/>
              </a:buClr>
              <a:buFont typeface="Wingdings 2"/>
              <a:buChar char=""/>
              <a:defRPr/>
            </a:pPr>
            <a:r>
              <a:rPr lang="es-ES" sz="2400" dirty="0"/>
              <a:t> La topiaria de los setos, y de los árboles,  imitan la arquitectura de las torres del castillo. </a:t>
            </a:r>
          </a:p>
          <a:p>
            <a:pPr marL="274320" indent="-274320" eaLnBrk="1" fontAlgn="auto" hangingPunct="1">
              <a:spcAft>
                <a:spcPts val="0"/>
              </a:spcAft>
              <a:buClr>
                <a:schemeClr val="accent3"/>
              </a:buClr>
              <a:buFont typeface="Wingdings 2"/>
              <a:buChar char=""/>
              <a:defRPr/>
            </a:pPr>
            <a:r>
              <a:rPr lang="es-ES" sz="2400" dirty="0"/>
              <a:t>Los jardines están a clasificados entre los notables Jardines de Francia por el Ministerio de Cultura de Francia.</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41971850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Restaurados por la marquesa de Villefranche y la Salviati-Borghese, los jardines Ambleville han recibido la etiqueta "jardín notable". </a:t>
            </a:r>
          </a:p>
          <a:p>
            <a:r>
              <a:rPr lang="es-ES" dirty="0"/>
              <a:t>Se componen de tres terrazas cuya estructura se remonta al Renacimiento. </a:t>
            </a:r>
          </a:p>
          <a:p>
            <a:r>
              <a:rPr lang="es-ES" dirty="0"/>
              <a:t>El jardín secreto y la estatua de Neptuno domina el pediluvio, que se compone de cuatro parterres de tulipanes blancos y negros que rodean una estatua de Neptuno sosteniendo su tridente.</a:t>
            </a:r>
          </a:p>
          <a:p>
            <a:r>
              <a:rPr lang="es-ES" dirty="0"/>
              <a:t> Masiva se volvieron a plantar en 2004 de flores perennes predominantemente azul. </a:t>
            </a:r>
          </a:p>
          <a:p>
            <a:r>
              <a:rPr lang="es-ES" dirty="0"/>
              <a:t>El jardín del invernadero consta de 24 variedades de peonía arbustiva, tulipanes negros y hellebores "Negro del loro". </a:t>
            </a:r>
          </a:p>
        </p:txBody>
      </p:sp>
    </p:spTree>
    <p:extLst>
      <p:ext uri="{BB962C8B-B14F-4D97-AF65-F5344CB8AC3E}">
        <p14:creationId xmlns:p14="http://schemas.microsoft.com/office/powerpoint/2010/main" val="15699570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 El jardín de la luna, maravillosamente compuesto de la del Gamberaia, se inspiró en la tabla XVI temprano Mantegna "Vicios y Virtudes" en el Louvre.</a:t>
            </a:r>
          </a:p>
          <a:p>
            <a:r>
              <a:rPr lang="es-ES" dirty="0"/>
              <a:t> La arquitectura se hace por la naturaleza, el pórtico es si la media luna es el agua. </a:t>
            </a:r>
          </a:p>
          <a:p>
            <a:r>
              <a:rPr lang="es-ES" dirty="0"/>
              <a:t>Una cascada corre por el jardín de norte a sur. El jardín del sol en la terraza superior se compone de un tablero de ajedrez, narcisos en primavera con flores y 40.000 piezas de tejo recortado. El ojo se restaura jardín de este año, con cuatro salas verdes, y con la plantación de 200 tejo. está siendo restaurada la pérgola desde el cambio de siglo.</a:t>
            </a:r>
          </a:p>
          <a:p>
            <a:endParaRPr lang="es-ES" dirty="0"/>
          </a:p>
        </p:txBody>
      </p:sp>
    </p:spTree>
    <p:extLst>
      <p:ext uri="{BB962C8B-B14F-4D97-AF65-F5344CB8AC3E}">
        <p14:creationId xmlns:p14="http://schemas.microsoft.com/office/powerpoint/2010/main" val="10906066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32235340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Chateau d´Amblev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2651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41357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1711"/>
            <a:ext cx="4610844" cy="6858000"/>
          </a:xfrm>
          <a:prstGeom prst="rect">
            <a:avLst/>
          </a:prstGeom>
        </p:spPr>
      </p:pic>
    </p:spTree>
    <p:extLst>
      <p:ext uri="{BB962C8B-B14F-4D97-AF65-F5344CB8AC3E}">
        <p14:creationId xmlns:p14="http://schemas.microsoft.com/office/powerpoint/2010/main" val="10890164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Chateau d´Amblevill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18153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Chateau d´Amblevill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04676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Chateau d´Ambleville.-La Lun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81851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2 Imagen" descr="Chateau d´Amblevill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3832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Chateau d´Amblevill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0060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Chateau d´Ambleville.-Bassin lu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60649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Chateau d´Ambleville.-La Lu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3291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Chateau d´Ambleville.-La Lun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70052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Chateau d´Ambleville.-ñ.jpg"/>
          <p:cNvPicPr>
            <a:picLocks noChangeAspect="1"/>
          </p:cNvPicPr>
          <p:nvPr/>
        </p:nvPicPr>
        <p:blipFill rotWithShape="1">
          <a:blip r:embed="rId3">
            <a:extLst>
              <a:ext uri="{28A0092B-C50C-407E-A947-70E740481C1C}">
                <a14:useLocalDpi xmlns:a14="http://schemas.microsoft.com/office/drawing/2010/main" val="0"/>
              </a:ext>
            </a:extLst>
          </a:blip>
          <a:srcRect t="3958"/>
          <a:stretch/>
        </p:blipFill>
        <p:spPr bwMode="auto">
          <a:xfrm>
            <a:off x="0" y="0"/>
            <a:ext cx="914400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5457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95207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555840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84753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11921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11965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5002388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611733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7292"/>
          <a:stretch/>
        </p:blipFill>
        <p:spPr>
          <a:xfrm>
            <a:off x="0" y="0"/>
            <a:ext cx="9144000" cy="6857999"/>
          </a:xfrm>
          <a:prstGeom prst="rect">
            <a:avLst/>
          </a:prstGeom>
        </p:spPr>
      </p:pic>
    </p:spTree>
    <p:extLst>
      <p:ext uri="{BB962C8B-B14F-4D97-AF65-F5344CB8AC3E}">
        <p14:creationId xmlns:p14="http://schemas.microsoft.com/office/powerpoint/2010/main" val="10721659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34343096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7841240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7999"/>
          </a:xfrm>
          <a:prstGeom prst="rect">
            <a:avLst/>
          </a:prstGeom>
        </p:spPr>
      </p:pic>
    </p:spTree>
    <p:extLst>
      <p:ext uri="{BB962C8B-B14F-4D97-AF65-F5344CB8AC3E}">
        <p14:creationId xmlns:p14="http://schemas.microsoft.com/office/powerpoint/2010/main" val="28221912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486754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4019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4835439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73481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7" y="-171400"/>
            <a:ext cx="4120505" cy="7029400"/>
          </a:xfrm>
          <a:prstGeom prst="rect">
            <a:avLst/>
          </a:prstGeom>
        </p:spPr>
      </p:pic>
    </p:spTree>
    <p:extLst>
      <p:ext uri="{BB962C8B-B14F-4D97-AF65-F5344CB8AC3E}">
        <p14:creationId xmlns:p14="http://schemas.microsoft.com/office/powerpoint/2010/main" val="1447560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99112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000"/>
          <a:stretch/>
        </p:blipFill>
        <p:spPr>
          <a:xfrm>
            <a:off x="0" y="0"/>
            <a:ext cx="9144000" cy="6857999"/>
          </a:xfrm>
          <a:prstGeom prst="rect">
            <a:avLst/>
          </a:prstGeom>
        </p:spPr>
      </p:pic>
    </p:spTree>
    <p:extLst>
      <p:ext uri="{BB962C8B-B14F-4D97-AF65-F5344CB8AC3E}">
        <p14:creationId xmlns:p14="http://schemas.microsoft.com/office/powerpoint/2010/main" val="31572327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1999" y="0"/>
            <a:ext cx="4538265" cy="6858000"/>
          </a:xfrm>
          <a:prstGeom prst="rect">
            <a:avLst/>
          </a:prstGeom>
        </p:spPr>
      </p:pic>
    </p:spTree>
    <p:extLst>
      <p:ext uri="{BB962C8B-B14F-4D97-AF65-F5344CB8AC3E}">
        <p14:creationId xmlns:p14="http://schemas.microsoft.com/office/powerpoint/2010/main" val="21060347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700958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93515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39801852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4882947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67298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Título"/>
          <p:cNvSpPr>
            <a:spLocks noGrp="1"/>
          </p:cNvSpPr>
          <p:nvPr>
            <p:ph type="title"/>
          </p:nvPr>
        </p:nvSpPr>
        <p:spPr/>
        <p:txBody>
          <a:bodyPr/>
          <a:lstStyle/>
          <a:p>
            <a:pPr eaLnBrk="1" hangingPunct="1"/>
            <a:r>
              <a:rPr lang="es-ES" sz="4400" dirty="0"/>
              <a:t>Chateau</a:t>
            </a:r>
            <a:r>
              <a:rPr lang="es-ES" sz="4400" b="1" dirty="0"/>
              <a:t> de </a:t>
            </a:r>
            <a:r>
              <a:rPr lang="es-ES" sz="4400" dirty="0"/>
              <a:t>Bosmelet</a:t>
            </a:r>
          </a:p>
        </p:txBody>
      </p:sp>
      <p:sp>
        <p:nvSpPr>
          <p:cNvPr id="143363" name="2 Marcador de contenido"/>
          <p:cNvSpPr>
            <a:spLocks noGrp="1"/>
          </p:cNvSpPr>
          <p:nvPr>
            <p:ph sz="quarter" idx="1"/>
          </p:nvPr>
        </p:nvSpPr>
        <p:spPr>
          <a:xfrm>
            <a:off x="457200" y="1988841"/>
            <a:ext cx="7643192" cy="4335760"/>
          </a:xfrm>
        </p:spPr>
        <p:txBody>
          <a:bodyPr/>
          <a:lstStyle/>
          <a:p>
            <a:pPr eaLnBrk="1" hangingPunct="1"/>
            <a:r>
              <a:rPr lang="es-ES" sz="2400" dirty="0"/>
              <a:t>Raro ejemplo del puro estilo Louis XIII el Château de Bosmelet fue construido en 1632 y aún se mantiene en la cima de 300 años de edad, las avenidas tilo plantados con un  diseño de jardín clásico francés por Colinet en 1715.</a:t>
            </a:r>
          </a:p>
          <a:p>
            <a:pPr eaLnBrk="1" hangingPunct="1"/>
            <a:r>
              <a:rPr lang="es-ES" sz="2400" dirty="0"/>
              <a:t>En 2004, los jardines del Château de Bosmelet  han obtenido el sello especial de “Jardin remarquable " otorgado por el Ministerio de Cultura francés.</a:t>
            </a:r>
          </a:p>
          <a:p>
            <a:pPr eaLnBrk="1" hangingPunct="1"/>
            <a:endParaRPr lang="es-ES" sz="2400" dirty="0"/>
          </a:p>
          <a:p>
            <a:pPr eaLnBrk="1" hangingPunct="1"/>
            <a:endParaRPr lang="es-ES" dirty="0"/>
          </a:p>
        </p:txBody>
      </p:sp>
    </p:spTree>
    <p:extLst>
      <p:ext uri="{BB962C8B-B14F-4D97-AF65-F5344CB8AC3E}">
        <p14:creationId xmlns:p14="http://schemas.microsoft.com/office/powerpoint/2010/main" val="21246442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Situado cerca de Dieppe, cerca de Auffay, se trata de un castillo particularmente impresionante con su gran y amplia vía de acceso, la pérdida en la vista horizontal se puede descubrir cuando cualquiera de los uno está por delante o por detrás del castillo . </a:t>
            </a:r>
          </a:p>
          <a:p>
            <a:r>
              <a:rPr lang="es-ES" dirty="0"/>
              <a:t>Con una hectárea de parque, diseñado por el primer jardinero Le Nôtre en Versalles y huerta de 900 variedades de frutas, verduras y flores, este sitio merece una visita.</a:t>
            </a:r>
          </a:p>
          <a:p>
            <a:r>
              <a:rPr lang="es-ES" dirty="0"/>
              <a:t>Estilo clásico y jardines contemporáneos .</a:t>
            </a:r>
          </a:p>
          <a:p>
            <a:r>
              <a:rPr lang="es-ES" dirty="0"/>
              <a:t> Un paseo por el sitio de 4 ha clasificado en torno al castillo Luis XIII (MH) incluyendo: Avenida 163 tilos centenarios plantados después del proyecto Colinet, jardinero jefe Le Nôtre en 1715</a:t>
            </a:r>
          </a:p>
        </p:txBody>
      </p:sp>
    </p:spTree>
    <p:extLst>
      <p:ext uri="{BB962C8B-B14F-4D97-AF65-F5344CB8AC3E}">
        <p14:creationId xmlns:p14="http://schemas.microsoft.com/office/powerpoint/2010/main" val="27464720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 El patio puntuado 4 corazones de colores, que simbolizan las cuatro estaciones y el jardín "Arc-en-Ciel" dispuestos en tonos que recuerdan a los colores del arcoiris..</a:t>
            </a:r>
          </a:p>
          <a:p>
            <a:endParaRPr lang="es-ES" dirty="0"/>
          </a:p>
        </p:txBody>
      </p:sp>
    </p:spTree>
    <p:extLst>
      <p:ext uri="{BB962C8B-B14F-4D97-AF65-F5344CB8AC3E}">
        <p14:creationId xmlns:p14="http://schemas.microsoft.com/office/powerpoint/2010/main" val="6283540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1687"/>
            <a:ext cx="9144000" cy="5794625"/>
          </a:xfrm>
          <a:prstGeom prst="rect">
            <a:avLst/>
          </a:prstGeom>
        </p:spPr>
      </p:pic>
    </p:spTree>
    <p:extLst>
      <p:ext uri="{BB962C8B-B14F-4D97-AF65-F5344CB8AC3E}">
        <p14:creationId xmlns:p14="http://schemas.microsoft.com/office/powerpoint/2010/main" val="17096705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268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35432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37545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3 Imagen" descr="Chateau de Bosmelet.-coeur_3_chatea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4451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11677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Chateau de Bosmelet.-calendula_cleo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7309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Chateau de Bosmelet.-Statue-jard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87915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Chateau de Bossmelet.-cour-dhonneu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366202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71609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78693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0" y="0"/>
            <a:ext cx="9144000" cy="6858000"/>
          </a:xfrm>
          <a:prstGeom prst="rect">
            <a:avLst/>
          </a:prstGeom>
        </p:spPr>
      </p:pic>
    </p:spTree>
    <p:extLst>
      <p:ext uri="{BB962C8B-B14F-4D97-AF65-F5344CB8AC3E}">
        <p14:creationId xmlns:p14="http://schemas.microsoft.com/office/powerpoint/2010/main" val="23831473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85883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000" y="1"/>
            <a:ext cx="3096900" cy="258933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4000" y="2616200"/>
            <a:ext cx="6350000" cy="42418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0900" y="0"/>
            <a:ext cx="3235960" cy="2589336"/>
          </a:xfrm>
          <a:prstGeom prst="rect">
            <a:avLst/>
          </a:prstGeom>
        </p:spPr>
      </p:pic>
      <p:pic>
        <p:nvPicPr>
          <p:cNvPr id="6" name="5 Imagen"/>
          <p:cNvPicPr>
            <a:picLocks noChangeAspect="1"/>
          </p:cNvPicPr>
          <p:nvPr/>
        </p:nvPicPr>
        <p:blipFill rotWithShape="1">
          <a:blip r:embed="rId6">
            <a:extLst>
              <a:ext uri="{28A0092B-C50C-407E-A947-70E740481C1C}">
                <a14:useLocalDpi xmlns:a14="http://schemas.microsoft.com/office/drawing/2010/main" val="0"/>
              </a:ext>
            </a:extLst>
          </a:blip>
          <a:srcRect r="41785"/>
          <a:stretch/>
        </p:blipFill>
        <p:spPr>
          <a:xfrm>
            <a:off x="71437" y="1"/>
            <a:ext cx="2722564" cy="3086100"/>
          </a:xfrm>
          <a:prstGeom prst="rect">
            <a:avLst/>
          </a:prstGeom>
        </p:spPr>
      </p:pic>
      <p:pic>
        <p:nvPicPr>
          <p:cNvPr id="7" name="6 Imagen"/>
          <p:cNvPicPr>
            <a:picLocks noChangeAspect="1"/>
          </p:cNvPicPr>
          <p:nvPr/>
        </p:nvPicPr>
        <p:blipFill rotWithShape="1">
          <a:blip r:embed="rId6">
            <a:extLst>
              <a:ext uri="{28A0092B-C50C-407E-A947-70E740481C1C}">
                <a14:useLocalDpi xmlns:a14="http://schemas.microsoft.com/office/drawing/2010/main" val="0"/>
              </a:ext>
            </a:extLst>
          </a:blip>
          <a:srcRect l="41785" t="-3759" b="-1"/>
          <a:stretch/>
        </p:blipFill>
        <p:spPr>
          <a:xfrm>
            <a:off x="71437" y="3086101"/>
            <a:ext cx="2722564" cy="3645023"/>
          </a:xfrm>
          <a:prstGeom prst="rect">
            <a:avLst/>
          </a:prstGeom>
        </p:spPr>
      </p:pic>
    </p:spTree>
    <p:extLst>
      <p:ext uri="{BB962C8B-B14F-4D97-AF65-F5344CB8AC3E}">
        <p14:creationId xmlns:p14="http://schemas.microsoft.com/office/powerpoint/2010/main" val="40082717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6042" b="6042"/>
          <a:stretch/>
        </p:blipFill>
        <p:spPr>
          <a:xfrm>
            <a:off x="0" y="-414338"/>
            <a:ext cx="9144000" cy="7272338"/>
          </a:xfrm>
          <a:prstGeom prst="rect">
            <a:avLst/>
          </a:prstGeom>
        </p:spPr>
      </p:pic>
    </p:spTree>
    <p:extLst>
      <p:ext uri="{BB962C8B-B14F-4D97-AF65-F5344CB8AC3E}">
        <p14:creationId xmlns:p14="http://schemas.microsoft.com/office/powerpoint/2010/main" val="18023156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23486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9476"/>
            <a:ext cx="9144000" cy="6099048"/>
          </a:xfrm>
          <a:prstGeom prst="rect">
            <a:avLst/>
          </a:prstGeom>
        </p:spPr>
      </p:pic>
    </p:spTree>
    <p:extLst>
      <p:ext uri="{BB962C8B-B14F-4D97-AF65-F5344CB8AC3E}">
        <p14:creationId xmlns:p14="http://schemas.microsoft.com/office/powerpoint/2010/main" val="17172288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94731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12" y="0"/>
            <a:ext cx="9120188" cy="6858000"/>
          </a:xfrm>
          <a:prstGeom prst="rect">
            <a:avLst/>
          </a:prstGeom>
        </p:spPr>
      </p:pic>
    </p:spTree>
    <p:extLst>
      <p:ext uri="{BB962C8B-B14F-4D97-AF65-F5344CB8AC3E}">
        <p14:creationId xmlns:p14="http://schemas.microsoft.com/office/powerpoint/2010/main" val="25153142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394069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417579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08"/>
          <a:stretch/>
        </p:blipFill>
        <p:spPr>
          <a:xfrm>
            <a:off x="0" y="0"/>
            <a:ext cx="9144000" cy="6858000"/>
          </a:xfrm>
          <a:prstGeom prst="rect">
            <a:avLst/>
          </a:prstGeom>
        </p:spPr>
      </p:pic>
    </p:spTree>
    <p:extLst>
      <p:ext uri="{BB962C8B-B14F-4D97-AF65-F5344CB8AC3E}">
        <p14:creationId xmlns:p14="http://schemas.microsoft.com/office/powerpoint/2010/main" val="26018871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0"/>
            <a:ext cx="8940800" cy="6858000"/>
          </a:xfrm>
          <a:prstGeom prst="rect">
            <a:avLst/>
          </a:prstGeom>
        </p:spPr>
      </p:pic>
    </p:spTree>
    <p:extLst>
      <p:ext uri="{BB962C8B-B14F-4D97-AF65-F5344CB8AC3E}">
        <p14:creationId xmlns:p14="http://schemas.microsoft.com/office/powerpoint/2010/main" val="13997001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0"/>
            <a:ext cx="9042400" cy="6858000"/>
          </a:xfrm>
          <a:prstGeom prst="rect">
            <a:avLst/>
          </a:prstGeom>
        </p:spPr>
      </p:pic>
    </p:spTree>
    <p:extLst>
      <p:ext uri="{BB962C8B-B14F-4D97-AF65-F5344CB8AC3E}">
        <p14:creationId xmlns:p14="http://schemas.microsoft.com/office/powerpoint/2010/main" val="21607525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19417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7018062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36977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91</TotalTime>
  <Words>2143</Words>
  <Application>Microsoft Office PowerPoint</Application>
  <PresentationFormat>Presentación en pantalla (4:3)</PresentationFormat>
  <Paragraphs>254</Paragraphs>
  <Slides>119</Slides>
  <Notes>98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119</vt:i4>
      </vt:variant>
    </vt:vector>
  </HeadingPairs>
  <TitlesOfParts>
    <vt:vector size="124" baseType="lpstr">
      <vt:lpstr>Calibri</vt:lpstr>
      <vt:lpstr>Century Schoolbook</vt:lpstr>
      <vt:lpstr>Wingdings</vt:lpstr>
      <vt:lpstr>Wingdings 2</vt:lpstr>
      <vt:lpstr>2_Default Theme</vt:lpstr>
      <vt:lpstr>EUROPA.- LA VUELTA AL MUNDO EN 885 JARDINES.-FRANCIA.-Bois de Vicennes.-Bourget du Lac.-Cap d´Antibes.-Champ de Mars.-Chateau d´Ambleville.-Chateau de Bosmelet</vt:lpstr>
      <vt:lpstr>Bois de Vicennes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Bourget du Lac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Cap d´Antibes</vt:lpstr>
      <vt:lpstr>Presentación de PowerPoint</vt:lpstr>
      <vt:lpstr>Presentación de PowerPoint</vt:lpstr>
      <vt:lpstr>Presentación de PowerPoint</vt:lpstr>
      <vt:lpstr>Presentación de PowerPoint</vt:lpstr>
      <vt:lpstr>Presentación de PowerPoint</vt:lpstr>
      <vt:lpstr>Champ de Mars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d´Ambleville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Chateau de Bosmelet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Josep</dc:creator>
  <cp:lastModifiedBy>Usuario</cp:lastModifiedBy>
  <cp:revision>10</cp:revision>
  <dcterms:created xsi:type="dcterms:W3CDTF">2016-03-12T07:55:47Z</dcterms:created>
  <dcterms:modified xsi:type="dcterms:W3CDTF">2018-03-07T06:53:16Z</dcterms:modified>
</cp:coreProperties>
</file>