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7"/>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390"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91"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14"/>
      </p:cViewPr>
      <p:guideLst>
        <p:guide orient="horz" pos="2160"/>
        <p:guide pos="2880"/>
      </p:guideLst>
    </p:cSldViewPr>
  </p:slideViewPr>
  <p:notesTextViewPr>
    <p:cViewPr>
      <p:scale>
        <a:sx n="1" d="1"/>
        <a:sy n="1" d="1"/>
      </p:scale>
      <p:origin x="0" y="0"/>
    </p:cViewPr>
  </p:notesTextViewPr>
  <p:sorterViewPr>
    <p:cViewPr>
      <p:scale>
        <a:sx n="100" d="100"/>
        <a:sy n="100" d="100"/>
      </p:scale>
      <p:origin x="0" y="3468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CC0C7F-93F0-4FE8-8AB7-65A888FE2C98}"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A1B957-2181-42B0-865B-B0072FCA2DBB}" type="slidenum">
              <a:rPr lang="es-ES" smtClean="0"/>
              <a:t>‹Nº›</a:t>
            </a:fld>
            <a:endParaRPr lang="es-ES" dirty="0"/>
          </a:p>
        </p:txBody>
      </p:sp>
    </p:spTree>
    <p:extLst>
      <p:ext uri="{BB962C8B-B14F-4D97-AF65-F5344CB8AC3E}">
        <p14:creationId xmlns:p14="http://schemas.microsoft.com/office/powerpoint/2010/main" val="2544601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Chantilly.-Potager des Princes</a:t>
            </a:r>
          </a:p>
        </p:txBody>
      </p:sp>
      <p:sp>
        <p:nvSpPr>
          <p:cNvPr id="4" name="3 Marcador de número de diapositiva"/>
          <p:cNvSpPr>
            <a:spLocks noGrp="1"/>
          </p:cNvSpPr>
          <p:nvPr>
            <p:ph type="sldNum" sz="quarter" idx="5"/>
          </p:nvPr>
        </p:nvSpPr>
        <p:spPr/>
        <p:txBody>
          <a:bodyPr/>
          <a:lstStyle/>
          <a:p>
            <a:pPr>
              <a:defRPr/>
            </a:pPr>
            <a:fld id="{FB89FE97-089D-49BC-9027-D3D5A8DDE681}"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BE8D0750-2249-44A1-8FF5-B0C637E6069F}"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Chantilly.-Potager des Princes</a:t>
            </a:r>
          </a:p>
        </p:txBody>
      </p:sp>
      <p:sp>
        <p:nvSpPr>
          <p:cNvPr id="4" name="3 Marcador de número de diapositiva"/>
          <p:cNvSpPr>
            <a:spLocks noGrp="1"/>
          </p:cNvSpPr>
          <p:nvPr>
            <p:ph type="sldNum" sz="quarter" idx="5"/>
          </p:nvPr>
        </p:nvSpPr>
        <p:spPr/>
        <p:txBody>
          <a:bodyPr/>
          <a:lstStyle/>
          <a:p>
            <a:pPr>
              <a:defRPr/>
            </a:pPr>
            <a:fld id="{B2DA158E-757C-4211-8F6D-114A7B4A429F}"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Chantilly.-Potager des Princes</a:t>
            </a:r>
          </a:p>
        </p:txBody>
      </p:sp>
      <p:sp>
        <p:nvSpPr>
          <p:cNvPr id="4" name="3 Marcador de número de diapositiva"/>
          <p:cNvSpPr>
            <a:spLocks noGrp="1"/>
          </p:cNvSpPr>
          <p:nvPr>
            <p:ph type="sldNum" sz="quarter" idx="5"/>
          </p:nvPr>
        </p:nvSpPr>
        <p:spPr/>
        <p:txBody>
          <a:bodyPr/>
          <a:lstStyle/>
          <a:p>
            <a:pPr>
              <a:defRPr/>
            </a:pPr>
            <a:fld id="{158B317D-0837-4E4D-8513-4D4292F2091B}"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6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A6D2EB-995A-4066-AEA1-64B113E7DE47}"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Chantilly.-Potager des Princes</a:t>
            </a:r>
          </a:p>
        </p:txBody>
      </p:sp>
      <p:sp>
        <p:nvSpPr>
          <p:cNvPr id="4" name="3 Marcador de número de diapositiva"/>
          <p:cNvSpPr>
            <a:spLocks noGrp="1"/>
          </p:cNvSpPr>
          <p:nvPr>
            <p:ph type="sldNum" sz="quarter" idx="5"/>
          </p:nvPr>
        </p:nvSpPr>
        <p:spPr/>
        <p:txBody>
          <a:bodyPr/>
          <a:lstStyle/>
          <a:p>
            <a:pPr>
              <a:defRPr/>
            </a:pPr>
            <a:fld id="{3C1DB946-66B3-4D72-A672-386534181F23}"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Chantilly.-Potager des Princes</a:t>
            </a:r>
          </a:p>
        </p:txBody>
      </p:sp>
      <p:sp>
        <p:nvSpPr>
          <p:cNvPr id="4" name="3 Marcador de número de diapositiva"/>
          <p:cNvSpPr>
            <a:spLocks noGrp="1"/>
          </p:cNvSpPr>
          <p:nvPr>
            <p:ph type="sldNum" sz="quarter" idx="5"/>
          </p:nvPr>
        </p:nvSpPr>
        <p:spPr/>
        <p:txBody>
          <a:bodyPr/>
          <a:lstStyle/>
          <a:p>
            <a:pPr>
              <a:defRPr/>
            </a:pPr>
            <a:fld id="{CFBD226C-5049-4108-977C-9AA5BF36E8BE}"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Domaine de Baudouvin</a:t>
            </a:r>
          </a:p>
        </p:txBody>
      </p:sp>
      <p:sp>
        <p:nvSpPr>
          <p:cNvPr id="4" name="3 Marcador de número de diapositiva"/>
          <p:cNvSpPr>
            <a:spLocks noGrp="1"/>
          </p:cNvSpPr>
          <p:nvPr>
            <p:ph type="sldNum" sz="quarter" idx="5"/>
          </p:nvPr>
        </p:nvSpPr>
        <p:spPr/>
        <p:txBody>
          <a:bodyPr/>
          <a:lstStyle/>
          <a:p>
            <a:pPr>
              <a:defRPr/>
            </a:pPr>
            <a:fld id="{361ADE2D-62D3-4C9C-A528-A90442B6289E}"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Domaine de Baudouvin</a:t>
            </a:r>
          </a:p>
        </p:txBody>
      </p:sp>
      <p:sp>
        <p:nvSpPr>
          <p:cNvPr id="4" name="3 Marcador de número de diapositiva"/>
          <p:cNvSpPr>
            <a:spLocks noGrp="1"/>
          </p:cNvSpPr>
          <p:nvPr>
            <p:ph type="sldNum" sz="quarter" idx="5"/>
          </p:nvPr>
        </p:nvSpPr>
        <p:spPr/>
        <p:txBody>
          <a:bodyPr/>
          <a:lstStyle/>
          <a:p>
            <a:pPr>
              <a:defRPr/>
            </a:pPr>
            <a:fld id="{BA965170-93FF-42BA-B8C9-A4A3476237F3}"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Chateau de Faugergue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57CE02AE-ED72-4D06-B61D-F8C5012617A3}"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Chateau de Faugergue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6D6353D0-8DF5-4559-87F3-BE4649C6FE08}"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Chateau de Faugergue</a:t>
            </a:r>
          </a:p>
        </p:txBody>
      </p:sp>
      <p:sp>
        <p:nvSpPr>
          <p:cNvPr id="4" name="3 Marcador de número de diapositiva"/>
          <p:cNvSpPr>
            <a:spLocks noGrp="1"/>
          </p:cNvSpPr>
          <p:nvPr>
            <p:ph type="sldNum" sz="quarter" idx="5"/>
          </p:nvPr>
        </p:nvSpPr>
        <p:spPr/>
        <p:txBody>
          <a:bodyPr/>
          <a:lstStyle/>
          <a:p>
            <a:pPr>
              <a:defRPr/>
            </a:pPr>
            <a:fld id="{B1E549BA-8C38-4F9E-8C18-2DAE58BAA312}"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Chateau de Faugergue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930E738B-814C-41DE-9741-3B11A8340456}"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Chateau de Faugergue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F196CC6B-10AE-4140-914A-D512C891F737}"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botanique de Deshaies</a:t>
            </a:r>
          </a:p>
        </p:txBody>
      </p:sp>
      <p:sp>
        <p:nvSpPr>
          <p:cNvPr id="4" name="3 Marcador de número de diapositiva"/>
          <p:cNvSpPr>
            <a:spLocks noGrp="1"/>
          </p:cNvSpPr>
          <p:nvPr>
            <p:ph type="sldNum" sz="quarter" idx="5"/>
          </p:nvPr>
        </p:nvSpPr>
        <p:spPr/>
        <p:txBody>
          <a:bodyPr/>
          <a:lstStyle/>
          <a:p>
            <a:pPr>
              <a:defRPr/>
            </a:pPr>
            <a:fld id="{D0DC10FF-B1E6-412F-8B90-0C3D037D1586}"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botanique de Deshaies.-Euphorbia milli</a:t>
            </a:r>
          </a:p>
        </p:txBody>
      </p:sp>
      <p:sp>
        <p:nvSpPr>
          <p:cNvPr id="4" name="3 Marcador de número de diapositiva"/>
          <p:cNvSpPr>
            <a:spLocks noGrp="1"/>
          </p:cNvSpPr>
          <p:nvPr>
            <p:ph type="sldNum" sz="quarter" idx="5"/>
          </p:nvPr>
        </p:nvSpPr>
        <p:spPr/>
        <p:txBody>
          <a:bodyPr/>
          <a:lstStyle/>
          <a:p>
            <a:pPr>
              <a:defRPr/>
            </a:pPr>
            <a:fld id="{59EBB364-E64A-4CBB-BB69-8ABFA25BC59A}"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botanique de Deshaies</a:t>
            </a:r>
          </a:p>
        </p:txBody>
      </p:sp>
      <p:sp>
        <p:nvSpPr>
          <p:cNvPr id="4" name="3 Marcador de número de diapositiva"/>
          <p:cNvSpPr>
            <a:spLocks noGrp="1"/>
          </p:cNvSpPr>
          <p:nvPr>
            <p:ph type="sldNum" sz="quarter" idx="5"/>
          </p:nvPr>
        </p:nvSpPr>
        <p:spPr/>
        <p:txBody>
          <a:bodyPr/>
          <a:lstStyle/>
          <a:p>
            <a:pPr>
              <a:defRPr/>
            </a:pPr>
            <a:fld id="{FD6C98F3-BAD2-40D3-BF8E-B68D0B7D25F3}"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botanique de Deshaies</a:t>
            </a:r>
          </a:p>
        </p:txBody>
      </p:sp>
      <p:sp>
        <p:nvSpPr>
          <p:cNvPr id="4" name="3 Marcador de número de diapositiva"/>
          <p:cNvSpPr>
            <a:spLocks noGrp="1"/>
          </p:cNvSpPr>
          <p:nvPr>
            <p:ph type="sldNum" sz="quarter" idx="5"/>
          </p:nvPr>
        </p:nvSpPr>
        <p:spPr/>
        <p:txBody>
          <a:bodyPr/>
          <a:lstStyle/>
          <a:p>
            <a:pPr>
              <a:defRPr/>
            </a:pPr>
            <a:fld id="{9296AB48-5E1C-4A81-BF32-CD8C685D9B5E}"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botanique de Deshaies</a:t>
            </a:r>
          </a:p>
        </p:txBody>
      </p:sp>
      <p:sp>
        <p:nvSpPr>
          <p:cNvPr id="4" name="3 Marcador de número de diapositiva"/>
          <p:cNvSpPr>
            <a:spLocks noGrp="1"/>
          </p:cNvSpPr>
          <p:nvPr>
            <p:ph type="sldNum" sz="quarter" idx="5"/>
          </p:nvPr>
        </p:nvSpPr>
        <p:spPr/>
        <p:txBody>
          <a:bodyPr/>
          <a:lstStyle/>
          <a:p>
            <a:pPr>
              <a:defRPr/>
            </a:pPr>
            <a:fld id="{0660B0B1-F326-4543-A8AE-4B8388005C21}"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botanique de Deshaies</a:t>
            </a:r>
          </a:p>
        </p:txBody>
      </p:sp>
      <p:sp>
        <p:nvSpPr>
          <p:cNvPr id="4" name="3 Marcador de número de diapositiva"/>
          <p:cNvSpPr>
            <a:spLocks noGrp="1"/>
          </p:cNvSpPr>
          <p:nvPr>
            <p:ph type="sldNum" sz="quarter" idx="5"/>
          </p:nvPr>
        </p:nvSpPr>
        <p:spPr/>
        <p:txBody>
          <a:bodyPr/>
          <a:lstStyle/>
          <a:p>
            <a:pPr>
              <a:defRPr/>
            </a:pPr>
            <a:fld id="{8625109A-B39F-4871-BAA4-D4DCD2D027D8}"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botanique de Deshaies</a:t>
            </a:r>
          </a:p>
        </p:txBody>
      </p:sp>
      <p:sp>
        <p:nvSpPr>
          <p:cNvPr id="4" name="3 Marcador de número de diapositiva"/>
          <p:cNvSpPr>
            <a:spLocks noGrp="1"/>
          </p:cNvSpPr>
          <p:nvPr>
            <p:ph type="sldNum" sz="quarter" idx="5"/>
          </p:nvPr>
        </p:nvSpPr>
        <p:spPr/>
        <p:txBody>
          <a:bodyPr/>
          <a:lstStyle/>
          <a:p>
            <a:pPr>
              <a:defRPr/>
            </a:pPr>
            <a:fld id="{9EEABA09-E535-4751-BE3A-352D8C3B7FD7}"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botanique de Deshaies</a:t>
            </a:r>
          </a:p>
        </p:txBody>
      </p:sp>
      <p:sp>
        <p:nvSpPr>
          <p:cNvPr id="4" name="3 Marcador de número de diapositiva"/>
          <p:cNvSpPr>
            <a:spLocks noGrp="1"/>
          </p:cNvSpPr>
          <p:nvPr>
            <p:ph type="sldNum" sz="quarter" idx="5"/>
          </p:nvPr>
        </p:nvSpPr>
        <p:spPr/>
        <p:txBody>
          <a:bodyPr/>
          <a:lstStyle/>
          <a:p>
            <a:pPr>
              <a:defRPr/>
            </a:pPr>
            <a:fld id="{F24801F8-8644-45F3-B57E-AF1E94EE58BB}"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botanique de Deshaies</a:t>
            </a:r>
          </a:p>
        </p:txBody>
      </p:sp>
      <p:sp>
        <p:nvSpPr>
          <p:cNvPr id="4" name="3 Marcador de número de diapositiva"/>
          <p:cNvSpPr>
            <a:spLocks noGrp="1"/>
          </p:cNvSpPr>
          <p:nvPr>
            <p:ph type="sldNum" sz="quarter" idx="5"/>
          </p:nvPr>
        </p:nvSpPr>
        <p:spPr/>
        <p:txBody>
          <a:bodyPr/>
          <a:lstStyle/>
          <a:p>
            <a:pPr>
              <a:defRPr/>
            </a:pPr>
            <a:fld id="{DC2B04AD-D211-4372-89B5-736EE7072902}"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botanique de Deshaies</a:t>
            </a:r>
          </a:p>
        </p:txBody>
      </p:sp>
      <p:sp>
        <p:nvSpPr>
          <p:cNvPr id="4" name="3 Marcador de número de diapositiva"/>
          <p:cNvSpPr>
            <a:spLocks noGrp="1"/>
          </p:cNvSpPr>
          <p:nvPr>
            <p:ph type="sldNum" sz="quarter" idx="5"/>
          </p:nvPr>
        </p:nvSpPr>
        <p:spPr/>
        <p:txBody>
          <a:bodyPr/>
          <a:lstStyle/>
          <a:p>
            <a:pPr>
              <a:defRPr/>
            </a:pPr>
            <a:fld id="{2A116BA7-8FD3-40C8-A4FF-82C3192FF92D}"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botanique de Deshaies</a:t>
            </a:r>
          </a:p>
        </p:txBody>
      </p:sp>
      <p:sp>
        <p:nvSpPr>
          <p:cNvPr id="4" name="3 Marcador de número de diapositiva"/>
          <p:cNvSpPr>
            <a:spLocks noGrp="1"/>
          </p:cNvSpPr>
          <p:nvPr>
            <p:ph type="sldNum" sz="quarter" idx="5"/>
          </p:nvPr>
        </p:nvSpPr>
        <p:spPr/>
        <p:txBody>
          <a:bodyPr/>
          <a:lstStyle/>
          <a:p>
            <a:pPr>
              <a:defRPr/>
            </a:pPr>
            <a:fld id="{A4C7196F-A3C0-42C9-86E5-E4510B08D4FA}"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botanique de Deshaies</a:t>
            </a:r>
          </a:p>
        </p:txBody>
      </p:sp>
      <p:sp>
        <p:nvSpPr>
          <p:cNvPr id="4" name="3 Marcador de número de diapositiva"/>
          <p:cNvSpPr>
            <a:spLocks noGrp="1"/>
          </p:cNvSpPr>
          <p:nvPr>
            <p:ph type="sldNum" sz="quarter" idx="5"/>
          </p:nvPr>
        </p:nvSpPr>
        <p:spPr/>
        <p:txBody>
          <a:bodyPr/>
          <a:lstStyle/>
          <a:p>
            <a:pPr>
              <a:defRPr/>
            </a:pPr>
            <a:fld id="{8B19A1FB-9D09-4166-81D5-203241017911}"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botanique de Deshaies</a:t>
            </a:r>
          </a:p>
        </p:txBody>
      </p:sp>
      <p:sp>
        <p:nvSpPr>
          <p:cNvPr id="4" name="3 Marcador de número de diapositiva"/>
          <p:cNvSpPr>
            <a:spLocks noGrp="1"/>
          </p:cNvSpPr>
          <p:nvPr>
            <p:ph type="sldNum" sz="quarter" idx="5"/>
          </p:nvPr>
        </p:nvSpPr>
        <p:spPr/>
        <p:txBody>
          <a:bodyPr/>
          <a:lstStyle/>
          <a:p>
            <a:pPr>
              <a:defRPr/>
            </a:pPr>
            <a:fld id="{96BFE0B2-0AE1-47DD-A414-7FDB2C3C11E8}"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botanique de Deshaies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7D93572C-C2D2-4FD9-8203-B212E94C8948}"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botanique de Deshaies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2E4A0744-CAE5-4FB0-A02B-2A417175649A}"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botanique de Deshaies</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66ABA4D2-86C7-4F5A-8B32-D8CBDA60C9D9}"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Magalone.-Villa-Magalone</a:t>
            </a:r>
          </a:p>
        </p:txBody>
      </p:sp>
      <p:sp>
        <p:nvSpPr>
          <p:cNvPr id="4" name="3 Marcador de número de diapositiva"/>
          <p:cNvSpPr>
            <a:spLocks noGrp="1"/>
          </p:cNvSpPr>
          <p:nvPr>
            <p:ph type="sldNum" sz="quarter" idx="5"/>
          </p:nvPr>
        </p:nvSpPr>
        <p:spPr/>
        <p:txBody>
          <a:bodyPr/>
          <a:lstStyle/>
          <a:p>
            <a:pPr>
              <a:defRPr/>
            </a:pPr>
            <a:fld id="{0647296A-61EA-446F-89FA-8D3A3AD25AA4}"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Magalone.-Villa-Magalone</a:t>
            </a:r>
          </a:p>
        </p:txBody>
      </p:sp>
      <p:sp>
        <p:nvSpPr>
          <p:cNvPr id="4" name="3 Marcador de número de diapositiva"/>
          <p:cNvSpPr>
            <a:spLocks noGrp="1"/>
          </p:cNvSpPr>
          <p:nvPr>
            <p:ph type="sldNum" sz="quarter" idx="5"/>
          </p:nvPr>
        </p:nvSpPr>
        <p:spPr/>
        <p:txBody>
          <a:bodyPr/>
          <a:lstStyle/>
          <a:p>
            <a:pPr>
              <a:defRPr/>
            </a:pPr>
            <a:fld id="{C9DBA7E5-B8CA-4FEC-9C69-312C0B19A648}"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de la Magalone.-Villa-Magalone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E0E5B343-65DD-450B-A1DF-1BB3C2388694}"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de la Magalone.-Villa-Magalone</a:t>
            </a:r>
          </a:p>
          <a:p>
            <a:endParaRPr lang="es-ES" dirty="0"/>
          </a:p>
        </p:txBody>
      </p:sp>
      <p:sp>
        <p:nvSpPr>
          <p:cNvPr id="4" name="3 Marcador de número de diapositiva"/>
          <p:cNvSpPr>
            <a:spLocks noGrp="1"/>
          </p:cNvSpPr>
          <p:nvPr>
            <p:ph type="sldNum" sz="quarter" idx="5"/>
          </p:nvPr>
        </p:nvSpPr>
        <p:spPr/>
        <p:txBody>
          <a:bodyPr/>
          <a:lstStyle/>
          <a:p>
            <a:pPr>
              <a:defRPr/>
            </a:pPr>
            <a:fld id="{5A694D8A-BFE2-4214-B1D4-B2D5E03F6142}"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 de la Magalone.-Villa-Magalone</a:t>
            </a:r>
          </a:p>
          <a:p>
            <a:endParaRPr lang="es-ES" dirty="0"/>
          </a:p>
        </p:txBody>
      </p:sp>
      <p:sp>
        <p:nvSpPr>
          <p:cNvPr id="4" name="3 Marcador de número de diapositiva"/>
          <p:cNvSpPr>
            <a:spLocks noGrp="1"/>
          </p:cNvSpPr>
          <p:nvPr>
            <p:ph type="sldNum" sz="quarter" idx="5"/>
          </p:nvPr>
        </p:nvSpPr>
        <p:spPr/>
        <p:txBody>
          <a:bodyPr/>
          <a:lstStyle/>
          <a:p>
            <a:pPr>
              <a:defRPr/>
            </a:pPr>
            <a:fld id="{7D909D5F-F154-4680-BE7F-7439E0FE857F}"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AD1EE633-00C1-4592-94CF-817AA00265BC}"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p:txBody>
      </p:sp>
      <p:sp>
        <p:nvSpPr>
          <p:cNvPr id="4" name="3 Marcador de número de diapositiva"/>
          <p:cNvSpPr>
            <a:spLocks noGrp="1"/>
          </p:cNvSpPr>
          <p:nvPr>
            <p:ph type="sldNum" sz="quarter" idx="5"/>
          </p:nvPr>
        </p:nvSpPr>
        <p:spPr/>
        <p:txBody>
          <a:bodyPr/>
          <a:lstStyle/>
          <a:p>
            <a:pPr>
              <a:defRPr/>
            </a:pPr>
            <a:fld id="{83DB451B-8D29-4CEA-982C-A1F8A75F33D1}"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p:txBody>
      </p:sp>
      <p:sp>
        <p:nvSpPr>
          <p:cNvPr id="4" name="3 Marcador de número de diapositiva"/>
          <p:cNvSpPr>
            <a:spLocks noGrp="1"/>
          </p:cNvSpPr>
          <p:nvPr>
            <p:ph type="sldNum" sz="quarter" idx="5"/>
          </p:nvPr>
        </p:nvSpPr>
        <p:spPr/>
        <p:txBody>
          <a:bodyPr/>
          <a:lstStyle/>
          <a:p>
            <a:pPr>
              <a:defRPr/>
            </a:pPr>
            <a:fld id="{C2BCA479-80E2-4DE8-8A55-AFF191A2511B}"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p:txBody>
      </p:sp>
      <p:sp>
        <p:nvSpPr>
          <p:cNvPr id="4" name="3 Marcador de número de diapositiva"/>
          <p:cNvSpPr>
            <a:spLocks noGrp="1"/>
          </p:cNvSpPr>
          <p:nvPr>
            <p:ph type="sldNum" sz="quarter" idx="5"/>
          </p:nvPr>
        </p:nvSpPr>
        <p:spPr/>
        <p:txBody>
          <a:bodyPr/>
          <a:lstStyle/>
          <a:p>
            <a:pPr>
              <a:defRPr/>
            </a:pPr>
            <a:fld id="{A6325A41-C2CC-4027-8064-FC337B028B62}"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p:txBody>
      </p:sp>
      <p:sp>
        <p:nvSpPr>
          <p:cNvPr id="4" name="3 Marcador de número de diapositiva"/>
          <p:cNvSpPr>
            <a:spLocks noGrp="1"/>
          </p:cNvSpPr>
          <p:nvPr>
            <p:ph type="sldNum" sz="quarter" idx="5"/>
          </p:nvPr>
        </p:nvSpPr>
        <p:spPr/>
        <p:txBody>
          <a:bodyPr/>
          <a:lstStyle/>
          <a:p>
            <a:pPr>
              <a:defRPr/>
            </a:pPr>
            <a:fld id="{16180296-667D-4D61-8C65-A8C638AF6C4A}"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p:txBody>
      </p:sp>
      <p:sp>
        <p:nvSpPr>
          <p:cNvPr id="4" name="3 Marcador de número de diapositiva"/>
          <p:cNvSpPr>
            <a:spLocks noGrp="1"/>
          </p:cNvSpPr>
          <p:nvPr>
            <p:ph type="sldNum" sz="quarter" idx="5"/>
          </p:nvPr>
        </p:nvSpPr>
        <p:spPr/>
        <p:txBody>
          <a:bodyPr/>
          <a:lstStyle/>
          <a:p>
            <a:pPr>
              <a:defRPr/>
            </a:pPr>
            <a:fld id="{FF1A168B-C55F-4B82-BFAF-E6CA1FDDDE01}"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p:txBody>
      </p:sp>
      <p:sp>
        <p:nvSpPr>
          <p:cNvPr id="4" name="3 Marcador de número de diapositiva"/>
          <p:cNvSpPr>
            <a:spLocks noGrp="1"/>
          </p:cNvSpPr>
          <p:nvPr>
            <p:ph type="sldNum" sz="quarter" idx="5"/>
          </p:nvPr>
        </p:nvSpPr>
        <p:spPr/>
        <p:txBody>
          <a:bodyPr/>
          <a:lstStyle/>
          <a:p>
            <a:pPr>
              <a:defRPr/>
            </a:pPr>
            <a:fld id="{B6F10E88-199D-453B-AE4F-4608DB93C7FC}"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p:txBody>
      </p:sp>
      <p:sp>
        <p:nvSpPr>
          <p:cNvPr id="4" name="3 Marcador de número de diapositiva"/>
          <p:cNvSpPr>
            <a:spLocks noGrp="1"/>
          </p:cNvSpPr>
          <p:nvPr>
            <p:ph type="sldNum" sz="quarter" idx="5"/>
          </p:nvPr>
        </p:nvSpPr>
        <p:spPr/>
        <p:txBody>
          <a:bodyPr/>
          <a:lstStyle/>
          <a:p>
            <a:pPr>
              <a:defRPr/>
            </a:pPr>
            <a:fld id="{045B6B05-A3C8-4C4F-9ACF-A9BE042BEEBF}"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p:txBody>
      </p:sp>
      <p:sp>
        <p:nvSpPr>
          <p:cNvPr id="4" name="3 Marcador de número de diapositiva"/>
          <p:cNvSpPr>
            <a:spLocks noGrp="1"/>
          </p:cNvSpPr>
          <p:nvPr>
            <p:ph type="sldNum" sz="quarter" idx="5"/>
          </p:nvPr>
        </p:nvSpPr>
        <p:spPr/>
        <p:txBody>
          <a:bodyPr/>
          <a:lstStyle/>
          <a:p>
            <a:pPr>
              <a:defRPr/>
            </a:pPr>
            <a:fld id="{10A0DEE6-3C20-4E3E-9739-5B2B461D03A2}"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p:txBody>
      </p:sp>
      <p:sp>
        <p:nvSpPr>
          <p:cNvPr id="4" name="3 Marcador de número de diapositiva"/>
          <p:cNvSpPr>
            <a:spLocks noGrp="1"/>
          </p:cNvSpPr>
          <p:nvPr>
            <p:ph type="sldNum" sz="quarter" idx="5"/>
          </p:nvPr>
        </p:nvSpPr>
        <p:spPr/>
        <p:txBody>
          <a:bodyPr/>
          <a:lstStyle/>
          <a:p>
            <a:pPr>
              <a:defRPr/>
            </a:pPr>
            <a:fld id="{E337B876-BFCA-45A5-ABFE-95F3D5F5E6CF}"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p:txBody>
      </p:sp>
      <p:sp>
        <p:nvSpPr>
          <p:cNvPr id="4" name="3 Marcador de número de diapositiva"/>
          <p:cNvSpPr>
            <a:spLocks noGrp="1"/>
          </p:cNvSpPr>
          <p:nvPr>
            <p:ph type="sldNum" sz="quarter" idx="5"/>
          </p:nvPr>
        </p:nvSpPr>
        <p:spPr/>
        <p:txBody>
          <a:bodyPr/>
          <a:lstStyle/>
          <a:p>
            <a:pPr>
              <a:defRPr/>
            </a:pPr>
            <a:fld id="{31CAF7CF-13BD-49F9-9524-27635A18914A}"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p:txBody>
      </p:sp>
      <p:sp>
        <p:nvSpPr>
          <p:cNvPr id="4" name="3 Marcador de número de diapositiva"/>
          <p:cNvSpPr>
            <a:spLocks noGrp="1"/>
          </p:cNvSpPr>
          <p:nvPr>
            <p:ph type="sldNum" sz="quarter" idx="5"/>
          </p:nvPr>
        </p:nvSpPr>
        <p:spPr/>
        <p:txBody>
          <a:bodyPr/>
          <a:lstStyle/>
          <a:p>
            <a:pPr>
              <a:defRPr/>
            </a:pPr>
            <a:fld id="{0288582F-D921-4C83-8AD4-7824915CCC25}"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p:txBody>
      </p:sp>
      <p:sp>
        <p:nvSpPr>
          <p:cNvPr id="4" name="3 Marcador de número de diapositiva"/>
          <p:cNvSpPr>
            <a:spLocks noGrp="1"/>
          </p:cNvSpPr>
          <p:nvPr>
            <p:ph type="sldNum" sz="quarter" idx="5"/>
          </p:nvPr>
        </p:nvSpPr>
        <p:spPr/>
        <p:txBody>
          <a:bodyPr/>
          <a:lstStyle/>
          <a:p>
            <a:pPr>
              <a:defRPr/>
            </a:pPr>
            <a:fld id="{43902A65-DEEE-4718-A3C5-65ABBC8784CE}"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p:txBody>
      </p:sp>
      <p:sp>
        <p:nvSpPr>
          <p:cNvPr id="4" name="3 Marcador de número de diapositiva"/>
          <p:cNvSpPr>
            <a:spLocks noGrp="1"/>
          </p:cNvSpPr>
          <p:nvPr>
            <p:ph type="sldNum" sz="quarter" idx="5"/>
          </p:nvPr>
        </p:nvSpPr>
        <p:spPr/>
        <p:txBody>
          <a:bodyPr/>
          <a:lstStyle/>
          <a:p>
            <a:pPr>
              <a:defRPr/>
            </a:pPr>
            <a:fld id="{9CC30D02-D411-43A8-81E1-ACEA43E9825C}"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p:txBody>
      </p:sp>
      <p:sp>
        <p:nvSpPr>
          <p:cNvPr id="4" name="3 Marcador de número de diapositiva"/>
          <p:cNvSpPr>
            <a:spLocks noGrp="1"/>
          </p:cNvSpPr>
          <p:nvPr>
            <p:ph type="sldNum" sz="quarter" idx="5"/>
          </p:nvPr>
        </p:nvSpPr>
        <p:spPr/>
        <p:txBody>
          <a:bodyPr/>
          <a:lstStyle/>
          <a:p>
            <a:pPr>
              <a:defRPr/>
            </a:pPr>
            <a:fld id="{043B1E46-B1E3-47E2-8C2A-8AEBC208B938}"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p:txBody>
      </p:sp>
      <p:sp>
        <p:nvSpPr>
          <p:cNvPr id="4" name="3 Marcador de número de diapositiva"/>
          <p:cNvSpPr>
            <a:spLocks noGrp="1"/>
          </p:cNvSpPr>
          <p:nvPr>
            <p:ph type="sldNum" sz="quarter" idx="5"/>
          </p:nvPr>
        </p:nvSpPr>
        <p:spPr/>
        <p:txBody>
          <a:bodyPr/>
          <a:lstStyle/>
          <a:p>
            <a:pPr>
              <a:defRPr/>
            </a:pPr>
            <a:fld id="{FC011C4A-1C48-460D-851E-6B48CDC14A01}"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p:txBody>
      </p:sp>
      <p:sp>
        <p:nvSpPr>
          <p:cNvPr id="4" name="3 Marcador de número de diapositiva"/>
          <p:cNvSpPr>
            <a:spLocks noGrp="1"/>
          </p:cNvSpPr>
          <p:nvPr>
            <p:ph type="sldNum" sz="quarter" idx="5"/>
          </p:nvPr>
        </p:nvSpPr>
        <p:spPr/>
        <p:txBody>
          <a:bodyPr/>
          <a:lstStyle/>
          <a:p>
            <a:pPr>
              <a:defRPr/>
            </a:pPr>
            <a:fld id="{8A38C7AB-6462-4BC9-9490-AA1A3173BE6C}"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C6BE7D69-65D5-47C3-984C-B8D50E61D9EC}"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BFEAEDF4-10DE-4326-A7C2-0F271322365E}"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 Serre de la Madone</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61502F43-2435-464E-B7D3-6F2A79E255DF}"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Salagon</a:t>
            </a:r>
          </a:p>
        </p:txBody>
      </p:sp>
      <p:sp>
        <p:nvSpPr>
          <p:cNvPr id="4" name="3 Marcador de número de diapositiva"/>
          <p:cNvSpPr>
            <a:spLocks noGrp="1"/>
          </p:cNvSpPr>
          <p:nvPr>
            <p:ph type="sldNum" sz="quarter" idx="5"/>
          </p:nvPr>
        </p:nvSpPr>
        <p:spPr/>
        <p:txBody>
          <a:bodyPr/>
          <a:lstStyle/>
          <a:p>
            <a:pPr>
              <a:defRPr/>
            </a:pPr>
            <a:fld id="{5A387B98-164B-4863-B357-8DEE879968CD}"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Salagon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A4E238FC-E989-4891-85A8-FB67C29B04C9}"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Salagon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FA764E16-7B0F-45E8-B40D-53743F587147}"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Jardins de Salagon</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02BF161D-4AAB-4DB0-9A3C-6ECD044F830A}"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Jardins du Château Val Joanis.</a:t>
            </a:r>
            <a:endParaRPr lang="es-ES" dirty="0"/>
          </a:p>
        </p:txBody>
      </p:sp>
      <p:sp>
        <p:nvSpPr>
          <p:cNvPr id="4" name="3 Marcador de número de diapositiva"/>
          <p:cNvSpPr>
            <a:spLocks noGrp="1"/>
          </p:cNvSpPr>
          <p:nvPr>
            <p:ph type="sldNum" sz="quarter" idx="5"/>
          </p:nvPr>
        </p:nvSpPr>
        <p:spPr/>
        <p:txBody>
          <a:bodyPr/>
          <a:lstStyle/>
          <a:p>
            <a:pPr>
              <a:defRPr/>
            </a:pPr>
            <a:fld id="{41973C75-3833-4294-A6A7-F93237EF0589}"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Jardins du Château Val Joanis.</a:t>
            </a:r>
            <a:endParaRPr lang="es-ES" dirty="0"/>
          </a:p>
        </p:txBody>
      </p:sp>
      <p:sp>
        <p:nvSpPr>
          <p:cNvPr id="4" name="3 Marcador de número de diapositiva"/>
          <p:cNvSpPr>
            <a:spLocks noGrp="1"/>
          </p:cNvSpPr>
          <p:nvPr>
            <p:ph type="sldNum" sz="quarter" idx="5"/>
          </p:nvPr>
        </p:nvSpPr>
        <p:spPr/>
        <p:txBody>
          <a:bodyPr/>
          <a:lstStyle/>
          <a:p>
            <a:pPr>
              <a:defRPr/>
            </a:pPr>
            <a:fld id="{B2EC4FB6-D423-4A38-8E4C-6091DC2C76FE}"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Jardins du Château Val Joanis.</a:t>
            </a:r>
            <a:endParaRPr lang="es-ES" dirty="0"/>
          </a:p>
        </p:txBody>
      </p:sp>
      <p:sp>
        <p:nvSpPr>
          <p:cNvPr id="4" name="3 Marcador de número de diapositiva"/>
          <p:cNvSpPr>
            <a:spLocks noGrp="1"/>
          </p:cNvSpPr>
          <p:nvPr>
            <p:ph type="sldNum" sz="quarter" idx="5"/>
          </p:nvPr>
        </p:nvSpPr>
        <p:spPr/>
        <p:txBody>
          <a:bodyPr/>
          <a:lstStyle/>
          <a:p>
            <a:pPr>
              <a:defRPr/>
            </a:pPr>
            <a:fld id="{73B8D99E-9375-4C52-B34D-20D8223178EA}"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Jardins du Château Val Joanis.</a:t>
            </a:r>
            <a:endParaRPr lang="es-ES" dirty="0"/>
          </a:p>
        </p:txBody>
      </p:sp>
      <p:sp>
        <p:nvSpPr>
          <p:cNvPr id="4" name="3 Marcador de número de diapositiva"/>
          <p:cNvSpPr>
            <a:spLocks noGrp="1"/>
          </p:cNvSpPr>
          <p:nvPr>
            <p:ph type="sldNum" sz="quarter" idx="5"/>
          </p:nvPr>
        </p:nvSpPr>
        <p:spPr/>
        <p:txBody>
          <a:bodyPr/>
          <a:lstStyle/>
          <a:p>
            <a:pPr>
              <a:defRPr/>
            </a:pPr>
            <a:fld id="{333247D9-2136-48E8-A462-FEB3C1D62B9C}"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Jardins du Château Val Joanis.</a:t>
            </a:r>
            <a:endParaRPr lang="es-ES" dirty="0"/>
          </a:p>
        </p:txBody>
      </p:sp>
      <p:sp>
        <p:nvSpPr>
          <p:cNvPr id="4" name="3 Marcador de número de diapositiva"/>
          <p:cNvSpPr>
            <a:spLocks noGrp="1"/>
          </p:cNvSpPr>
          <p:nvPr>
            <p:ph type="sldNum" sz="quarter" idx="5"/>
          </p:nvPr>
        </p:nvSpPr>
        <p:spPr/>
        <p:txBody>
          <a:bodyPr/>
          <a:lstStyle/>
          <a:p>
            <a:pPr>
              <a:defRPr/>
            </a:pPr>
            <a:fld id="{8E182FA3-95CD-47F2-B9C7-6FB8DE932C07}"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Jardins du Château Val Joanis.</a:t>
            </a:r>
            <a:endParaRPr lang="es-ES" dirty="0"/>
          </a:p>
        </p:txBody>
      </p:sp>
      <p:sp>
        <p:nvSpPr>
          <p:cNvPr id="4" name="3 Marcador de número de diapositiva"/>
          <p:cNvSpPr>
            <a:spLocks noGrp="1"/>
          </p:cNvSpPr>
          <p:nvPr>
            <p:ph type="sldNum" sz="quarter" idx="5"/>
          </p:nvPr>
        </p:nvSpPr>
        <p:spPr/>
        <p:txBody>
          <a:bodyPr/>
          <a:lstStyle/>
          <a:p>
            <a:pPr>
              <a:defRPr/>
            </a:pPr>
            <a:fld id="{C3DC1A49-6C62-4FC1-97CF-4BDFA366B251}"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Jardins du Château Val Joanis.</a:t>
            </a:r>
            <a:endParaRPr lang="es-ES" dirty="0"/>
          </a:p>
        </p:txBody>
      </p:sp>
      <p:sp>
        <p:nvSpPr>
          <p:cNvPr id="4" name="3 Marcador de número de diapositiva"/>
          <p:cNvSpPr>
            <a:spLocks noGrp="1"/>
          </p:cNvSpPr>
          <p:nvPr>
            <p:ph type="sldNum" sz="quarter" idx="5"/>
          </p:nvPr>
        </p:nvSpPr>
        <p:spPr/>
        <p:txBody>
          <a:bodyPr/>
          <a:lstStyle/>
          <a:p>
            <a:pPr>
              <a:defRPr/>
            </a:pPr>
            <a:fld id="{75069783-8A9F-45F6-833C-18229D5EDC5F}"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Jardins du Château Val Joanis.</a:t>
            </a:r>
            <a:endParaRPr lang="es-ES" dirty="0"/>
          </a:p>
        </p:txBody>
      </p:sp>
      <p:sp>
        <p:nvSpPr>
          <p:cNvPr id="4" name="3 Marcador de número de diapositiva"/>
          <p:cNvSpPr>
            <a:spLocks noGrp="1"/>
          </p:cNvSpPr>
          <p:nvPr>
            <p:ph type="sldNum" sz="quarter" idx="5"/>
          </p:nvPr>
        </p:nvSpPr>
        <p:spPr/>
        <p:txBody>
          <a:bodyPr/>
          <a:lstStyle/>
          <a:p>
            <a:pPr>
              <a:defRPr/>
            </a:pPr>
            <a:fld id="{4F9F83CF-4002-4686-8D58-254A76CB03D5}"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Jardins du Château Val Joanis.</a:t>
            </a:r>
            <a:endParaRPr lang="es-ES" dirty="0"/>
          </a:p>
        </p:txBody>
      </p:sp>
      <p:sp>
        <p:nvSpPr>
          <p:cNvPr id="4" name="3 Marcador de número de diapositiva"/>
          <p:cNvSpPr>
            <a:spLocks noGrp="1"/>
          </p:cNvSpPr>
          <p:nvPr>
            <p:ph type="sldNum" sz="quarter" idx="5"/>
          </p:nvPr>
        </p:nvSpPr>
        <p:spPr/>
        <p:txBody>
          <a:bodyPr/>
          <a:lstStyle/>
          <a:p>
            <a:pPr>
              <a:defRPr/>
            </a:pPr>
            <a:fld id="{79D545D6-E51D-4085-86CF-41617CABBE89}"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fr-FR" dirty="0"/>
              <a:t>Jardins du Château Val Joanis.</a:t>
            </a:r>
            <a:endParaRPr lang="es-ES" dirty="0"/>
          </a:p>
        </p:txBody>
      </p:sp>
      <p:sp>
        <p:nvSpPr>
          <p:cNvPr id="4" name="3 Marcador de número de diapositiva"/>
          <p:cNvSpPr>
            <a:spLocks noGrp="1"/>
          </p:cNvSpPr>
          <p:nvPr>
            <p:ph type="sldNum" sz="quarter" idx="5"/>
          </p:nvPr>
        </p:nvSpPr>
        <p:spPr/>
        <p:txBody>
          <a:bodyPr/>
          <a:lstStyle/>
          <a:p>
            <a:pPr>
              <a:defRPr/>
            </a:pPr>
            <a:fld id="{9B888480-7A6C-4CB9-AE71-6716BE005FBB}"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Pavillon de Galon</a:t>
            </a:r>
          </a:p>
        </p:txBody>
      </p:sp>
      <p:sp>
        <p:nvSpPr>
          <p:cNvPr id="4" name="3 Marcador de número de diapositiva"/>
          <p:cNvSpPr>
            <a:spLocks noGrp="1"/>
          </p:cNvSpPr>
          <p:nvPr>
            <p:ph type="sldNum" sz="quarter" idx="5"/>
          </p:nvPr>
        </p:nvSpPr>
        <p:spPr/>
        <p:txBody>
          <a:bodyPr/>
          <a:lstStyle/>
          <a:p>
            <a:pPr>
              <a:defRPr/>
            </a:pPr>
            <a:fld id="{B9289CB8-FD7F-4B0A-B2BE-43580C3ECB71}"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Pavillon de Galon</a:t>
            </a:r>
          </a:p>
        </p:txBody>
      </p:sp>
      <p:sp>
        <p:nvSpPr>
          <p:cNvPr id="4" name="3 Marcador de número de diapositiva"/>
          <p:cNvSpPr>
            <a:spLocks noGrp="1"/>
          </p:cNvSpPr>
          <p:nvPr>
            <p:ph type="sldNum" sz="quarter" idx="5"/>
          </p:nvPr>
        </p:nvSpPr>
        <p:spPr/>
        <p:txBody>
          <a:bodyPr/>
          <a:lstStyle/>
          <a:p>
            <a:pPr>
              <a:defRPr/>
            </a:pPr>
            <a:fld id="{100D53BF-F5E6-4E3C-AB31-EDF45A15B7DB}"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Pavillon de Galon</a:t>
            </a:r>
          </a:p>
        </p:txBody>
      </p:sp>
      <p:sp>
        <p:nvSpPr>
          <p:cNvPr id="4" name="3 Marcador de número de diapositiva"/>
          <p:cNvSpPr>
            <a:spLocks noGrp="1"/>
          </p:cNvSpPr>
          <p:nvPr>
            <p:ph type="sldNum" sz="quarter" idx="5"/>
          </p:nvPr>
        </p:nvSpPr>
        <p:spPr/>
        <p:txBody>
          <a:bodyPr/>
          <a:lstStyle/>
          <a:p>
            <a:pPr>
              <a:defRPr/>
            </a:pPr>
            <a:fld id="{DFCFDB4F-0F6D-41A9-B782-68EB188569CD}"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Pavillon de Galon</a:t>
            </a:r>
          </a:p>
        </p:txBody>
      </p:sp>
      <p:sp>
        <p:nvSpPr>
          <p:cNvPr id="4" name="3 Marcador de número de diapositiva"/>
          <p:cNvSpPr>
            <a:spLocks noGrp="1"/>
          </p:cNvSpPr>
          <p:nvPr>
            <p:ph type="sldNum" sz="quarter" idx="5"/>
          </p:nvPr>
        </p:nvSpPr>
        <p:spPr/>
        <p:txBody>
          <a:bodyPr/>
          <a:lstStyle/>
          <a:p>
            <a:pPr>
              <a:defRPr/>
            </a:pPr>
            <a:fld id="{E0542936-0A72-45E3-B336-45777878C385}"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Pavillon de Galon</a:t>
            </a:r>
          </a:p>
        </p:txBody>
      </p:sp>
      <p:sp>
        <p:nvSpPr>
          <p:cNvPr id="4" name="3 Marcador de número de diapositiva"/>
          <p:cNvSpPr>
            <a:spLocks noGrp="1"/>
          </p:cNvSpPr>
          <p:nvPr>
            <p:ph type="sldNum" sz="quarter" idx="5"/>
          </p:nvPr>
        </p:nvSpPr>
        <p:spPr/>
        <p:txBody>
          <a:bodyPr/>
          <a:lstStyle/>
          <a:p>
            <a:pPr>
              <a:defRPr/>
            </a:pPr>
            <a:fld id="{994AA48E-1B0A-4A78-B451-6E56E16FF034}"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Pavillon de Galon</a:t>
            </a:r>
          </a:p>
        </p:txBody>
      </p:sp>
      <p:sp>
        <p:nvSpPr>
          <p:cNvPr id="4" name="3 Marcador de número de diapositiva"/>
          <p:cNvSpPr>
            <a:spLocks noGrp="1"/>
          </p:cNvSpPr>
          <p:nvPr>
            <p:ph type="sldNum" sz="quarter" idx="5"/>
          </p:nvPr>
        </p:nvSpPr>
        <p:spPr/>
        <p:txBody>
          <a:bodyPr/>
          <a:lstStyle/>
          <a:p>
            <a:pPr>
              <a:defRPr/>
            </a:pPr>
            <a:fld id="{06ADA664-C437-44A4-BE9D-AA430FCBBB56}"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Borély</a:t>
            </a:r>
          </a:p>
        </p:txBody>
      </p:sp>
      <p:sp>
        <p:nvSpPr>
          <p:cNvPr id="4" name="3 Marcador de número de diapositiva"/>
          <p:cNvSpPr>
            <a:spLocks noGrp="1"/>
          </p:cNvSpPr>
          <p:nvPr>
            <p:ph type="sldNum" sz="quarter" idx="5"/>
          </p:nvPr>
        </p:nvSpPr>
        <p:spPr/>
        <p:txBody>
          <a:bodyPr/>
          <a:lstStyle/>
          <a:p>
            <a:pPr>
              <a:defRPr/>
            </a:pPr>
            <a:fld id="{A5F8D6DD-B726-4FE1-BCDA-B9440B94A151}"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Borély</a:t>
            </a:r>
          </a:p>
        </p:txBody>
      </p:sp>
      <p:sp>
        <p:nvSpPr>
          <p:cNvPr id="4" name="3 Marcador de número de diapositiva"/>
          <p:cNvSpPr>
            <a:spLocks noGrp="1"/>
          </p:cNvSpPr>
          <p:nvPr>
            <p:ph type="sldNum" sz="quarter" idx="5"/>
          </p:nvPr>
        </p:nvSpPr>
        <p:spPr/>
        <p:txBody>
          <a:bodyPr/>
          <a:lstStyle/>
          <a:p>
            <a:pPr>
              <a:defRPr/>
            </a:pPr>
            <a:fld id="{87345775-ECCF-4133-9757-584C4428D6F3}"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Borély</a:t>
            </a:r>
          </a:p>
        </p:txBody>
      </p:sp>
      <p:sp>
        <p:nvSpPr>
          <p:cNvPr id="4" name="3 Marcador de número de diapositiva"/>
          <p:cNvSpPr>
            <a:spLocks noGrp="1"/>
          </p:cNvSpPr>
          <p:nvPr>
            <p:ph type="sldNum" sz="quarter" idx="5"/>
          </p:nvPr>
        </p:nvSpPr>
        <p:spPr/>
        <p:txBody>
          <a:bodyPr/>
          <a:lstStyle/>
          <a:p>
            <a:pPr>
              <a:defRPr/>
            </a:pPr>
            <a:fld id="{D59D1ACE-B5CD-43BF-B61E-C9A763EA7C51}"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Borély</a:t>
            </a:r>
          </a:p>
        </p:txBody>
      </p:sp>
      <p:sp>
        <p:nvSpPr>
          <p:cNvPr id="4" name="3 Marcador de número de diapositiva"/>
          <p:cNvSpPr>
            <a:spLocks noGrp="1"/>
          </p:cNvSpPr>
          <p:nvPr>
            <p:ph type="sldNum" sz="quarter" idx="5"/>
          </p:nvPr>
        </p:nvSpPr>
        <p:spPr/>
        <p:txBody>
          <a:bodyPr/>
          <a:lstStyle/>
          <a:p>
            <a:pPr>
              <a:defRPr/>
            </a:pPr>
            <a:fld id="{3C5B38CF-4E50-4CD5-99C6-4F5317A4C3F8}"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Borély</a:t>
            </a:r>
          </a:p>
        </p:txBody>
      </p:sp>
      <p:sp>
        <p:nvSpPr>
          <p:cNvPr id="4" name="3 Marcador de número de diapositiva"/>
          <p:cNvSpPr>
            <a:spLocks noGrp="1"/>
          </p:cNvSpPr>
          <p:nvPr>
            <p:ph type="sldNum" sz="quarter" idx="5"/>
          </p:nvPr>
        </p:nvSpPr>
        <p:spPr/>
        <p:txBody>
          <a:bodyPr/>
          <a:lstStyle/>
          <a:p>
            <a:pPr>
              <a:defRPr/>
            </a:pPr>
            <a:fld id="{AC67AE6D-68DB-4F1D-AC75-897CC7576E90}"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Borély</a:t>
            </a:r>
          </a:p>
        </p:txBody>
      </p:sp>
      <p:sp>
        <p:nvSpPr>
          <p:cNvPr id="4" name="3 Marcador de número de diapositiva"/>
          <p:cNvSpPr>
            <a:spLocks noGrp="1"/>
          </p:cNvSpPr>
          <p:nvPr>
            <p:ph type="sldNum" sz="quarter" idx="5"/>
          </p:nvPr>
        </p:nvSpPr>
        <p:spPr/>
        <p:txBody>
          <a:bodyPr/>
          <a:lstStyle/>
          <a:p>
            <a:pPr>
              <a:defRPr/>
            </a:pPr>
            <a:fld id="{EA6CDC70-3B03-46E0-9D2A-F1CE1A8C4001}"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Borély</a:t>
            </a:r>
          </a:p>
        </p:txBody>
      </p:sp>
      <p:sp>
        <p:nvSpPr>
          <p:cNvPr id="4" name="3 Marcador de número de diapositiva"/>
          <p:cNvSpPr>
            <a:spLocks noGrp="1"/>
          </p:cNvSpPr>
          <p:nvPr>
            <p:ph type="sldNum" sz="quarter" idx="5"/>
          </p:nvPr>
        </p:nvSpPr>
        <p:spPr/>
        <p:txBody>
          <a:bodyPr/>
          <a:lstStyle/>
          <a:p>
            <a:pPr>
              <a:defRPr/>
            </a:pPr>
            <a:fld id="{EFD1AAAA-B272-4EF0-B826-65638398E5E3}"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aux Bambues.</a:t>
            </a:r>
          </a:p>
        </p:txBody>
      </p:sp>
      <p:sp>
        <p:nvSpPr>
          <p:cNvPr id="4" name="3 Marcador de número de diapositiva"/>
          <p:cNvSpPr>
            <a:spLocks noGrp="1"/>
          </p:cNvSpPr>
          <p:nvPr>
            <p:ph type="sldNum" sz="quarter" idx="5"/>
          </p:nvPr>
        </p:nvSpPr>
        <p:spPr/>
        <p:txBody>
          <a:bodyPr/>
          <a:lstStyle/>
          <a:p>
            <a:pPr>
              <a:defRPr/>
            </a:pPr>
            <a:fld id="{21A6D15F-FEFA-48E3-BA29-87240CC0CD8C}"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aux Bambues.</a:t>
            </a:r>
          </a:p>
        </p:txBody>
      </p:sp>
      <p:sp>
        <p:nvSpPr>
          <p:cNvPr id="4" name="3 Marcador de número de diapositiva"/>
          <p:cNvSpPr>
            <a:spLocks noGrp="1"/>
          </p:cNvSpPr>
          <p:nvPr>
            <p:ph type="sldNum" sz="quarter" idx="5"/>
          </p:nvPr>
        </p:nvSpPr>
        <p:spPr/>
        <p:txBody>
          <a:bodyPr/>
          <a:lstStyle/>
          <a:p>
            <a:pPr>
              <a:defRPr/>
            </a:pPr>
            <a:fld id="{204838CC-06C0-4BA1-9D44-189250B8FD40}"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aux Bambues.</a:t>
            </a:r>
          </a:p>
        </p:txBody>
      </p:sp>
      <p:sp>
        <p:nvSpPr>
          <p:cNvPr id="4" name="3 Marcador de número de diapositiva"/>
          <p:cNvSpPr>
            <a:spLocks noGrp="1"/>
          </p:cNvSpPr>
          <p:nvPr>
            <p:ph type="sldNum" sz="quarter" idx="5"/>
          </p:nvPr>
        </p:nvSpPr>
        <p:spPr/>
        <p:txBody>
          <a:bodyPr/>
          <a:lstStyle/>
          <a:p>
            <a:pPr>
              <a:defRPr/>
            </a:pPr>
            <a:fld id="{B8F85BD8-137D-4946-A825-C5EB1906B4C0}"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aux Bambues.</a:t>
            </a:r>
          </a:p>
        </p:txBody>
      </p:sp>
      <p:sp>
        <p:nvSpPr>
          <p:cNvPr id="4" name="3 Marcador de número de diapositiva"/>
          <p:cNvSpPr>
            <a:spLocks noGrp="1"/>
          </p:cNvSpPr>
          <p:nvPr>
            <p:ph type="sldNum" sz="quarter" idx="5"/>
          </p:nvPr>
        </p:nvSpPr>
        <p:spPr/>
        <p:txBody>
          <a:bodyPr/>
          <a:lstStyle/>
          <a:p>
            <a:pPr>
              <a:defRPr/>
            </a:pPr>
            <a:fld id="{8451CBC1-0DFD-455F-A9EF-187D6A74770C}"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aux Bambues.</a:t>
            </a:r>
          </a:p>
        </p:txBody>
      </p:sp>
      <p:sp>
        <p:nvSpPr>
          <p:cNvPr id="4" name="3 Marcador de número de diapositiva"/>
          <p:cNvSpPr>
            <a:spLocks noGrp="1"/>
          </p:cNvSpPr>
          <p:nvPr>
            <p:ph type="sldNum" sz="quarter" idx="5"/>
          </p:nvPr>
        </p:nvSpPr>
        <p:spPr/>
        <p:txBody>
          <a:bodyPr/>
          <a:lstStyle/>
          <a:p>
            <a:pPr>
              <a:defRPr/>
            </a:pPr>
            <a:fld id="{DA4A3600-6D58-4F83-955D-AE2D7A81FC1F}"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Parc aux Bambues.</a:t>
            </a:r>
          </a:p>
        </p:txBody>
      </p:sp>
      <p:sp>
        <p:nvSpPr>
          <p:cNvPr id="4" name="3 Marcador de número de diapositiva"/>
          <p:cNvSpPr>
            <a:spLocks noGrp="1"/>
          </p:cNvSpPr>
          <p:nvPr>
            <p:ph type="sldNum" sz="quarter" idx="5"/>
          </p:nvPr>
        </p:nvSpPr>
        <p:spPr/>
        <p:txBody>
          <a:bodyPr/>
          <a:lstStyle/>
          <a:p>
            <a:pPr>
              <a:defRPr/>
            </a:pPr>
            <a:fld id="{1D23D41A-1FB9-416D-BAC3-804F2C126C59}" type="slidenum">
              <a:rPr lang="es-ES">
                <a:solidFill>
                  <a:prstClr val="black"/>
                </a:solidFill>
              </a:rPr>
              <a:pPr>
                <a:defRPr/>
              </a:pPr>
              <a:t>135</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upload.wikimedia.org/wikipedia/commons/5/58/Vueg%C3%A9n%C3%A9rale-PotagerdesPrinces.jp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hyperlink" Target="//upload.wikimedia.org/wikipedia/commons/b/bc/France,_Bouches-du-Rh%C3%B4ne_(13),_Marseille,_8%C3%A8me_arr._jardin_de_la_Magalone.jpg"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5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upload.wikimedia.org/wikipedia/commons/0/02/Madone3.jpg"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79.jpeg"/></Relationships>
</file>

<file path=ppt/slides/_rels/slide10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pavillon%2Bde%2Bgalon%26hl%3Des%26biw%3D1280%26bih%3D667%26prmd%3Dimvns&amp;rurl=translate.google.es&amp;sl=en&amp;twu=1&amp;u=http://en.wikipedia.org/wiki/Pavillon_de_Galon&amp;usg=ALkJrhi6v5q_zHJ0HDurd_ZARPipViPuRQ#cite_note-2" TargetMode="Externa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0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12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7.xml"/><Relationship Id="rId5" Type="http://schemas.openxmlformats.org/officeDocument/2006/relationships/image" Target="../media/image104.jpeg"/><Relationship Id="rId4" Type="http://schemas.openxmlformats.org/officeDocument/2006/relationships/image" Target="../media/image103.jpeg"/></Relationships>
</file>

<file path=ppt/slides/_rels/slide128.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7.xml"/><Relationship Id="rId5" Type="http://schemas.openxmlformats.org/officeDocument/2006/relationships/image" Target="../media/image109.jpeg"/><Relationship Id="rId4" Type="http://schemas.openxmlformats.org/officeDocument/2006/relationships/image" Target="../media/image108.jpeg"/></Relationships>
</file>

<file path=ppt/slides/_rels/slide13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67744" y="-387424"/>
            <a:ext cx="6552728" cy="5256584"/>
          </a:xfrm>
        </p:spPr>
        <p:txBody>
          <a:bodyPr>
            <a:normAutofit/>
          </a:bodyPr>
          <a:lstStyle/>
          <a:p>
            <a:r>
              <a:rPr lang="es-ES" sz="3200" dirty="0"/>
              <a:t>EUROPA.-LA VUELTA AL MUNDO EN 885 JARDINES. FRANCIA</a:t>
            </a:r>
            <a:r>
              <a:rPr lang="es-ES" sz="4000" dirty="0"/>
              <a:t>.-</a:t>
            </a:r>
            <a:r>
              <a:rPr lang="es-ES" sz="2800" dirty="0"/>
              <a:t>Chantilly.-Potager des Princes.-Domaine de Baudouvin. Faugergue,.  botanique de Deshaies.- la Magalone.-Serre de la Madone.-</a:t>
            </a:r>
          </a:p>
        </p:txBody>
      </p:sp>
      <p:sp>
        <p:nvSpPr>
          <p:cNvPr id="3" name="2 Subtítulo"/>
          <p:cNvSpPr>
            <a:spLocks noGrp="1"/>
          </p:cNvSpPr>
          <p:nvPr>
            <p:ph type="subTitle" idx="1"/>
          </p:nvPr>
        </p:nvSpPr>
        <p:spPr>
          <a:xfrm>
            <a:off x="2627784" y="5085184"/>
            <a:ext cx="5112568" cy="1440160"/>
          </a:xfrm>
        </p:spPr>
        <p:txBody>
          <a:bodyPr>
            <a:normAutofit/>
          </a:bodyPr>
          <a:lstStyle/>
          <a:p>
            <a:r>
              <a:rPr lang="es-ES" dirty="0"/>
              <a:t>Selección de textos y fotografías por</a:t>
            </a:r>
          </a:p>
          <a:p>
            <a:r>
              <a:rPr lang="es-ES" sz="2800" dirty="0"/>
              <a:t>JOSE ELIAS BONELLS</a:t>
            </a:r>
          </a:p>
          <a:p>
            <a:endParaRPr lang="es-ES" sz="2800" dirty="0"/>
          </a:p>
        </p:txBody>
      </p:sp>
      <p:pic>
        <p:nvPicPr>
          <p:cNvPr id="4" name=".meditation - classical relaxation- chopin piano sonata no 3 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56376" y="6021288"/>
            <a:ext cx="609600" cy="609600"/>
          </a:xfrm>
          <a:prstGeom prst="rect">
            <a:avLst/>
          </a:prstGeom>
        </p:spPr>
      </p:pic>
    </p:spTree>
    <p:extLst>
      <p:ext uri="{BB962C8B-B14F-4D97-AF65-F5344CB8AC3E}">
        <p14:creationId xmlns:p14="http://schemas.microsoft.com/office/powerpoint/2010/main" val="1775811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35"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914400" y="274638"/>
            <a:ext cx="7772400" cy="1570037"/>
          </a:xfrm>
        </p:spPr>
        <p:txBody>
          <a:bodyPr/>
          <a:lstStyle/>
          <a:p>
            <a:pPr eaLnBrk="1" hangingPunct="1"/>
            <a:r>
              <a:rPr lang="es-ES" dirty="0"/>
              <a:t>Chantilly.-Potager des Princes</a:t>
            </a:r>
            <a:br>
              <a:rPr lang="es-ES" dirty="0"/>
            </a:br>
            <a:endParaRPr lang="es-ES" dirty="0"/>
          </a:p>
        </p:txBody>
      </p:sp>
      <p:sp>
        <p:nvSpPr>
          <p:cNvPr id="7171" name="2 Marcador de contenido"/>
          <p:cNvSpPr>
            <a:spLocks noGrp="1"/>
          </p:cNvSpPr>
          <p:nvPr>
            <p:ph sz="quarter" idx="1"/>
          </p:nvPr>
        </p:nvSpPr>
        <p:spPr>
          <a:xfrm>
            <a:off x="900113" y="1484313"/>
            <a:ext cx="7200279" cy="4897437"/>
          </a:xfrm>
        </p:spPr>
        <p:txBody>
          <a:bodyPr>
            <a:normAutofit fontScale="92500"/>
          </a:bodyPr>
          <a:lstStyle/>
          <a:p>
            <a:pPr eaLnBrk="1" hangingPunct="1"/>
            <a:r>
              <a:rPr lang="fr-FR" sz="2400" dirty="0"/>
              <a:t>Le </a:t>
            </a:r>
            <a:r>
              <a:rPr lang="fr-FR" sz="2400" b="1" dirty="0"/>
              <a:t>Potager des Princes,</a:t>
            </a:r>
            <a:r>
              <a:rPr lang="fr-FR" sz="2400" dirty="0"/>
              <a:t> o el Parque e los Faisánes es un parque ubicado en Chantilly . </a:t>
            </a:r>
          </a:p>
          <a:p>
            <a:pPr eaLnBrk="1" hangingPunct="1"/>
            <a:r>
              <a:rPr lang="fr-FR" sz="2400" dirty="0"/>
              <a:t> Está registrado como monumento histórico desde 1975  .</a:t>
            </a:r>
          </a:p>
          <a:p>
            <a:pPr eaLnBrk="1" hangingPunct="1"/>
            <a:r>
              <a:rPr lang="fr-FR" sz="2400" dirty="0"/>
              <a:t>En 1682 , el Gran Condé construyó una faisánera en los jardines del Castillo de Chantilly y le pregunta a André Le Nôtre para diseñar el jardín. </a:t>
            </a:r>
          </a:p>
          <a:p>
            <a:pPr eaLnBrk="1" hangingPunct="1"/>
            <a:r>
              <a:rPr lang="fr-FR" sz="2400" dirty="0"/>
              <a:t> Esto marca el lugar de su marca, el equilibrio de perspectivas, piscinas y terrazas.</a:t>
            </a:r>
          </a:p>
          <a:p>
            <a:pPr eaLnBrk="1" hangingPunct="1"/>
            <a:r>
              <a:rPr lang="fr-FR" sz="2400" dirty="0"/>
              <a:t>En 1773 , Louis-Joseph de Borbón faisán convierte esto en "Pabellón Romano", dice "cantina". </a:t>
            </a:r>
          </a:p>
          <a:p>
            <a:pPr eaLnBrk="1" hangingPunct="1"/>
            <a:r>
              <a:rPr lang="fr-FR" sz="2400" dirty="0"/>
              <a:t> </a:t>
            </a:r>
            <a:endParaRPr lang="es-ES" sz="2400" dirty="0"/>
          </a:p>
        </p:txBody>
      </p:sp>
    </p:spTree>
    <p:extLst>
      <p:ext uri="{BB962C8B-B14F-4D97-AF65-F5344CB8AC3E}">
        <p14:creationId xmlns:p14="http://schemas.microsoft.com/office/powerpoint/2010/main" val="2808549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1268413"/>
            <a:ext cx="7113984" cy="4751387"/>
          </a:xfrm>
        </p:spPr>
        <p:txBody>
          <a:bodyPr/>
          <a:lstStyle/>
          <a:p>
            <a:r>
              <a:rPr lang="es-ES" sz="2400" dirty="0"/>
              <a:t>En 1793 , el faisán se vende como propiedad de la nación y luego descansa de durante 160 años de Chapare propiedad familiar. </a:t>
            </a:r>
          </a:p>
          <a:p>
            <a:r>
              <a:rPr lang="es-ES" sz="2400" dirty="0"/>
              <a:t>A finales de siglo XIX , se creó la primera clínica veterinaria equina, que sirvió como modelo a la de Alfort. </a:t>
            </a:r>
          </a:p>
          <a:p>
            <a:r>
              <a:rPr lang="es-ES" sz="2400" dirty="0"/>
              <a:t>Después de la Revolución Francesa , los jardines de todo el Faisán son destruidos de manera que puede extenderse a la ciudad de Chantilly, excepto el Parque faisán que se ha olvidado detrás de sus altos muros. </a:t>
            </a:r>
          </a:p>
          <a:p>
            <a:endParaRPr lang="es-ES" dirty="0"/>
          </a:p>
          <a:p>
            <a:endParaRPr lang="es-ES" dirty="0"/>
          </a:p>
        </p:txBody>
      </p:sp>
    </p:spTree>
    <p:extLst>
      <p:ext uri="{BB962C8B-B14F-4D97-AF65-F5344CB8AC3E}">
        <p14:creationId xmlns:p14="http://schemas.microsoft.com/office/powerpoint/2010/main" val="2046817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1341438"/>
            <a:ext cx="7185992" cy="5327650"/>
          </a:xfrm>
        </p:spPr>
        <p:txBody>
          <a:bodyPr/>
          <a:lstStyle/>
          <a:p>
            <a:r>
              <a:rPr lang="fr-FR" sz="2400" dirty="0"/>
              <a:t>A principios de los años 1990 , un proyecto urbanístico para la construcción de 58 casas se opone por el barrio y la ciudad. </a:t>
            </a:r>
          </a:p>
          <a:p>
            <a:r>
              <a:rPr lang="fr-FR" sz="2400" dirty="0"/>
              <a:t>Yves Bienaimé   creador, del Museo del Caballo  , podrá canjear el faisán en diciembre de 1999 y el parque. </a:t>
            </a:r>
          </a:p>
          <a:p>
            <a:r>
              <a:rPr lang="fr-FR" sz="2400" dirty="0"/>
              <a:t>A través de los planes de investigación en muchos de los siglos XVII, XVIII y </a:t>
            </a:r>
            <a:r>
              <a:rPr lang="fr-FR" sz="2400" baseline="30000" dirty="0"/>
              <a:t>XIX,</a:t>
            </a:r>
            <a:r>
              <a:rPr lang="fr-FR" sz="2400" dirty="0"/>
              <a:t> Yves Amado, asistido por el jardinero jefe, Serge Saje, restaura el parque a través del tiempo, preservando su espíritu. </a:t>
            </a:r>
          </a:p>
          <a:p>
            <a:endParaRPr lang="es-ES" dirty="0"/>
          </a:p>
        </p:txBody>
      </p:sp>
    </p:spTree>
    <p:extLst>
      <p:ext uri="{BB962C8B-B14F-4D97-AF65-F5344CB8AC3E}">
        <p14:creationId xmlns:p14="http://schemas.microsoft.com/office/powerpoint/2010/main" val="2044856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Chantilly.-potager_des_princes.-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6014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rchivo: Vuegénérale-PotagerdesPrince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2927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Chantilly.-potager_des_princesFaisanderie-PotagerdesPrinc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290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Chantilly.-potager_des_princ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2064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Chantilly.-potager_des_prince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7117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Chantilly.-potager_des_princesBassindelaTenaille-PotagerdesPrinc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2096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2.bp.blogspot.com/_VC4BDvm11fM/S6oyIV3Up_I/AAAAAAAAAD4/E9EimUkOxgk/s1600/Chantilly+Le+Potager+des+Princ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2120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hantilly.-jardins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361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chantill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201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p:txBody>
          <a:bodyPr/>
          <a:lstStyle/>
          <a:p>
            <a:pPr eaLnBrk="1" hangingPunct="1"/>
            <a:r>
              <a:rPr lang="es-ES" dirty="0"/>
              <a:t>Domaine de Baudouvin</a:t>
            </a:r>
          </a:p>
        </p:txBody>
      </p:sp>
      <p:sp>
        <p:nvSpPr>
          <p:cNvPr id="19459" name="2 Marcador de contenido"/>
          <p:cNvSpPr>
            <a:spLocks noGrp="1"/>
          </p:cNvSpPr>
          <p:nvPr>
            <p:ph sz="quarter" idx="1"/>
          </p:nvPr>
        </p:nvSpPr>
        <p:spPr>
          <a:xfrm>
            <a:off x="914400" y="1447800"/>
            <a:ext cx="7185992" cy="4933950"/>
          </a:xfrm>
        </p:spPr>
        <p:txBody>
          <a:bodyPr>
            <a:normAutofit/>
          </a:bodyPr>
          <a:lstStyle/>
          <a:p>
            <a:pPr eaLnBrk="1" hangingPunct="1"/>
            <a:r>
              <a:rPr lang="es-ES" sz="2400" dirty="0"/>
              <a:t>El </a:t>
            </a:r>
            <a:r>
              <a:rPr lang="es-ES" sz="2400" b="1" dirty="0"/>
              <a:t>Domaine de Baudouvin</a:t>
            </a:r>
            <a:r>
              <a:rPr lang="es-ES" sz="2400" dirty="0"/>
              <a:t> es una finca, jardín y parque público en la Comuna de La Valette-du-Var , justo al este de Toulon , en el Var departamento de Francia.</a:t>
            </a:r>
          </a:p>
          <a:p>
            <a:pPr eaLnBrk="1" hangingPunct="1"/>
            <a:r>
              <a:rPr lang="es-ES" sz="2400" dirty="0"/>
              <a:t>Anteriormente propiedad del banquero Henri de Rothschild y luego residencia de la marítima de prefecto de Var, que se convirtió en un parque público en 1986.</a:t>
            </a:r>
          </a:p>
          <a:p>
            <a:pPr eaLnBrk="1" hangingPunct="1"/>
            <a:r>
              <a:rPr lang="es-ES" sz="2400" dirty="0"/>
              <a:t>Cuenta con los árboles, las flores y plantas de Provence , el Mediterráneo y los trópicos, e incluye un callejón de la gran plátanos , una gigante Bougainvillia.</a:t>
            </a:r>
            <a:endParaRPr lang="es-ES" dirty="0"/>
          </a:p>
        </p:txBody>
      </p:sp>
    </p:spTree>
    <p:extLst>
      <p:ext uri="{BB962C8B-B14F-4D97-AF65-F5344CB8AC3E}">
        <p14:creationId xmlns:p14="http://schemas.microsoft.com/office/powerpoint/2010/main" val="3250452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684213" y="404813"/>
            <a:ext cx="7272163" cy="6119812"/>
          </a:xfrm>
        </p:spPr>
        <p:txBody>
          <a:bodyPr>
            <a:normAutofit/>
          </a:bodyPr>
          <a:lstStyle/>
          <a:p>
            <a:pPr eaLnBrk="1" hangingPunct="1"/>
            <a:r>
              <a:rPr lang="es-ES" sz="2400" dirty="0"/>
              <a:t> Alimentados por manantiales fuentes y cuencas, las huertas, huertos y viñedos, un solar "huerto "se enfrió por la niebla, y una vista de las montañas de la Var.</a:t>
            </a:r>
          </a:p>
          <a:p>
            <a:pPr eaLnBrk="1" hangingPunct="1"/>
            <a:r>
              <a:rPr lang="es-ES" sz="2400" dirty="0"/>
              <a:t>Está clasificado por el Ministerio de Cultura de Francia como uno de los Jardines notables de Francia . </a:t>
            </a:r>
          </a:p>
          <a:p>
            <a:pPr eaLnBrk="1" hangingPunct="1"/>
            <a:r>
              <a:rPr lang="es-ES" sz="2400" dirty="0"/>
              <a:t>El parque está situado al pie del Monte Coulon.. Un largo callejón de los plátanos conduce a través de huertos y viñedos a la casa, construida en 1785, que ahora es una sala de exposición. Una fuente y la terraza se encuentran en frente de la casa. </a:t>
            </a:r>
          </a:p>
        </p:txBody>
      </p:sp>
    </p:spTree>
    <p:extLst>
      <p:ext uri="{BB962C8B-B14F-4D97-AF65-F5344CB8AC3E}">
        <p14:creationId xmlns:p14="http://schemas.microsoft.com/office/powerpoint/2010/main" val="1808542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908720"/>
            <a:ext cx="7041976" cy="5111080"/>
          </a:xfrm>
        </p:spPr>
        <p:txBody>
          <a:bodyPr>
            <a:normAutofit/>
          </a:bodyPr>
          <a:lstStyle/>
          <a:p>
            <a:r>
              <a:rPr lang="es-ES" dirty="0"/>
              <a:t>Los huertos familiares reflejan la historia de La Valette, que tradicionalmente se producen berros, fresas y limones, que fueron proporcionados por las tripulaciones de los barcos que salen de Toulon para viajes largos. </a:t>
            </a:r>
          </a:p>
          <a:p>
            <a:r>
              <a:rPr lang="es-ES" dirty="0"/>
              <a:t> </a:t>
            </a:r>
            <a:r>
              <a:rPr lang="es-ES" sz="2400" dirty="0"/>
              <a:t>El parque incluye un jardín de plantas aromáticas y medicinales, plantas tropicales y de otro tipo de bambú, árboles cítricos, huertos, una terraza para ver la gran cuenca y Coulon monte, y una "huerta solar", compuesto de torres con paneles solares, que generan electricidad y también producir una neblina de enfriamiento en verano.</a:t>
            </a:r>
          </a:p>
          <a:p>
            <a:pPr eaLnBrk="1" hangingPunct="1"/>
            <a:endParaRPr lang="es-ES" dirty="0"/>
          </a:p>
          <a:p>
            <a:pPr eaLnBrk="1" hangingPunct="1"/>
            <a:endParaRPr lang="es-ES" dirty="0"/>
          </a:p>
        </p:txBody>
      </p:sp>
    </p:spTree>
    <p:extLst>
      <p:ext uri="{BB962C8B-B14F-4D97-AF65-F5344CB8AC3E}">
        <p14:creationId xmlns:p14="http://schemas.microsoft.com/office/powerpoint/2010/main" val="836678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Agua para el domaine es suministrada por una fuente natural, la Fuente de la Foux, que se alimenta de las fuentes, un gran estanque, cascadas pequeñas, y los canales que llevan agua a los huertos y jardines</a:t>
            </a:r>
          </a:p>
        </p:txBody>
      </p:sp>
    </p:spTree>
    <p:extLst>
      <p:ext uri="{BB962C8B-B14F-4D97-AF65-F5344CB8AC3E}">
        <p14:creationId xmlns:p14="http://schemas.microsoft.com/office/powerpoint/2010/main" val="763592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Domaine de Baudouv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0979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Domaine de Baudouvin.-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2 Imagen" descr="Domaine de Baudouvin.-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0104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Domaine_de_Baudouvin_jardin_sola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104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Domane_de_Baudouv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2281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a:xfrm>
            <a:off x="755650" y="274638"/>
            <a:ext cx="7931150" cy="1641475"/>
          </a:xfrm>
        </p:spPr>
        <p:txBody>
          <a:bodyPr/>
          <a:lstStyle/>
          <a:p>
            <a:pPr eaLnBrk="1" hangingPunct="1"/>
            <a:r>
              <a:rPr lang="es-ES" dirty="0"/>
              <a:t>Chateau de Faugergue</a:t>
            </a:r>
            <a:br>
              <a:rPr lang="es-ES" dirty="0"/>
            </a:br>
            <a:endParaRPr lang="es-ES" dirty="0"/>
          </a:p>
        </p:txBody>
      </p:sp>
      <p:sp>
        <p:nvSpPr>
          <p:cNvPr id="26627" name="2 Marcador de contenido"/>
          <p:cNvSpPr>
            <a:spLocks noGrp="1"/>
          </p:cNvSpPr>
          <p:nvPr>
            <p:ph sz="quarter" idx="1"/>
          </p:nvPr>
        </p:nvSpPr>
        <p:spPr>
          <a:xfrm>
            <a:off x="914400" y="1628775"/>
            <a:ext cx="7041976" cy="4391025"/>
          </a:xfrm>
        </p:spPr>
        <p:txBody>
          <a:bodyPr/>
          <a:lstStyle/>
          <a:p>
            <a:pPr eaLnBrk="1" hangingPunct="1"/>
            <a:r>
              <a:rPr lang="fr-FR" sz="2400" dirty="0"/>
              <a:t>Construido a finales del XVII, Flaugergues es una de estas casas llamadas "locuras", construida en el Montpellier campo. « </a:t>
            </a:r>
          </a:p>
          <a:p>
            <a:pPr eaLnBrk="1" hangingPunct="1"/>
            <a:r>
              <a:rPr lang="fr-FR" sz="2400" dirty="0"/>
              <a:t>. "Las casas en las hojas", que son el resultado de una nueva aristocracia enriquecido ante el rey.</a:t>
            </a:r>
          </a:p>
          <a:p>
            <a:pPr eaLnBrk="1" hangingPunct="1"/>
            <a:r>
              <a:rPr lang="fr-FR" sz="2400" dirty="0"/>
              <a:t> Situado en el centro del área rural, están rodeados de hermosos jardines. </a:t>
            </a:r>
          </a:p>
          <a:p>
            <a:pPr eaLnBrk="1" hangingPunct="1"/>
            <a:r>
              <a:rPr lang="fr-FR" sz="2400" dirty="0"/>
              <a:t>Se convierten en las casas de veraneo de los notables de Montpellier en el siglo XVIII. </a:t>
            </a:r>
            <a:br>
              <a:rPr lang="fr-FR" dirty="0"/>
            </a:br>
            <a:endParaRPr lang="es-ES" dirty="0"/>
          </a:p>
        </p:txBody>
      </p:sp>
    </p:spTree>
    <p:extLst>
      <p:ext uri="{BB962C8B-B14F-4D97-AF65-F5344CB8AC3E}">
        <p14:creationId xmlns:p14="http://schemas.microsoft.com/office/powerpoint/2010/main" val="3588598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914400" y="765175"/>
            <a:ext cx="7041976" cy="5254625"/>
          </a:xfrm>
        </p:spPr>
        <p:txBody>
          <a:bodyPr>
            <a:normAutofit lnSpcReduction="10000"/>
          </a:bodyPr>
          <a:lstStyle/>
          <a:p>
            <a:pPr eaLnBrk="1" hangingPunct="1"/>
            <a:r>
              <a:rPr lang="fr-FR" dirty="0"/>
              <a:t> </a:t>
            </a:r>
            <a:r>
              <a:rPr lang="fr-FR" sz="2400" dirty="0"/>
              <a:t>En 1696, Etienne de Flaugergues, en el Tribunal de Cuentas de Montpellier, adquirió un área que quiso dar su nombre.</a:t>
            </a:r>
          </a:p>
          <a:p>
            <a:pPr eaLnBrk="1" hangingPunct="1"/>
            <a:r>
              <a:rPr lang="fr-FR" sz="2400" dirty="0"/>
              <a:t> Durante 45 años, amplió y embelleció la "casa de campo" para darle su apariencia final. </a:t>
            </a:r>
          </a:p>
          <a:p>
            <a:pPr eaLnBrk="1" hangingPunct="1"/>
            <a:r>
              <a:rPr lang="fr-FR" sz="2400" dirty="0"/>
              <a:t>Parece que el uso y disposición de los lugares donde Flaugergues fue construido, sus jardines, la calidad de sus construcciones sencillas y ordenadas, han servido de modelo para muchas locuras de la región, estas segundas residencias cerca de la ciudad , dispuestos en el siglo XVIII por un abogado en el Tribunal de Cuentas que querían vivir dignamente en el país.</a:t>
            </a:r>
            <a:endParaRPr lang="es-ES" sz="2400" dirty="0"/>
          </a:p>
          <a:p>
            <a:pPr eaLnBrk="1" hangingPunct="1"/>
            <a:endParaRPr lang="es-ES" dirty="0"/>
          </a:p>
        </p:txBody>
      </p:sp>
    </p:spTree>
    <p:extLst>
      <p:ext uri="{BB962C8B-B14F-4D97-AF65-F5344CB8AC3E}">
        <p14:creationId xmlns:p14="http://schemas.microsoft.com/office/powerpoint/2010/main" val="3585573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astillo flaugergues, montpellier, languedo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0523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flaugergues-3-1323357394-186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730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flaugergues-5-1323357553-186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42721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flaugergues_chateau_pond_60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792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flaugergues_garden_60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62055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flaugergues_montpellier_60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5913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Título"/>
          <p:cNvSpPr>
            <a:spLocks noGrp="1"/>
          </p:cNvSpPr>
          <p:nvPr>
            <p:ph type="title"/>
          </p:nvPr>
        </p:nvSpPr>
        <p:spPr/>
        <p:txBody>
          <a:bodyPr/>
          <a:lstStyle/>
          <a:p>
            <a:pPr eaLnBrk="1" hangingPunct="1"/>
            <a:r>
              <a:rPr lang="es-ES" dirty="0"/>
              <a:t>Jardin botanique de Deshaies</a:t>
            </a:r>
          </a:p>
        </p:txBody>
      </p:sp>
      <p:sp>
        <p:nvSpPr>
          <p:cNvPr id="34819" name="2 Marcador de contenido"/>
          <p:cNvSpPr>
            <a:spLocks noGrp="1"/>
          </p:cNvSpPr>
          <p:nvPr>
            <p:ph sz="quarter" idx="1"/>
          </p:nvPr>
        </p:nvSpPr>
        <p:spPr>
          <a:xfrm>
            <a:off x="914400" y="1916113"/>
            <a:ext cx="7041976" cy="4103687"/>
          </a:xfrm>
        </p:spPr>
        <p:txBody>
          <a:bodyPr>
            <a:normAutofit fontScale="92500"/>
          </a:bodyPr>
          <a:lstStyle/>
          <a:p>
            <a:pPr eaLnBrk="1" hangingPunct="1"/>
            <a:r>
              <a:rPr lang="es-ES" sz="2400" dirty="0"/>
              <a:t>El </a:t>
            </a:r>
            <a:r>
              <a:rPr lang="es-ES" sz="2400" b="1" dirty="0"/>
              <a:t>Jardín Botánico de Deshaies</a:t>
            </a:r>
            <a:r>
              <a:rPr lang="es-ES" sz="2400" dirty="0"/>
              <a:t> en francés : </a:t>
            </a:r>
            <a:r>
              <a:rPr lang="es-ES" sz="2400" b="1" dirty="0"/>
              <a:t>Jardin botanique de Deshaies</a:t>
            </a:r>
            <a:r>
              <a:rPr lang="es-ES" sz="2400" dirty="0"/>
              <a:t> es un jardín botánico de 7 hectáreas ubicado en Deshaies, isla de Guadalupe.</a:t>
            </a:r>
          </a:p>
          <a:p>
            <a:pPr eaLnBrk="1" hangingPunct="1"/>
            <a:r>
              <a:rPr lang="es-ES" sz="2400" dirty="0"/>
              <a:t>De 1979 a 1986 fue el hogar del cómico francés Coluche, que previamente había sido poblado con plantas raras por Guy Blandin.</a:t>
            </a:r>
          </a:p>
          <a:p>
            <a:pPr eaLnBrk="1" hangingPunct="1"/>
            <a:r>
              <a:rPr lang="es-ES" sz="2400" dirty="0"/>
              <a:t>Después de la muerte de Coluche en 1986, compró la finca en 1991, </a:t>
            </a:r>
            <a:r>
              <a:rPr lang="es-ES" sz="2400" i="1" dirty="0"/>
              <a:t>Michel Gaillard</a:t>
            </a:r>
            <a:r>
              <a:rPr lang="es-ES" sz="2400" dirty="0"/>
              <a:t> dueño de un vivero, con la idea de crear un jardín botánico. </a:t>
            </a:r>
          </a:p>
          <a:p>
            <a:pPr eaLnBrk="1" hangingPunct="1"/>
            <a:r>
              <a:rPr lang="es-ES" sz="2400" dirty="0"/>
              <a:t>El jardín se abrió en 2001.</a:t>
            </a:r>
          </a:p>
          <a:p>
            <a:pPr eaLnBrk="1" hangingPunct="1"/>
            <a:endParaRPr lang="es-ES" dirty="0"/>
          </a:p>
        </p:txBody>
      </p:sp>
    </p:spTree>
    <p:extLst>
      <p:ext uri="{BB962C8B-B14F-4D97-AF65-F5344CB8AC3E}">
        <p14:creationId xmlns:p14="http://schemas.microsoft.com/office/powerpoint/2010/main" val="40436570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Marcador de contenido"/>
          <p:cNvSpPr>
            <a:spLocks noGrp="1"/>
          </p:cNvSpPr>
          <p:nvPr>
            <p:ph sz="quarter" idx="1"/>
          </p:nvPr>
        </p:nvSpPr>
        <p:spPr>
          <a:xfrm>
            <a:off x="914400" y="692150"/>
            <a:ext cx="6969968" cy="5327650"/>
          </a:xfrm>
        </p:spPr>
        <p:txBody>
          <a:bodyPr/>
          <a:lstStyle/>
          <a:p>
            <a:pPr eaLnBrk="1" hangingPunct="1"/>
            <a:r>
              <a:rPr lang="es-ES" sz="2400" dirty="0"/>
              <a:t>Actualmente (2009) el jardín botánico alberga más de 1,000 especies distribuidas a lo largo de 1.5 kilómetros de senderos con 15 áreas diferenciadas, incluyendo un arboretum con Araucaria, aguacates, baobab, bombax, árboles del pan, calliandra, jacaranda, y palmeras reales; un aviario; bambús; y banyan; cactus; helechos, bromelias, y plantas epífitas; flamingos; hibiscus y bougainvillea; colección de orquídeas; palmeras; estanque con lirios de agua, papiros, y plantas acuáticas; y una cascada artificial de 10 metros.</a:t>
            </a:r>
          </a:p>
        </p:txBody>
      </p:sp>
    </p:spTree>
    <p:extLst>
      <p:ext uri="{BB962C8B-B14F-4D97-AF65-F5344CB8AC3E}">
        <p14:creationId xmlns:p14="http://schemas.microsoft.com/office/powerpoint/2010/main" val="1985876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Jardin botanique de Deshaies.-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486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Jardin botanique de Deshaies.-eUPHORB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29100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Jardin botanique de Deshaies.-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1260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Jardin botanique de Deshaies.-j.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09700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Jardin botanique de Deshai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66839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Jardin botanique de Deshaies.-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91541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Jardin botanique de Deshaies.-k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04589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Jardin botanique de Deshaies.-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12907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Jardin botanique de Deshaie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98017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Jardin botanique de Deshaies.-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13862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Jardin botanique de Deshaies.-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35049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Jardin botanique de Deshaies.-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2 CuadroTexto"/>
          <p:cNvSpPr txBox="1">
            <a:spLocks noChangeArrowheads="1"/>
          </p:cNvSpPr>
          <p:nvPr/>
        </p:nvSpPr>
        <p:spPr bwMode="auto">
          <a:xfrm>
            <a:off x="0" y="6488113"/>
            <a:ext cx="399573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dirty="0">
                <a:solidFill>
                  <a:prstClr val="black"/>
                </a:solidFill>
              </a:rPr>
              <a:t>Jardin botanique de Deshaies</a:t>
            </a:r>
          </a:p>
        </p:txBody>
      </p:sp>
    </p:spTree>
    <p:extLst>
      <p:ext uri="{BB962C8B-B14F-4D97-AF65-F5344CB8AC3E}">
        <p14:creationId xmlns:p14="http://schemas.microsoft.com/office/powerpoint/2010/main" val="38802366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Jardin botanique de Deshaies.-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188" y="476250"/>
            <a:ext cx="26289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2 Imagen" descr="Jardin botanique de Deshaies..-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97325" y="0"/>
            <a:ext cx="5146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3 Imagen" descr="Jardin botanique de DeshaiesCeiba-Fromager.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850" y="3068638"/>
            <a:ext cx="365760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4 CuadroTexto"/>
          <p:cNvSpPr txBox="1">
            <a:spLocks noChangeArrowheads="1"/>
          </p:cNvSpPr>
          <p:nvPr/>
        </p:nvSpPr>
        <p:spPr bwMode="auto">
          <a:xfrm>
            <a:off x="539750" y="2420938"/>
            <a:ext cx="2016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dirty="0">
                <a:solidFill>
                  <a:prstClr val="black"/>
                </a:solidFill>
              </a:rPr>
              <a:t>Licuala</a:t>
            </a:r>
          </a:p>
        </p:txBody>
      </p:sp>
      <p:sp>
        <p:nvSpPr>
          <p:cNvPr id="49158" name="5 CuadroTexto"/>
          <p:cNvSpPr txBox="1">
            <a:spLocks noChangeArrowheads="1"/>
          </p:cNvSpPr>
          <p:nvPr/>
        </p:nvSpPr>
        <p:spPr bwMode="auto">
          <a:xfrm>
            <a:off x="395288" y="6165850"/>
            <a:ext cx="345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dirty="0">
                <a:solidFill>
                  <a:prstClr val="black"/>
                </a:solidFill>
              </a:rPr>
              <a:t>Jardin botanique de DeshaiesCeiba</a:t>
            </a:r>
          </a:p>
        </p:txBody>
      </p:sp>
    </p:spTree>
    <p:extLst>
      <p:ext uri="{BB962C8B-B14F-4D97-AF65-F5344CB8AC3E}">
        <p14:creationId xmlns:p14="http://schemas.microsoft.com/office/powerpoint/2010/main" val="29439691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Jardin botanique de Deshaies_guadeloupe_0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43320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2 Imagen" descr="Jardin botanique de Deshaiesguadeloupe-deshaies-jb 0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88520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Jardin botanique de Deshaiesguadeloupe-deshaies-jb 0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7985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Jardin botanique de Deshaiesguadeloupe-deshaies-jb 0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76556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Título"/>
          <p:cNvSpPr>
            <a:spLocks noGrp="1"/>
          </p:cNvSpPr>
          <p:nvPr>
            <p:ph type="title"/>
          </p:nvPr>
        </p:nvSpPr>
        <p:spPr/>
        <p:txBody>
          <a:bodyPr/>
          <a:lstStyle/>
          <a:p>
            <a:pPr eaLnBrk="1" hangingPunct="1"/>
            <a:r>
              <a:rPr lang="es-ES" dirty="0"/>
              <a:t>Jardin de la Magalone.-Villa-Magalone</a:t>
            </a:r>
          </a:p>
        </p:txBody>
      </p:sp>
      <p:sp>
        <p:nvSpPr>
          <p:cNvPr id="54275" name="2 Marcador de contenido"/>
          <p:cNvSpPr>
            <a:spLocks noGrp="1"/>
          </p:cNvSpPr>
          <p:nvPr>
            <p:ph sz="quarter" idx="1"/>
          </p:nvPr>
        </p:nvSpPr>
        <p:spPr>
          <a:xfrm>
            <a:off x="914400" y="1447800"/>
            <a:ext cx="7185992" cy="5149850"/>
          </a:xfrm>
        </p:spPr>
        <p:txBody>
          <a:bodyPr>
            <a:normAutofit lnSpcReduction="10000"/>
          </a:bodyPr>
          <a:lstStyle/>
          <a:p>
            <a:pPr eaLnBrk="1" hangingPunct="1"/>
            <a:r>
              <a:rPr lang="es-ES" sz="2400" dirty="0"/>
              <a:t>El </a:t>
            </a:r>
            <a:r>
              <a:rPr lang="es-ES" sz="2400" b="1" dirty="0"/>
              <a:t>Jardín de la Magalone</a:t>
            </a:r>
            <a:r>
              <a:rPr lang="es-ES" sz="2400" dirty="0"/>
              <a:t> es el parque público y jardín a la francesa en la ciudad de Marsella , Francia </a:t>
            </a:r>
          </a:p>
          <a:p>
            <a:pPr eaLnBrk="1" hangingPunct="1"/>
            <a:r>
              <a:rPr lang="es-ES" sz="2400" dirty="0"/>
              <a:t>Está listado por el Ministerio de Cultura francés como uno de los jardines más notables de Francia . </a:t>
            </a:r>
          </a:p>
          <a:p>
            <a:pPr eaLnBrk="1" hangingPunct="1"/>
            <a:r>
              <a:rPr lang="es-ES" sz="2400" dirty="0"/>
              <a:t>El jardín es de 1,4 hectáreas de tamaño, y la rodea un jardín del siglo  XVIII, o casa de campo provenzal. </a:t>
            </a:r>
          </a:p>
          <a:p>
            <a:pPr eaLnBrk="1" hangingPunct="1"/>
            <a:r>
              <a:rPr lang="es-ES" sz="2400" dirty="0"/>
              <a:t>Dos terrazas, adornadas con fuentes que representan el Ródano y los ríos Saona, separar la casa desde el jardín.</a:t>
            </a:r>
          </a:p>
          <a:p>
            <a:pPr eaLnBrk="1" hangingPunct="1"/>
            <a:r>
              <a:rPr lang="es-ES" sz="2400" dirty="0"/>
              <a:t> </a:t>
            </a:r>
          </a:p>
        </p:txBody>
      </p:sp>
    </p:spTree>
    <p:extLst>
      <p:ext uri="{BB962C8B-B14F-4D97-AF65-F5344CB8AC3E}">
        <p14:creationId xmlns:p14="http://schemas.microsoft.com/office/powerpoint/2010/main" val="12580531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914400" y="980728"/>
            <a:ext cx="6969968" cy="5039072"/>
          </a:xfrm>
        </p:spPr>
        <p:txBody>
          <a:bodyPr>
            <a:normAutofit/>
          </a:bodyPr>
          <a:lstStyle/>
          <a:p>
            <a:r>
              <a:rPr lang="es-ES" dirty="0"/>
              <a:t>El jardín se presenta siguiendo los principios de un jardín clásico francés, con parterres de broderie, los setos de boj, las estatuas que representan las cuatro estaciones, y las cuencas de dos. </a:t>
            </a:r>
          </a:p>
          <a:p>
            <a:pPr eaLnBrk="1" hangingPunct="1"/>
            <a:r>
              <a:rPr lang="es-ES" sz="2400" dirty="0"/>
              <a:t>Lineas de tulipanes se añaden a la armonía geométrica del jardín. </a:t>
            </a:r>
          </a:p>
          <a:p>
            <a:pPr eaLnBrk="1" hangingPunct="1"/>
            <a:r>
              <a:rPr lang="es-ES" sz="2400" dirty="0"/>
              <a:t>El jardín está rodeado por unos árboles, que la protegen y la separan de la ciudad.</a:t>
            </a:r>
          </a:p>
          <a:p>
            <a:pPr eaLnBrk="1" hangingPunct="1"/>
            <a:r>
              <a:rPr lang="es-ES" sz="2400" dirty="0"/>
              <a:t>La Bastide se inició en el siglo XVII, a continuación, se reanudó en 1713 y continuó durante el siglo XVIII. </a:t>
            </a:r>
          </a:p>
        </p:txBody>
      </p:sp>
    </p:spTree>
    <p:extLst>
      <p:ext uri="{BB962C8B-B14F-4D97-AF65-F5344CB8AC3E}">
        <p14:creationId xmlns:p14="http://schemas.microsoft.com/office/powerpoint/2010/main" val="27586810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2 Marcador de contenido"/>
          <p:cNvSpPr>
            <a:spLocks noGrp="1"/>
          </p:cNvSpPr>
          <p:nvPr>
            <p:ph sz="quarter" idx="1"/>
          </p:nvPr>
        </p:nvSpPr>
        <p:spPr>
          <a:xfrm>
            <a:off x="914400" y="404813"/>
            <a:ext cx="7185992" cy="5614987"/>
          </a:xfrm>
        </p:spPr>
        <p:txBody>
          <a:bodyPr/>
          <a:lstStyle/>
          <a:p>
            <a:r>
              <a:rPr lang="es-ES" dirty="0"/>
              <a:t>En 1891 la señora de Ferry, quien heredó la propiedad, restauro la bastida que puso en marcha el famoso arquitecto paisajista Edouard André creando una versión moderna de un jardín clásico.</a:t>
            </a:r>
          </a:p>
          <a:p>
            <a:r>
              <a:rPr lang="es-ES" dirty="0"/>
              <a:t> Ella trajo en los estanques de piedra, fuentes y estatuas, cinco de los cuales vinieron originalmente del castillo de Grignan</a:t>
            </a:r>
          </a:p>
          <a:p>
            <a:r>
              <a:rPr lang="es-ES" sz="2400" dirty="0"/>
              <a:t>La propiedad fue adquirida por la ciudad de Marsella, en la década de 1980. </a:t>
            </a:r>
          </a:p>
          <a:p>
            <a:r>
              <a:rPr lang="es-ES" sz="2400" dirty="0"/>
              <a:t>La bastida ahora es el hogar de la Cité de la musique, que organiza conciertos y conferencias en la bastida y el jardín.</a:t>
            </a:r>
          </a:p>
          <a:p>
            <a:endParaRPr lang="es-ES" dirty="0"/>
          </a:p>
        </p:txBody>
      </p:sp>
    </p:spTree>
    <p:extLst>
      <p:ext uri="{BB962C8B-B14F-4D97-AF65-F5344CB8AC3E}">
        <p14:creationId xmlns:p14="http://schemas.microsoft.com/office/powerpoint/2010/main" val="10698788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Jardin de la Magalo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97627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Jardin de la Magalone.-Villa-Magalo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37554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Archivo: Francia, Bouches-du-Rhône (13), Marsella, 8ème arr. Jardín de la Magalon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49174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5390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40642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53407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Título"/>
          <p:cNvSpPr>
            <a:spLocks noGrp="1"/>
          </p:cNvSpPr>
          <p:nvPr>
            <p:ph type="title"/>
          </p:nvPr>
        </p:nvSpPr>
        <p:spPr/>
        <p:txBody>
          <a:bodyPr/>
          <a:lstStyle/>
          <a:p>
            <a:pPr eaLnBrk="1" hangingPunct="1"/>
            <a:r>
              <a:rPr lang="es-ES" dirty="0"/>
              <a:t>Jardin Serre de la Madone.</a:t>
            </a:r>
          </a:p>
        </p:txBody>
      </p:sp>
      <p:sp>
        <p:nvSpPr>
          <p:cNvPr id="63491" name="2 Marcador de contenido"/>
          <p:cNvSpPr>
            <a:spLocks noGrp="1"/>
          </p:cNvSpPr>
          <p:nvPr>
            <p:ph sz="quarter" idx="1"/>
          </p:nvPr>
        </p:nvSpPr>
        <p:spPr>
          <a:xfrm>
            <a:off x="914400" y="2060575"/>
            <a:ext cx="7258000" cy="3959225"/>
          </a:xfrm>
        </p:spPr>
        <p:txBody>
          <a:bodyPr>
            <a:normAutofit lnSpcReduction="10000"/>
          </a:bodyPr>
          <a:lstStyle/>
          <a:p>
            <a:pPr eaLnBrk="1" hangingPunct="1"/>
            <a:r>
              <a:rPr lang="es-ES" sz="2400" dirty="0"/>
              <a:t>El </a:t>
            </a:r>
            <a:r>
              <a:rPr lang="es-ES" sz="2400" b="1" dirty="0"/>
              <a:t>Jardin Serre de la Madone</a:t>
            </a:r>
            <a:r>
              <a:rPr lang="es-ES" sz="2400" dirty="0"/>
              <a:t> (</a:t>
            </a:r>
            <a:r>
              <a:rPr lang="es-ES" sz="2400" i="1" dirty="0"/>
              <a:t>Jardín Sierra de la Madonna</a:t>
            </a:r>
            <a:r>
              <a:rPr lang="es-ES" sz="2400" dirty="0"/>
              <a:t>) es un jardín botánico de 6 hectáreas de extensión, en Menton, Francia.</a:t>
            </a:r>
          </a:p>
          <a:p>
            <a:pPr eaLnBrk="1" hangingPunct="1"/>
            <a:r>
              <a:rPr lang="es-ES" sz="2400" dirty="0"/>
              <a:t>Gracias a su diseño y cultivo de especies raras de plantas está clasificado como Jardin Remarquable.</a:t>
            </a:r>
          </a:p>
          <a:p>
            <a:pPr eaLnBrk="1" hangingPunct="1"/>
            <a:r>
              <a:rPr lang="es-ES" sz="2400" dirty="0"/>
              <a:t>El jardín fue creado entre 1924 y 1939 por Lawrence Johnston, creador del celebrado Hidcote Manor Garden (1907), en una ladera en el valle de Gorbio con una granja a la cual Johnston agregó dos grandes alas.</a:t>
            </a:r>
          </a:p>
          <a:p>
            <a:pPr eaLnBrk="1" hangingPunct="1"/>
            <a:endParaRPr lang="es-ES" dirty="0"/>
          </a:p>
        </p:txBody>
      </p:sp>
    </p:spTree>
    <p:extLst>
      <p:ext uri="{BB962C8B-B14F-4D97-AF65-F5344CB8AC3E}">
        <p14:creationId xmlns:p14="http://schemas.microsoft.com/office/powerpoint/2010/main" val="20961211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Marcador de contenido"/>
          <p:cNvSpPr>
            <a:spLocks noGrp="1"/>
          </p:cNvSpPr>
          <p:nvPr>
            <p:ph sz="quarter" idx="1"/>
          </p:nvPr>
        </p:nvSpPr>
        <p:spPr>
          <a:xfrm>
            <a:off x="914400" y="476250"/>
            <a:ext cx="7185992" cy="5761038"/>
          </a:xfrm>
        </p:spPr>
        <p:txBody>
          <a:bodyPr>
            <a:normAutofit lnSpcReduction="10000"/>
          </a:bodyPr>
          <a:lstStyle/>
          <a:p>
            <a:pPr eaLnBrk="1" hangingPunct="1"/>
            <a:r>
              <a:rPr lang="es-ES" sz="2400" dirty="0"/>
              <a:t>Johnston viajó por el mundo recolectando las plantas que cultivó en el jardín, y la "Serre de la Madone" ofreció un sitio excelente para las plantas de las regiones subtropicales. </a:t>
            </a:r>
          </a:p>
          <a:p>
            <a:pPr eaLnBrk="1" hangingPunct="1"/>
            <a:r>
              <a:rPr lang="es-ES" sz="2400" dirty="0"/>
              <a:t>En el transcurso de los años creó una serie de terrazas entre los viejos olivos, plantados y atendidos por doce jardineros.</a:t>
            </a:r>
          </a:p>
          <a:p>
            <a:pPr eaLnBrk="1" hangingPunct="1"/>
            <a:r>
              <a:rPr lang="es-ES" sz="2400" dirty="0"/>
              <a:t>Después de la muerte de Johnston en 1958, los sucesivos dueños lo mantuvieron con diversos grados de respeto por las plantaciones originales. </a:t>
            </a:r>
          </a:p>
          <a:p>
            <a:pPr eaLnBrk="1" hangingPunct="1"/>
            <a:r>
              <a:rPr lang="es-ES" sz="2400" dirty="0"/>
              <a:t>En 1999 la finca fue comprada por la asociación sin ánimo de lucro "Conservatoire du Littoral", que la está restaurando actualmente al diseño original de Johnson, proceso que en el 2008 estaba ya completado.</a:t>
            </a:r>
          </a:p>
          <a:p>
            <a:pPr eaLnBrk="1" hangingPunct="1">
              <a:buFont typeface="Wingdings 2" pitchFamily="18" charset="2"/>
              <a:buNone/>
            </a:pPr>
            <a:endParaRPr lang="es-ES" b="1" dirty="0"/>
          </a:p>
        </p:txBody>
      </p:sp>
    </p:spTree>
    <p:extLst>
      <p:ext uri="{BB962C8B-B14F-4D97-AF65-F5344CB8AC3E}">
        <p14:creationId xmlns:p14="http://schemas.microsoft.com/office/powerpoint/2010/main" val="1830779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dirty="0"/>
              <a:t>El jardín botánico actualmente alberga una colección excelente de plantas subtropical raras centrada alrededor de un estanque doble, y terrazas escalonadas.</a:t>
            </a:r>
          </a:p>
          <a:p>
            <a:pPr eaLnBrk="1" hangingPunct="1"/>
            <a:r>
              <a:rPr lang="es-ES" dirty="0"/>
              <a:t>Como en Hidcote, Johnson utilizó setos y muros bajos para dividir el jardín en diferentes y discretas áreas. Entre sus colecciones destacan:</a:t>
            </a:r>
          </a:p>
          <a:p>
            <a:pPr eaLnBrk="1" hangingPunct="1"/>
            <a:r>
              <a:rPr lang="es-ES" dirty="0"/>
              <a:t>Colección de cycas</a:t>
            </a:r>
          </a:p>
          <a:p>
            <a:pPr eaLnBrk="1" hangingPunct="1"/>
            <a:r>
              <a:rPr lang="es-ES" dirty="0"/>
              <a:t>Colección de suculentas procedentes de todo el mundo.</a:t>
            </a:r>
          </a:p>
          <a:p>
            <a:pPr eaLnBrk="1" hangingPunct="1"/>
            <a:r>
              <a:rPr lang="es-ES" dirty="0"/>
              <a:t>Hay unos especimenes de plantas notables entre los que se incluyen </a:t>
            </a:r>
            <a:r>
              <a:rPr lang="es-ES" i="1" dirty="0"/>
              <a:t>Mahonia siamensis</a:t>
            </a:r>
            <a:r>
              <a:rPr lang="es-ES" dirty="0"/>
              <a:t>, </a:t>
            </a:r>
            <a:r>
              <a:rPr lang="es-ES" i="1" dirty="0"/>
              <a:t>Arbutus unedo</a:t>
            </a:r>
            <a:r>
              <a:rPr lang="es-ES" dirty="0"/>
              <a:t>, Pinus pinea, </a:t>
            </a:r>
            <a:r>
              <a:rPr lang="es-ES" i="1" dirty="0"/>
              <a:t>Buddleja officinalis</a:t>
            </a:r>
            <a:r>
              <a:rPr lang="es-ES" dirty="0"/>
              <a:t>, </a:t>
            </a:r>
            <a:r>
              <a:rPr lang="es-ES" i="1" dirty="0"/>
              <a:t>Rosa chinensis</a:t>
            </a:r>
            <a:r>
              <a:rPr lang="es-ES" dirty="0"/>
              <a:t>, y bambúes,</a:t>
            </a:r>
          </a:p>
          <a:p>
            <a:pPr eaLnBrk="1" hangingPunct="1"/>
            <a:endParaRPr lang="es-ES" dirty="0"/>
          </a:p>
        </p:txBody>
      </p:sp>
    </p:spTree>
    <p:extLst>
      <p:ext uri="{BB962C8B-B14F-4D97-AF65-F5344CB8AC3E}">
        <p14:creationId xmlns:p14="http://schemas.microsoft.com/office/powerpoint/2010/main" val="35522391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File:Madone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256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Jardin Serre de la Madone..-b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71438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Jardin Serre de la Madone.-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72581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Jardin Serre de la Madone.-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2102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Jardin Serre de la Madone.-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9336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Jardin Serre de la Madon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34616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Jardin Serre de la Madon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74210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Jardin Serre de la Madon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2540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Jardin_Serre_de_la_Madone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86825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Jardin_Serre_de_la_Madone_-.-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49338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Jardin_Serre_de_la_Madone_-_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249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Jardin_Serre_de_la_Madone_-_D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84382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Jardin_Serre_de_la_Madone_-_D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1805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Jardin_Serre_de_la_Madone_-_D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37227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Jardin_Serre_de_la_Madone_-_DS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28233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Jardin_Serre_de_la_Madone_-_DS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43304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2 Imagen" descr="Jardin_Serre_de_la_Madone_-_DSCq.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11755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Jardin_Serre_de_la_Madone_-_D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4437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Jardin_Serre_de_la_Madone_-_DSq.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53753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Jardin_Serre_de_la_Madone_-_D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51498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Jardin_Serre_de_la_Madone_-_D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71602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Título"/>
          <p:cNvSpPr>
            <a:spLocks noGrp="1"/>
          </p:cNvSpPr>
          <p:nvPr>
            <p:ph type="title"/>
          </p:nvPr>
        </p:nvSpPr>
        <p:spPr/>
        <p:txBody>
          <a:bodyPr/>
          <a:lstStyle/>
          <a:p>
            <a:pPr eaLnBrk="1" hangingPunct="1"/>
            <a:r>
              <a:rPr lang="es-ES" dirty="0"/>
              <a:t>Jardins de Salagon</a:t>
            </a:r>
          </a:p>
        </p:txBody>
      </p:sp>
      <p:sp>
        <p:nvSpPr>
          <p:cNvPr id="88067" name="2 Marcador de contenido"/>
          <p:cNvSpPr>
            <a:spLocks noGrp="1"/>
          </p:cNvSpPr>
          <p:nvPr>
            <p:ph sz="quarter" idx="1"/>
          </p:nvPr>
        </p:nvSpPr>
        <p:spPr>
          <a:xfrm>
            <a:off x="914400" y="1557338"/>
            <a:ext cx="7041976" cy="4462462"/>
          </a:xfrm>
        </p:spPr>
        <p:txBody>
          <a:bodyPr>
            <a:normAutofit lnSpcReduction="10000"/>
          </a:bodyPr>
          <a:lstStyle/>
          <a:p>
            <a:pPr eaLnBrk="1" hangingPunct="1"/>
            <a:r>
              <a:rPr lang="es-ES" sz="2400" dirty="0"/>
              <a:t>El </a:t>
            </a:r>
            <a:r>
              <a:rPr lang="es-ES" sz="2400" b="1" dirty="0"/>
              <a:t>Jardins de Salagon</a:t>
            </a:r>
            <a:r>
              <a:rPr lang="es-ES" sz="2400" dirty="0"/>
              <a:t> son un parque público, museo y un jardín etnobotánico situado en la localidad de Mane , en el Alpes de Haute-Provence Departamento de Francia. </a:t>
            </a:r>
          </a:p>
          <a:p>
            <a:pPr eaLnBrk="1" hangingPunct="1"/>
            <a:r>
              <a:rPr lang="es-ES" sz="2400" dirty="0"/>
              <a:t>Rodean los edificios del convento de Salagon  (siglo XII) y se clasifican por el Ministerio de Cultura de Francia como uno de los Jardines notables de Francia . </a:t>
            </a:r>
          </a:p>
          <a:p>
            <a:pPr eaLnBrk="1" hangingPunct="1"/>
            <a:r>
              <a:rPr lang="es-ES" sz="2400" dirty="0"/>
              <a:t>Los jardines se encuentran a una altura de quinientos metros, entre el  rio Durance  y el señuelo de montaña, en la cuenca del Forcalquier </a:t>
            </a:r>
            <a:r>
              <a:rPr lang="es-ES" dirty="0"/>
              <a:t>.</a:t>
            </a:r>
          </a:p>
        </p:txBody>
      </p:sp>
    </p:spTree>
    <p:extLst>
      <p:ext uri="{BB962C8B-B14F-4D97-AF65-F5344CB8AC3E}">
        <p14:creationId xmlns:p14="http://schemas.microsoft.com/office/powerpoint/2010/main" val="36294437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404813"/>
            <a:ext cx="7185992" cy="5614987"/>
          </a:xfrm>
        </p:spPr>
        <p:txBody>
          <a:bodyPr>
            <a:normAutofit fontScale="92500"/>
          </a:bodyPr>
          <a:lstStyle/>
          <a:p>
            <a:pPr eaLnBrk="1" hangingPunct="1"/>
            <a:r>
              <a:rPr lang="es-ES" sz="2400" dirty="0"/>
              <a:t>El jardín se compone de cinco secciones diferentes; </a:t>
            </a:r>
          </a:p>
          <a:p>
            <a:pPr eaLnBrk="1" hangingPunct="1"/>
            <a:r>
              <a:rPr lang="es-ES" sz="2400" dirty="0"/>
              <a:t>El </a:t>
            </a:r>
            <a:r>
              <a:rPr lang="es-ES" sz="2400" b="1" dirty="0"/>
              <a:t>jardín medieval,</a:t>
            </a:r>
            <a:r>
              <a:rPr lang="es-ES" sz="2400" dirty="0"/>
              <a:t> una versión moderna de un jardín medieval tradicional, con cuatrocientos diferentes plantas utilizadas en la Edad Media; </a:t>
            </a:r>
          </a:p>
          <a:p>
            <a:pPr eaLnBrk="1" hangingPunct="1"/>
            <a:r>
              <a:rPr lang="es-ES" sz="2400" dirty="0"/>
              <a:t>El </a:t>
            </a:r>
            <a:r>
              <a:rPr lang="es-ES" sz="2400" b="1" dirty="0"/>
              <a:t>jardín de hierbas y plantas de la aldea,</a:t>
            </a:r>
            <a:r>
              <a:rPr lang="es-ES" sz="2400" dirty="0"/>
              <a:t> que se presentan las plantas tradicionales domésticos, ornamentales, medicinales y aromáticas de Haute-Provence; </a:t>
            </a:r>
          </a:p>
          <a:p>
            <a:pPr eaLnBrk="1" hangingPunct="1"/>
            <a:r>
              <a:rPr lang="es-ES" sz="2400" dirty="0"/>
              <a:t>El </a:t>
            </a:r>
            <a:r>
              <a:rPr lang="es-ES" sz="2400" b="1" dirty="0"/>
              <a:t>jardín de los aromas,</a:t>
            </a:r>
            <a:r>
              <a:rPr lang="es-ES" sz="2400" dirty="0"/>
              <a:t> originalmente creado para exhibir las plantas tradicionalmente utilizadas en la fabricación de perfume en la Alta Provenza, que ahora contiene una gran variedad de diferentes tipos de salvia , la artemisia , las plantas Umbelíferas y otras plantas aromáticas de todo el mundo. </a:t>
            </a:r>
          </a:p>
        </p:txBody>
      </p:sp>
    </p:spTree>
    <p:extLst>
      <p:ext uri="{BB962C8B-B14F-4D97-AF65-F5344CB8AC3E}">
        <p14:creationId xmlns:p14="http://schemas.microsoft.com/office/powerpoint/2010/main" val="9781778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2 Marcador de contenido"/>
          <p:cNvSpPr>
            <a:spLocks noGrp="1"/>
          </p:cNvSpPr>
          <p:nvPr>
            <p:ph sz="quarter" idx="1"/>
          </p:nvPr>
        </p:nvSpPr>
        <p:spPr>
          <a:xfrm>
            <a:off x="684213" y="980728"/>
            <a:ext cx="7344171" cy="5039072"/>
          </a:xfrm>
        </p:spPr>
        <p:txBody>
          <a:bodyPr>
            <a:normAutofit/>
          </a:bodyPr>
          <a:lstStyle/>
          <a:p>
            <a:pPr eaLnBrk="1" hangingPunct="1"/>
            <a:r>
              <a:rPr lang="es-ES" sz="2400" dirty="0"/>
              <a:t>El </a:t>
            </a:r>
            <a:r>
              <a:rPr lang="es-ES" sz="2400" b="1" dirty="0"/>
              <a:t>jardín de los tiempos modernos</a:t>
            </a:r>
            <a:r>
              <a:rPr lang="es-ES" sz="2400" dirty="0"/>
              <a:t>. Una colección de plantas que se utilizaron para la industria, la alimentación y la decoración de todo el mundo. </a:t>
            </a:r>
          </a:p>
          <a:p>
            <a:pPr eaLnBrk="1" hangingPunct="1"/>
            <a:r>
              <a:rPr lang="es-ES" sz="2400" dirty="0"/>
              <a:t> El </a:t>
            </a:r>
            <a:r>
              <a:rPr lang="es-ES" sz="2400" b="1" dirty="0"/>
              <a:t>jardín del roble blanco.</a:t>
            </a:r>
            <a:r>
              <a:rPr lang="es-ES" sz="2400" dirty="0"/>
              <a:t> Un jardín dedicado a las variedades locales de roble blanco que crecen en las colinas y montañas bajas de Haute-Provenza.</a:t>
            </a:r>
          </a:p>
          <a:p>
            <a:pPr eaLnBrk="1" hangingPunct="1"/>
            <a:r>
              <a:rPr lang="es-ES" sz="2400" dirty="0"/>
              <a:t>En el siglo XVIII el convento estaba unido al convento de los hermanos Minimes de Mane. Durante la Revolución Francesa, la propiedad fue nacionalizada. </a:t>
            </a:r>
          </a:p>
          <a:p>
            <a:pPr eaLnBrk="1" hangingPunct="1"/>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87914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el siglo XIX los edificios fueron utilizados para la agricultura.</a:t>
            </a:r>
          </a:p>
          <a:p>
            <a:r>
              <a:rPr lang="es-ES" dirty="0"/>
              <a:t>En 1981, fueron adquiridos por la comuna y restaurado.. Desde 1981, la casa de los edificios del Museo del Patrimonio Etnográfico de Haute-Provence</a:t>
            </a:r>
          </a:p>
        </p:txBody>
      </p:sp>
    </p:spTree>
    <p:extLst>
      <p:ext uri="{BB962C8B-B14F-4D97-AF65-F5344CB8AC3E}">
        <p14:creationId xmlns:p14="http://schemas.microsoft.com/office/powerpoint/2010/main" val="22655647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Jardins de Salagonprieure_salago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6382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Jardins de Salagon.-rayol-web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97852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Jardins de Salagon.-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2135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Jardins de Salago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2940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Título"/>
          <p:cNvSpPr>
            <a:spLocks noGrp="1"/>
          </p:cNvSpPr>
          <p:nvPr>
            <p:ph type="title"/>
          </p:nvPr>
        </p:nvSpPr>
        <p:spPr/>
        <p:txBody>
          <a:bodyPr/>
          <a:lstStyle/>
          <a:p>
            <a:pPr eaLnBrk="1" hangingPunct="1"/>
            <a:r>
              <a:rPr lang="fr-FR" dirty="0"/>
              <a:t>Jardins du Château Val Joanis.</a:t>
            </a:r>
            <a:endParaRPr lang="es-ES" dirty="0"/>
          </a:p>
        </p:txBody>
      </p:sp>
      <p:sp>
        <p:nvSpPr>
          <p:cNvPr id="95235" name="4 Marcador de contenido"/>
          <p:cNvSpPr>
            <a:spLocks noGrp="1"/>
          </p:cNvSpPr>
          <p:nvPr>
            <p:ph sz="quarter" idx="1"/>
          </p:nvPr>
        </p:nvSpPr>
        <p:spPr/>
        <p:txBody>
          <a:bodyPr>
            <a:normAutofit lnSpcReduction="10000"/>
          </a:bodyPr>
          <a:lstStyle/>
          <a:p>
            <a:pPr eaLnBrk="1" hangingPunct="1"/>
            <a:r>
              <a:rPr lang="es-ES" sz="2400" dirty="0"/>
              <a:t>Los </a:t>
            </a:r>
            <a:r>
              <a:rPr lang="es-ES" sz="2400" b="1" dirty="0"/>
              <a:t>Jardins du Château Val Joanis</a:t>
            </a:r>
            <a:r>
              <a:rPr lang="es-ES" sz="2400" dirty="0"/>
              <a:t> son los jardines que pertenecen a la bodega del Chateau Val Joanis, situado al oeste de la ciudad de Pertuis en el Vaucluse Departamento de Francia. </a:t>
            </a:r>
          </a:p>
          <a:p>
            <a:pPr eaLnBrk="1" hangingPunct="1"/>
            <a:r>
              <a:rPr lang="es-ES" sz="2400" dirty="0"/>
              <a:t>Los jardines están inspirados en el siglo XVII , o mansión provenzal, que se encuentra en el sitio.</a:t>
            </a:r>
          </a:p>
          <a:p>
            <a:pPr eaLnBrk="1" hangingPunct="1"/>
            <a:r>
              <a:rPr lang="es-ES" sz="2400" dirty="0"/>
              <a:t> Son privados, pero abiertos al público, y están clasificados por el Ministerio de Cultura francés, entre los Jardines notables de Francia.</a:t>
            </a:r>
          </a:p>
          <a:p>
            <a:pPr eaLnBrk="1" hangingPunct="1"/>
            <a:r>
              <a:rPr lang="es-ES" sz="2400" dirty="0"/>
              <a:t>El castillo está construido sobre el emplazamiento de una antigua villa romana, algunas de cuyas piedras de hoy adornan el jardín.</a:t>
            </a:r>
          </a:p>
        </p:txBody>
      </p:sp>
    </p:spTree>
    <p:extLst>
      <p:ext uri="{BB962C8B-B14F-4D97-AF65-F5344CB8AC3E}">
        <p14:creationId xmlns:p14="http://schemas.microsoft.com/office/powerpoint/2010/main" val="17685893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2 Marcador de contenido"/>
          <p:cNvSpPr>
            <a:spLocks noGrp="1"/>
          </p:cNvSpPr>
          <p:nvPr>
            <p:ph sz="quarter" idx="1"/>
          </p:nvPr>
        </p:nvSpPr>
        <p:spPr>
          <a:xfrm>
            <a:off x="914400" y="404813"/>
            <a:ext cx="7041976" cy="6120531"/>
          </a:xfrm>
        </p:spPr>
        <p:txBody>
          <a:bodyPr>
            <a:normAutofit lnSpcReduction="10000"/>
          </a:bodyPr>
          <a:lstStyle/>
          <a:p>
            <a:pPr eaLnBrk="1" hangingPunct="1"/>
            <a:r>
              <a:rPr lang="es-ES" sz="2400" dirty="0"/>
              <a:t>El edificio está decorado con el escudo de armas de Jean de Joanis, el secretario del rey Luis III de Nápoles . </a:t>
            </a:r>
          </a:p>
          <a:p>
            <a:pPr eaLnBrk="1" hangingPunct="1"/>
            <a:r>
              <a:rPr lang="es-ES" sz="2400" dirty="0"/>
              <a:t>La finca fue ocupada por la familia Arnaud, quien lo mantuvo hasta el siglo XVII. </a:t>
            </a:r>
          </a:p>
          <a:p>
            <a:pPr eaLnBrk="1" hangingPunct="1"/>
            <a:r>
              <a:rPr lang="es-ES" sz="2400" dirty="0"/>
              <a:t>La finca se le dio el estatus de un feudo en 1754. </a:t>
            </a:r>
          </a:p>
          <a:p>
            <a:pPr eaLnBrk="1" hangingPunct="1"/>
            <a:r>
              <a:rPr lang="es-ES" sz="2400" dirty="0"/>
              <a:t>La casa y el estado quedó en ruinas durante el siglo XIX.</a:t>
            </a:r>
          </a:p>
          <a:p>
            <a:pPr eaLnBrk="1" hangingPunct="1"/>
            <a:r>
              <a:rPr lang="es-ES" sz="2400" dirty="0"/>
              <a:t>Fue comprada en 1977 por Jean-Louis Capilla Mayor.. Entre 1979 y 1999, plantó 186 hectáreas de viñedos. También encargó al arquitecto Jean-Jacques Pichoux para construir un edificio de moderna bodega, inspirado en el estilo arquitectónico de la Orden de los Dominics .  </a:t>
            </a:r>
          </a:p>
        </p:txBody>
      </p:sp>
    </p:spTree>
    <p:extLst>
      <p:ext uri="{BB962C8B-B14F-4D97-AF65-F5344CB8AC3E}">
        <p14:creationId xmlns:p14="http://schemas.microsoft.com/office/powerpoint/2010/main" val="24247790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2 Marcador de contenido"/>
          <p:cNvSpPr>
            <a:spLocks noGrp="1"/>
          </p:cNvSpPr>
          <p:nvPr>
            <p:ph sz="quarter" idx="1"/>
          </p:nvPr>
        </p:nvSpPr>
        <p:spPr>
          <a:xfrm>
            <a:off x="914400" y="692150"/>
            <a:ext cx="7041976" cy="5545138"/>
          </a:xfrm>
        </p:spPr>
        <p:txBody>
          <a:bodyPr>
            <a:normAutofit fontScale="92500"/>
          </a:bodyPr>
          <a:lstStyle/>
          <a:p>
            <a:pPr eaLnBrk="1" hangingPunct="1"/>
            <a:r>
              <a:rPr lang="es-ES" sz="2400" dirty="0"/>
              <a:t>En 1978, el coro Cécile, decidió construir un jardín en el estilo de un jardín del siglo cocina XVII. </a:t>
            </a:r>
          </a:p>
          <a:p>
            <a:pPr eaLnBrk="1" hangingPunct="1"/>
            <a:r>
              <a:rPr lang="es-ES" sz="2400" dirty="0"/>
              <a:t>Tenía terrazas excavadas en la ladera junto a los viñedos, investigado diferentes estilos de jardinería, y, con la asistencia de landcape jardinero Tobie-Loup-de Vian, comenzó a construir.</a:t>
            </a:r>
          </a:p>
          <a:p>
            <a:pPr eaLnBrk="1" hangingPunct="1"/>
            <a:r>
              <a:rPr lang="es-ES" sz="2400" dirty="0"/>
              <a:t>El jardín alcanzó su forma actual en 1990.</a:t>
            </a:r>
          </a:p>
          <a:p>
            <a:pPr eaLnBrk="1" hangingPunct="1"/>
            <a:r>
              <a:rPr lang="es-ES" sz="2400" dirty="0"/>
              <a:t>Se clasificó como un jardín notable de Francia en 2005. </a:t>
            </a:r>
            <a:endParaRPr lang="es-ES" sz="2400" baseline="30000" dirty="0"/>
          </a:p>
          <a:p>
            <a:pPr eaLnBrk="1" hangingPunct="1"/>
            <a:r>
              <a:rPr lang="es-ES" sz="2400" dirty="0"/>
              <a:t>Los jardines están dispuestos en tres terrazas. </a:t>
            </a:r>
          </a:p>
          <a:p>
            <a:pPr eaLnBrk="1" hangingPunct="1"/>
            <a:r>
              <a:rPr lang="es-ES" sz="2400" dirty="0"/>
              <a:t>La terraza superior es una huerta y jardín de flores, con la lavanda corte en las esferas, la calabaza, plantas para ensaladas, hinojo y plantas aromáticas y hierbas. </a:t>
            </a:r>
          </a:p>
          <a:p>
            <a:pPr eaLnBrk="1" hangingPunct="1"/>
            <a:endParaRPr lang="es-ES" dirty="0"/>
          </a:p>
          <a:p>
            <a:pPr eaLnBrk="1" hangingPunct="1"/>
            <a:endParaRPr lang="es-ES" dirty="0"/>
          </a:p>
        </p:txBody>
      </p:sp>
    </p:spTree>
    <p:extLst>
      <p:ext uri="{BB962C8B-B14F-4D97-AF65-F5344CB8AC3E}">
        <p14:creationId xmlns:p14="http://schemas.microsoft.com/office/powerpoint/2010/main" val="38871865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2 Marcador de contenido"/>
          <p:cNvSpPr>
            <a:spLocks noGrp="1"/>
          </p:cNvSpPr>
          <p:nvPr>
            <p:ph sz="quarter" idx="1"/>
          </p:nvPr>
        </p:nvSpPr>
        <p:spPr>
          <a:xfrm>
            <a:off x="684213" y="549275"/>
            <a:ext cx="7344171" cy="5470525"/>
          </a:xfrm>
        </p:spPr>
        <p:txBody>
          <a:bodyPr>
            <a:normAutofit lnSpcReduction="10000"/>
          </a:bodyPr>
          <a:lstStyle/>
          <a:p>
            <a:pPr eaLnBrk="1" hangingPunct="1"/>
            <a:r>
              <a:rPr lang="es-ES" sz="2400" dirty="0"/>
              <a:t>Las diferentes variedades de tomates se cultivan en los marcos de bambú, y hay pirámides de hiedra y lúpulo ( Humulus lupulus ). </a:t>
            </a:r>
          </a:p>
          <a:p>
            <a:pPr eaLnBrk="1" hangingPunct="1"/>
            <a:r>
              <a:rPr lang="es-ES" sz="2400" dirty="0"/>
              <a:t>Las características medias flores terraza, sobre todo rosas. Las rutas están bordeadas de Iris germanica y tejo los árboles recortados en los conos. </a:t>
            </a:r>
          </a:p>
          <a:p>
            <a:pPr eaLnBrk="1" hangingPunct="1"/>
            <a:r>
              <a:rPr lang="es-ES" sz="2400" dirty="0"/>
              <a:t>Las características más bajos terraza árboles frutales, sobre todo las variedades antiguas de manzanas y peras. El jardín también cuenta con un jardín de hierbas, una colección de aster , y setos de boj recortados en formas ornamentales. </a:t>
            </a:r>
          </a:p>
          <a:p>
            <a:pPr eaLnBrk="1" hangingPunct="1"/>
            <a:r>
              <a:rPr lang="es-ES" sz="2400" dirty="0"/>
              <a:t>Una glorieta o pérgola cubierta de rosales trepadores y enredaderas de trompeta ( Campsis ) sube por la colina y se une a las tres terrazas. </a:t>
            </a:r>
          </a:p>
          <a:p>
            <a:pPr eaLnBrk="1" hangingPunct="1"/>
            <a:endParaRPr lang="es-ES" dirty="0"/>
          </a:p>
        </p:txBody>
      </p:sp>
    </p:spTree>
    <p:extLst>
      <p:ext uri="{BB962C8B-B14F-4D97-AF65-F5344CB8AC3E}">
        <p14:creationId xmlns:p14="http://schemas.microsoft.com/office/powerpoint/2010/main" val="31022962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914400" y="620713"/>
            <a:ext cx="6969968" cy="5399087"/>
          </a:xfrm>
        </p:spPr>
        <p:txBody>
          <a:bodyPr/>
          <a:lstStyle/>
          <a:p>
            <a:r>
              <a:rPr lang="es-ES" sz="2400" dirty="0"/>
              <a:t>Mesas y sillas se colocan en los puntos de la huerta con buenas vistas del jardín y los viñedos más allá. </a:t>
            </a:r>
          </a:p>
          <a:p>
            <a:r>
              <a:rPr lang="es-ES" sz="2400" dirty="0"/>
              <a:t>Las mejores épocas para visitar el jardín son junio y julio para las flores, o septiembre para el cambio de colores de los viñedos y árboles</a:t>
            </a:r>
          </a:p>
          <a:p>
            <a:endParaRPr lang="es-ES" dirty="0"/>
          </a:p>
          <a:p>
            <a:endParaRPr lang="es-ES" dirty="0"/>
          </a:p>
        </p:txBody>
      </p:sp>
    </p:spTree>
    <p:extLst>
      <p:ext uri="{BB962C8B-B14F-4D97-AF65-F5344CB8AC3E}">
        <p14:creationId xmlns:p14="http://schemas.microsoft.com/office/powerpoint/2010/main" val="1295511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Jardins du Château Val Joanis.-b.jpg"/>
          <p:cNvPicPr>
            <a:picLocks noChangeAspect="1"/>
          </p:cNvPicPr>
          <p:nvPr/>
        </p:nvPicPr>
        <p:blipFill>
          <a:blip r:embed="rId3">
            <a:extLst>
              <a:ext uri="{28A0092B-C50C-407E-A947-70E740481C1C}">
                <a14:useLocalDpi xmlns:a14="http://schemas.microsoft.com/office/drawing/2010/main" val="0"/>
              </a:ext>
            </a:extLst>
          </a:blip>
          <a:srcRect l="10588" t="9412" r="6177" b="8235"/>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0287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Jardins du Château Val Joani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35269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Jardins du Château Val Joanis,.-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13347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Jardins du Château Val JoanisVal_Joannis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4413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Jardins du Château Val JoanisVal_Joannis_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3819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Jardins du Château Val Joanis.-Val_Joannis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2846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2 Imagen" descr="Jardins du Château Val JoanisVal_Joannis_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11638" y="0"/>
            <a:ext cx="49323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94509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Jardins du Château Val JoanisVal_Joannis_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88321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Jardins du Château Val JoanisVal_Joannis_garden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8644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Jardins du Château Val JoanisVal_Joannis_garden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16739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Jardins du Château Val JoanisVal_Joannis_garden_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582444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Título"/>
          <p:cNvSpPr>
            <a:spLocks noGrp="1"/>
          </p:cNvSpPr>
          <p:nvPr>
            <p:ph type="title"/>
          </p:nvPr>
        </p:nvSpPr>
        <p:spPr/>
        <p:txBody>
          <a:bodyPr/>
          <a:lstStyle/>
          <a:p>
            <a:pPr eaLnBrk="1" hangingPunct="1"/>
            <a:r>
              <a:rPr lang="es-ES" dirty="0"/>
              <a:t>Pavillon de Galon</a:t>
            </a:r>
          </a:p>
        </p:txBody>
      </p:sp>
      <p:sp>
        <p:nvSpPr>
          <p:cNvPr id="110595" name="2 Marcador de contenido"/>
          <p:cNvSpPr>
            <a:spLocks noGrp="1"/>
          </p:cNvSpPr>
          <p:nvPr>
            <p:ph sz="quarter" idx="1"/>
          </p:nvPr>
        </p:nvSpPr>
        <p:spPr/>
        <p:txBody>
          <a:bodyPr/>
          <a:lstStyle/>
          <a:p>
            <a:pPr eaLnBrk="1" hangingPunct="1"/>
            <a:r>
              <a:rPr lang="es-ES" sz="2400" dirty="0"/>
              <a:t>El </a:t>
            </a:r>
            <a:r>
              <a:rPr lang="es-ES" sz="2400" b="1" dirty="0"/>
              <a:t>Pavillon de Galon</a:t>
            </a:r>
            <a:r>
              <a:rPr lang="es-ES" sz="2400" dirty="0"/>
              <a:t> fue construido a finales del siglo XVIII como un pabellón de caza . </a:t>
            </a:r>
            <a:endParaRPr lang="es-ES" sz="2400" baseline="30000" dirty="0"/>
          </a:p>
          <a:p>
            <a:pPr eaLnBrk="1" hangingPunct="1"/>
            <a:r>
              <a:rPr lang="es-ES" sz="2400" dirty="0"/>
              <a:t> Se encuentra en Cucuron , en Vaucluse , en el lado sur del Luberon cordillera del sur de Francia </a:t>
            </a:r>
          </a:p>
          <a:p>
            <a:pPr eaLnBrk="1" hangingPunct="1"/>
            <a:r>
              <a:rPr lang="es-ES" sz="2400" baseline="30000" dirty="0">
                <a:hlinkClick r:id="rId2"/>
              </a:rPr>
              <a:t>]</a:t>
            </a:r>
            <a:r>
              <a:rPr lang="es-ES" sz="2400" dirty="0"/>
              <a:t> Su 5 hectáreas  jardín, que contiene un jardín a la francesa creada en 2004,  fue galardonado con el " Jardín Notable "por la etiqueta del Ministerio francés de Cultura y Medio Ambiente en 2010. </a:t>
            </a:r>
            <a:endParaRPr lang="es-ES" sz="2400" baseline="30000" dirty="0"/>
          </a:p>
          <a:p>
            <a:pPr eaLnBrk="1" hangingPunct="1"/>
            <a:r>
              <a:rPr lang="es-ES" sz="2400" dirty="0"/>
              <a:t>Esta etiqueta se concede por 5 años y requiere que el jardín este abierto al público por lo menos 50 días por año. </a:t>
            </a:r>
          </a:p>
          <a:p>
            <a:pPr eaLnBrk="1" hangingPunct="1"/>
            <a:endParaRPr lang="es-ES" dirty="0"/>
          </a:p>
        </p:txBody>
      </p:sp>
    </p:spTree>
    <p:extLst>
      <p:ext uri="{BB962C8B-B14F-4D97-AF65-F5344CB8AC3E}">
        <p14:creationId xmlns:p14="http://schemas.microsoft.com/office/powerpoint/2010/main" val="333369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avillon de Galon.-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15597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avillon_de_Gal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120528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avillon de Galon.-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2 Imagen" descr="Domaine de Baudouvin.-m.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4656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avillon de Galon.-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651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villon de Galon.-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5760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villon de Galonprove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852094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Título"/>
          <p:cNvSpPr>
            <a:spLocks noGrp="1"/>
          </p:cNvSpPr>
          <p:nvPr>
            <p:ph type="title"/>
          </p:nvPr>
        </p:nvSpPr>
        <p:spPr/>
        <p:txBody>
          <a:bodyPr/>
          <a:lstStyle/>
          <a:p>
            <a:pPr eaLnBrk="1" hangingPunct="1"/>
            <a:r>
              <a:rPr lang="es-ES" dirty="0"/>
              <a:t>Parc Borély</a:t>
            </a:r>
          </a:p>
        </p:txBody>
      </p:sp>
      <p:sp>
        <p:nvSpPr>
          <p:cNvPr id="117763" name="2 Marcador de contenido"/>
          <p:cNvSpPr>
            <a:spLocks noGrp="1"/>
          </p:cNvSpPr>
          <p:nvPr>
            <p:ph sz="quarter" idx="1"/>
          </p:nvPr>
        </p:nvSpPr>
        <p:spPr>
          <a:xfrm>
            <a:off x="914400" y="2133600"/>
            <a:ext cx="7113984" cy="3886200"/>
          </a:xfrm>
        </p:spPr>
        <p:txBody>
          <a:bodyPr/>
          <a:lstStyle/>
          <a:p>
            <a:pPr eaLnBrk="1" hangingPunct="1"/>
            <a:r>
              <a:rPr lang="es-ES" sz="2400" dirty="0"/>
              <a:t>El </a:t>
            </a:r>
            <a:r>
              <a:rPr lang="es-ES" sz="2400" b="1" dirty="0"/>
              <a:t>Parc Borély</a:t>
            </a:r>
            <a:r>
              <a:rPr lang="es-ES" sz="2400" dirty="0"/>
              <a:t> es un parque público de administración municipal en la ciudad de Marsella, en Francia. </a:t>
            </a:r>
          </a:p>
          <a:p>
            <a:pPr eaLnBrk="1" hangingPunct="1"/>
            <a:r>
              <a:rPr lang="es-ES" sz="2400" dirty="0"/>
              <a:t>Está clasificado por el Ministerio de Cultura de Francia con la etiqueta de Jardin Remarquable de France. </a:t>
            </a:r>
          </a:p>
          <a:p>
            <a:pPr eaLnBrk="1" hangingPunct="1"/>
            <a:r>
              <a:rPr lang="es-ES" sz="2400" dirty="0"/>
              <a:t>El parque tiene una extensión de 17 hectáreas</a:t>
            </a:r>
          </a:p>
          <a:p>
            <a:pPr eaLnBrk="1" hangingPunct="1"/>
            <a:r>
              <a:rPr lang="es-ES" sz="2400" dirty="0"/>
              <a:t>Adyacente a él, se encuentra el Jardin botanique E.M. Heckel</a:t>
            </a:r>
          </a:p>
        </p:txBody>
      </p:sp>
    </p:spTree>
    <p:extLst>
      <p:ext uri="{BB962C8B-B14F-4D97-AF65-F5344CB8AC3E}">
        <p14:creationId xmlns:p14="http://schemas.microsoft.com/office/powerpoint/2010/main" val="375551306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2 Marcador de contenido"/>
          <p:cNvSpPr>
            <a:spLocks noGrp="1"/>
          </p:cNvSpPr>
          <p:nvPr>
            <p:ph sz="quarter" idx="1"/>
          </p:nvPr>
        </p:nvSpPr>
        <p:spPr>
          <a:xfrm>
            <a:off x="914400" y="1196975"/>
            <a:ext cx="7041976" cy="4822825"/>
          </a:xfrm>
        </p:spPr>
        <p:txBody>
          <a:bodyPr/>
          <a:lstStyle/>
          <a:p>
            <a:r>
              <a:rPr lang="es-ES" sz="2400" dirty="0"/>
              <a:t> El "Parc Borély" conste de tres jardines diferenciados; un Jardin à la française, enfrente de bastide, compuesto de dos explanadas, una cuenca circular y otra rectangular, y dobles hileras de árboles, entre la "avenue du Prado" y las puertas del parque :</a:t>
            </a:r>
          </a:p>
          <a:p>
            <a:r>
              <a:rPr lang="es-ES" sz="2400" dirty="0"/>
              <a:t>Un jardín inglés de paisaje, en el lado oeste del parque, rodeando un lago, y adornado con estatuas, una fuente, una cascada, y un patio. También ofrece una miniatura de la basílica de Notre-Dame de la Garde.</a:t>
            </a:r>
          </a:p>
          <a:p>
            <a:endParaRPr lang="es-ES" dirty="0"/>
          </a:p>
          <a:p>
            <a:endParaRPr lang="es-ES" dirty="0"/>
          </a:p>
        </p:txBody>
      </p:sp>
    </p:spTree>
    <p:extLst>
      <p:ext uri="{BB962C8B-B14F-4D97-AF65-F5344CB8AC3E}">
        <p14:creationId xmlns:p14="http://schemas.microsoft.com/office/powerpoint/2010/main" val="419944398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2 Marcador de contenido"/>
          <p:cNvSpPr>
            <a:spLocks noGrp="1"/>
          </p:cNvSpPr>
          <p:nvPr>
            <p:ph sz="quarter" idx="1"/>
          </p:nvPr>
        </p:nvSpPr>
        <p:spPr>
          <a:xfrm>
            <a:off x="914400" y="549275"/>
            <a:ext cx="6825952" cy="5470525"/>
          </a:xfrm>
        </p:spPr>
        <p:txBody>
          <a:bodyPr>
            <a:normAutofit lnSpcReduction="10000"/>
          </a:bodyPr>
          <a:lstStyle/>
          <a:p>
            <a:pPr eaLnBrk="1" hangingPunct="1"/>
            <a:r>
              <a:rPr lang="es-ES" sz="2400" dirty="0"/>
              <a:t>Una pista de carreras de caballos recientemente renovada. Las otras dos partes del jardín conectan con el mar por un "promenade" (</a:t>
            </a:r>
            <a:r>
              <a:rPr lang="es-ES" sz="2400" i="1" dirty="0"/>
              <a:t>paseo</a:t>
            </a:r>
            <a:r>
              <a:rPr lang="es-ES" sz="2400" dirty="0"/>
              <a:t>) y con el jardín botánico vecino.</a:t>
            </a:r>
          </a:p>
          <a:p>
            <a:pPr eaLnBrk="1" hangingPunct="1"/>
            <a:r>
              <a:rPr lang="es-ES" sz="2400" dirty="0"/>
              <a:t>El parque fue creado en el siglo XVII por un naviero francés y comerciante, </a:t>
            </a:r>
            <a:r>
              <a:rPr lang="es-ES" sz="2400" i="1" dirty="0"/>
              <a:t>Joseph Borely</a:t>
            </a:r>
            <a:r>
              <a:rPr lang="es-ES" sz="2400" dirty="0"/>
              <a:t>, que compró tierra para una casa de campo en el área de Marsella denominada "Bonneveine". La finca fue agrandada en el siglo XVIII por </a:t>
            </a:r>
            <a:r>
              <a:rPr lang="es-ES" sz="2400" i="1" dirty="0"/>
              <a:t>Joseph Borely</a:t>
            </a:r>
            <a:r>
              <a:rPr lang="es-ES" sz="2400" dirty="0"/>
              <a:t>, quién construyó en la propiedad una "bastide" (</a:t>
            </a:r>
            <a:r>
              <a:rPr lang="es-ES" sz="2400" i="1" dirty="0"/>
              <a:t>casa de campo provenzal</a:t>
            </a:r>
            <a:r>
              <a:rPr lang="es-ES" sz="2400" dirty="0"/>
              <a:t>). Cuando </a:t>
            </a:r>
            <a:r>
              <a:rPr lang="es-ES" sz="2400" i="1" dirty="0"/>
              <a:t>Louis-Joseph Borély</a:t>
            </a:r>
            <a:r>
              <a:rPr lang="es-ES" sz="2400" dirty="0"/>
              <a:t> heredó la propiedad en 1770, comisionó al arquitecto de paisaje </a:t>
            </a:r>
            <a:r>
              <a:rPr lang="es-ES" sz="2400" i="1" dirty="0"/>
              <a:t>Embry</a:t>
            </a:r>
            <a:r>
              <a:rPr lang="es-ES" sz="2400" dirty="0"/>
              <a:t> para crear un "jardín a la française".</a:t>
            </a:r>
          </a:p>
          <a:p>
            <a:pPr eaLnBrk="1" hangingPunct="1"/>
            <a:endParaRPr lang="es-ES" dirty="0"/>
          </a:p>
        </p:txBody>
      </p:sp>
    </p:spTree>
    <p:extLst>
      <p:ext uri="{BB962C8B-B14F-4D97-AF65-F5344CB8AC3E}">
        <p14:creationId xmlns:p14="http://schemas.microsoft.com/office/powerpoint/2010/main" val="45187220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2 Marcador de contenido"/>
          <p:cNvSpPr>
            <a:spLocks noGrp="1"/>
          </p:cNvSpPr>
          <p:nvPr>
            <p:ph sz="quarter" idx="1"/>
          </p:nvPr>
        </p:nvSpPr>
        <p:spPr>
          <a:xfrm>
            <a:off x="914400" y="1125538"/>
            <a:ext cx="7772400" cy="4894262"/>
          </a:xfrm>
        </p:spPr>
        <p:txBody>
          <a:bodyPr>
            <a:normAutofit lnSpcReduction="10000"/>
          </a:bodyPr>
          <a:lstStyle/>
          <a:p>
            <a:pPr eaLnBrk="1" hangingPunct="1"/>
            <a:r>
              <a:rPr lang="es-ES" sz="2400" dirty="0"/>
              <a:t>A mediados del siglo XIX, la tierra pasó primero a </a:t>
            </a:r>
            <a:r>
              <a:rPr lang="es-ES" sz="2400" i="1" dirty="0"/>
              <a:t>Paulin Talabot</a:t>
            </a:r>
            <a:r>
              <a:rPr lang="es-ES" sz="2400" dirty="0"/>
              <a:t>, director del nuevo ferrocarril PLM que conectó París con Marsella; y entonces la tierra fue adquirida por la ciudad de Marsella. </a:t>
            </a:r>
          </a:p>
          <a:p>
            <a:pPr eaLnBrk="1" hangingPunct="1"/>
            <a:r>
              <a:rPr lang="es-ES" sz="2400" dirty="0"/>
              <a:t>El arquitecto de paisaje comisionado por la ciudad Adolphe Alphande diseñó un parque con tres porciones distintas; un jardín francés, un parque inglés del paisaje, y una pista para la carrera de caballos del lado del mar. También fueron construidos un número de pabellones de madera; apenas uno permanece, el antiguo pabellón del lago, que también había servido como laboratorio botánico del "Institut Colonial".</a:t>
            </a:r>
          </a:p>
          <a:p>
            <a:pPr eaLnBrk="1" hangingPunct="1"/>
            <a:endParaRPr lang="es-ES" dirty="0"/>
          </a:p>
        </p:txBody>
      </p:sp>
    </p:spTree>
    <p:extLst>
      <p:ext uri="{BB962C8B-B14F-4D97-AF65-F5344CB8AC3E}">
        <p14:creationId xmlns:p14="http://schemas.microsoft.com/office/powerpoint/2010/main" val="127650016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2 Marcador de contenido"/>
          <p:cNvSpPr>
            <a:spLocks noGrp="1"/>
          </p:cNvSpPr>
          <p:nvPr>
            <p:ph sz="quarter" idx="1"/>
          </p:nvPr>
        </p:nvSpPr>
        <p:spPr>
          <a:xfrm>
            <a:off x="914400" y="620713"/>
            <a:ext cx="7113984" cy="5399087"/>
          </a:xfrm>
        </p:spPr>
        <p:txBody>
          <a:bodyPr/>
          <a:lstStyle/>
          <a:p>
            <a:r>
              <a:rPr lang="es-ES" sz="2400" dirty="0"/>
              <a:t>Desde 1880 hasta 1915, el parque era el sitio donde estuvo ubicado un jardín botánico, que se trasladó a un terreno colindante al parque.</a:t>
            </a:r>
          </a:p>
          <a:p>
            <a:r>
              <a:rPr lang="es-ES" sz="2400" dirty="0"/>
              <a:t> En el 2002, una "promenade" de dos hectáreas fue diseñada entre el parque y el mar.</a:t>
            </a:r>
          </a:p>
          <a:p>
            <a:endParaRPr lang="es-ES" dirty="0"/>
          </a:p>
        </p:txBody>
      </p:sp>
    </p:spTree>
    <p:extLst>
      <p:ext uri="{BB962C8B-B14F-4D97-AF65-F5344CB8AC3E}">
        <p14:creationId xmlns:p14="http://schemas.microsoft.com/office/powerpoint/2010/main" val="292514358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Parc Borély.-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194768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Parc_borely_0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718060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parc_borely_by_Ironca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239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parc-borely-04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459096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Parc Borely.-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11793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Parc Borely.-la-plage-du-prado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665901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Parc Borely..--a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221946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Parc Borely.-Marsell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726600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Título"/>
          <p:cNvSpPr>
            <a:spLocks noGrp="1"/>
          </p:cNvSpPr>
          <p:nvPr>
            <p:ph type="title"/>
          </p:nvPr>
        </p:nvSpPr>
        <p:spPr/>
        <p:txBody>
          <a:bodyPr/>
          <a:lstStyle/>
          <a:p>
            <a:pPr eaLnBrk="1" hangingPunct="1"/>
            <a:r>
              <a:rPr lang="es-ES" dirty="0"/>
              <a:t>Parc aux Bambues.</a:t>
            </a:r>
          </a:p>
        </p:txBody>
      </p:sp>
      <p:sp>
        <p:nvSpPr>
          <p:cNvPr id="131075" name="2 Marcador de contenido"/>
          <p:cNvSpPr>
            <a:spLocks noGrp="1"/>
          </p:cNvSpPr>
          <p:nvPr>
            <p:ph sz="quarter" idx="1"/>
          </p:nvPr>
        </p:nvSpPr>
        <p:spPr>
          <a:xfrm>
            <a:off x="914400" y="1447800"/>
            <a:ext cx="7185992" cy="5005388"/>
          </a:xfrm>
        </p:spPr>
        <p:txBody>
          <a:bodyPr>
            <a:normAutofit fontScale="92500"/>
          </a:bodyPr>
          <a:lstStyle/>
          <a:p>
            <a:pPr eaLnBrk="1" hangingPunct="1"/>
            <a:r>
              <a:rPr lang="es-ES" sz="2400" dirty="0"/>
              <a:t>Dirigida por Michel Bonfils desde 1989, cuenta con el apoyo y gestionado desde septiembre de 2001 por la Asociación de Amigos del Jardín del Planbuisson (Ley de 1901), con el fin de preservar el patrimonio botánico de turismo, y la estética que caracteriza a el Jardín y asegurar la sostenibilidad de su mantenimiento. </a:t>
            </a:r>
          </a:p>
          <a:p>
            <a:pPr eaLnBrk="1" hangingPunct="1"/>
            <a:r>
              <a:rPr lang="es-ES" sz="2400" dirty="0"/>
              <a:t>El jardín fue galardonado con el jardinero de Dordoña expedido por el Ministro de Cultura en el año 2003 y el jardín de la etiqueta notable en 2005, renovado en 2010. Presenta las especies de gramíneas situaciones de bambú y otros que constituyen las colecciones de Planbuisson.. </a:t>
            </a:r>
          </a:p>
          <a:p>
            <a:pPr eaLnBrk="1" hangingPunct="1"/>
            <a:endParaRPr lang="es-ES" dirty="0"/>
          </a:p>
        </p:txBody>
      </p:sp>
    </p:spTree>
    <p:extLst>
      <p:ext uri="{BB962C8B-B14F-4D97-AF65-F5344CB8AC3E}">
        <p14:creationId xmlns:p14="http://schemas.microsoft.com/office/powerpoint/2010/main" val="10940221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www.planfor.es/Donnees_Site/Produit/HTML/images/phyllo-bambusoides-castilloni-inversa-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196975"/>
            <a:ext cx="24765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099" name="Picture 4" descr="http://www.planfor.es/Donnees_Site/Produit/HTML/images/phyllo-bambusoides-castilloni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5" y="1196975"/>
            <a:ext cx="24765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0" name="Picture 6" descr="http://www.planfor.es/Donnees_Site/Produit/HTML/images/phyllo-aurea-holochrysa-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7763" y="1125538"/>
            <a:ext cx="24765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18685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http://www.planfor.es/Donnees_Site/Produit/HTML/images/phyllo-aurea-koi-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412875"/>
            <a:ext cx="24765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3" name="Picture 4" descr="http://www.planfor.es/Donnees_Site/Produit/HTML/images/bambou-phyllo-aureosulcata-aureocaulis-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1412875"/>
            <a:ext cx="24765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4" name="Picture 6" descr="http://www.planfor.es/Donnees_Site/Produit/HTML/images/phyllo-vivax-f-aureocaulis-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9563" y="692150"/>
            <a:ext cx="21431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5" name="Picture 8" descr="http://www.planfor.es/Donnees_Site/Produit/HTML/images/phyllo-vivax-f-huangwenzhu-0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025" y="3789363"/>
            <a:ext cx="21431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306964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planbuisson.com/wp-content/gallery/jardin/img_41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0361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http://www.planfor.fr/Donnees_Site/Conseil/HTML/images/bambous-groult-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692150"/>
            <a:ext cx="21431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1" name="Picture 4" descr="http://www.french-gardens.com/images/stories/planbuisson/planbuisson-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838" y="0"/>
            <a:ext cx="4572000"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2" name="Picture 6" descr="Photo of Jardin de Planbuisson Fran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838" y="32131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3" name="Picture 8" descr="bamboo garden of planbuiss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4076700"/>
            <a:ext cx="3429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12289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Parc aux Bambues.-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613402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Parc aux Bambu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79844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Parc aux Bambue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13804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Parc aux Bambues.-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386485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Parc aux Bambues.-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908478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Parc aux Bambuesforet-de-bambous-41-_51200_fu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75773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TotalTime>
  <Words>3522</Words>
  <Application>Microsoft Office PowerPoint</Application>
  <PresentationFormat>Presentación en pantalla (4:3)</PresentationFormat>
  <Paragraphs>300</Paragraphs>
  <Slides>135</Slides>
  <Notes>88</Notes>
  <HiddenSlides>0</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135</vt:i4>
      </vt:variant>
    </vt:vector>
  </HeadingPairs>
  <TitlesOfParts>
    <vt:vector size="141" baseType="lpstr">
      <vt:lpstr>Arial</vt:lpstr>
      <vt:lpstr>Calibri</vt:lpstr>
      <vt:lpstr>Century Schoolbook</vt:lpstr>
      <vt:lpstr>Wingdings</vt:lpstr>
      <vt:lpstr>Wingdings 2</vt:lpstr>
      <vt:lpstr>Default Theme</vt:lpstr>
      <vt:lpstr>EUROPA.-LA VUELTA AL MUNDO EN 885 JARDINES. FRANCIA.-Chantilly.-Potager des Princes.-Domaine de Baudouvin. Faugergue,.  botanique de Deshaies.- la Magalone.-Serre de la Madone.-</vt:lpstr>
      <vt:lpstr>Chantilly.-Potager des Princes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Domaine de Baudouvin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Faugergue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botanique de Deshaies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la Magalone.-Villa-Magalone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Serre de la Madone.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Salagon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du Château Val Joanis.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Pavillon de Galon</vt:lpstr>
      <vt:lpstr>Presentación de PowerPoint</vt:lpstr>
      <vt:lpstr>Presentación de PowerPoint</vt:lpstr>
      <vt:lpstr>Presentación de PowerPoint</vt:lpstr>
      <vt:lpstr>Presentación de PowerPoint</vt:lpstr>
      <vt:lpstr>Presentación de PowerPoint</vt:lpstr>
      <vt:lpstr>Presentación de PowerPoint</vt:lpstr>
      <vt:lpstr>Parc Borély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aux Bambues.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JARDINES.-FRANCIA.-AÑ</dc:title>
  <dc:creator>Josep</dc:creator>
  <cp:lastModifiedBy>Usuario</cp:lastModifiedBy>
  <cp:revision>15</cp:revision>
  <dcterms:created xsi:type="dcterms:W3CDTF">2013-09-07T10:02:19Z</dcterms:created>
  <dcterms:modified xsi:type="dcterms:W3CDTF">2018-03-07T15:10:05Z</dcterms:modified>
</cp:coreProperties>
</file>