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18"/>
  </p:notesMasterIdLst>
  <p:sldIdLst>
    <p:sldId id="258" r:id="rId2"/>
    <p:sldId id="259" r:id="rId3"/>
    <p:sldId id="380" r:id="rId4"/>
    <p:sldId id="268" r:id="rId5"/>
    <p:sldId id="262" r:id="rId6"/>
    <p:sldId id="261" r:id="rId7"/>
    <p:sldId id="269" r:id="rId8"/>
    <p:sldId id="264" r:id="rId9"/>
    <p:sldId id="263" r:id="rId10"/>
    <p:sldId id="267" r:id="rId11"/>
    <p:sldId id="368" r:id="rId12"/>
    <p:sldId id="370" r:id="rId13"/>
    <p:sldId id="371" r:id="rId14"/>
    <p:sldId id="381" r:id="rId15"/>
    <p:sldId id="271" r:id="rId16"/>
    <p:sldId id="273" r:id="rId17"/>
    <p:sldId id="276" r:id="rId18"/>
    <p:sldId id="272" r:id="rId19"/>
    <p:sldId id="274" r:id="rId20"/>
    <p:sldId id="275" r:id="rId21"/>
    <p:sldId id="277" r:id="rId22"/>
    <p:sldId id="278" r:id="rId23"/>
    <p:sldId id="279" r:id="rId24"/>
    <p:sldId id="372" r:id="rId25"/>
    <p:sldId id="36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73" r:id="rId62"/>
    <p:sldId id="316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9" r:id="rId73"/>
    <p:sldId id="317" r:id="rId74"/>
    <p:sldId id="327" r:id="rId75"/>
    <p:sldId id="328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8" r:id="rId103"/>
    <p:sldId id="359" r:id="rId104"/>
    <p:sldId id="361" r:id="rId105"/>
    <p:sldId id="362" r:id="rId106"/>
    <p:sldId id="363" r:id="rId107"/>
    <p:sldId id="364" r:id="rId108"/>
    <p:sldId id="365" r:id="rId109"/>
    <p:sldId id="366" r:id="rId110"/>
    <p:sldId id="367" r:id="rId111"/>
    <p:sldId id="374" r:id="rId112"/>
    <p:sldId id="375" r:id="rId113"/>
    <p:sldId id="376" r:id="rId114"/>
    <p:sldId id="377" r:id="rId115"/>
    <p:sldId id="378" r:id="rId116"/>
    <p:sldId id="379" r:id="rId1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70" autoAdjust="0"/>
    <p:restoredTop sz="94660"/>
  </p:normalViewPr>
  <p:slideViewPr>
    <p:cSldViewPr>
      <p:cViewPr varScale="1">
        <p:scale>
          <a:sx n="104" d="100"/>
          <a:sy n="104" d="100"/>
        </p:scale>
        <p:origin x="171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notesMaster" Target="notesMasters/notesMaster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presProps" Target="presProps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theme" Target="theme/theme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B78FD5-F26B-42B8-B88E-AE2791E9E68C}" type="datetimeFigureOut">
              <a:rPr lang="es-ES" smtClean="0"/>
              <a:t>11/03/2018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AFCFA2-18BE-4364-ACF3-4C42707C88A9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597517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Chateau de Chavaniac.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236446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Chateau de Chavaniac.-w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602665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Chateau de Chavaniac.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554097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Chateau de Chavaniac.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388312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Chateau de Chavaniac.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217827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Chateau de Chavaniac.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509239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</a:t>
            </a:r>
            <a:r>
              <a:rPr lang="fr-FR" baseline="0" dirty="0"/>
              <a:t> du chateau de Valmer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15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209190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 du chateau de Valmer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16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190701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 du chateau de Valmer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18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765189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 du mont des Recollets.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25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310579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 du mont des Recollets.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26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434126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 du mont des Recollets.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27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724516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 du mont des Recollets.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28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456055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 du mont des Recollets.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29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9532912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 du mont des Recollets.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30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5289622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 du mont des Recollets.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31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2918202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 du mont des Recollets.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32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1752842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 du mont des Recollets.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33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8423347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 du mont des Recollets.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34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9689816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 du mont des Recollets.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35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0458404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 du mont des Recollets.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36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2460471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 du mont des Recollets.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37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9070628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 du mont des Recollets.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38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8946770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 du mont des Recollets.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39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4399749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 du mont des Recollets.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40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8215235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 du mont des Recollets.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41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02463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 du mont des Recollets.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42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7131294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 du mont des Recollets.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43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8934109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 du mont des Recollets.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44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2622136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 du mont des Recollets.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45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2946975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 du mont des Recollets.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46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2711857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 du mont des Recollets.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47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7362702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 du mont des Recollets.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48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3766748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 du mont des Recollets.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49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6094054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Jardin du mont des Recollets.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50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4396908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du Prieure-Laverre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52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7737490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du Prieure-Laverre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53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1254007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du Prieure-Laverre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54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3793469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du Prieure-Laverre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55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8487918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du Prieure-Laverre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56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0302205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du Prieure-Laverre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57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6341504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du Prieure-Laverre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58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5909715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du Prieure-Laverre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59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9501332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du Prieure Locmaria.-Finistere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62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10058440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du Prieure Locmaria.-Finistere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63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75628602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du Prieure Locmaria.-Finistere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64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7480285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du Prieure Locmaria.-Finistere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65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62920170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du Prieure Locmaria.-Finistere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66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5283323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du Prieure Locmaria.-Finistere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67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79065838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du Prieure Locmaria.-Finistere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68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8441975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du Prieure Locmaria.-Finistere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69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60267126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du Prieure Locmaria.-Finistere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70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13196003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du Prieure Locmaria.-Finistere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71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28253147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du Prieure Locmaria.-Finistere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72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90345482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du Prieure Locmaria.-Finistere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73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78465852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du Prieure Locmaria.-Finistere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74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28395058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du Prieure Locmaria.-Finistere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75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36998557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du Prieure Locmaria.-Finistere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76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64415902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Exotique de Roscoff.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78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19770275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Exotique de Roscoff.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79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6104163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Exotique de Roscoff.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80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2784120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Exotique de Roscoff.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81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38292930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Exotique de Roscoff.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82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29355479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83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9723834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Exotique de Roscoff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84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73659571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Exotique de Roscoff.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85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95821702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Exotique de Roscoff.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86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45937773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Exotique de Roscoff.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87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70461756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88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24785148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Exotique de Roscoff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89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60943387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Exotique de Roscoff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90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14159928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Exotique de Roscoff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91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26683892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Exotique de Roscoff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92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33819987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Exotique de Roscoff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93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09974678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Exotique de Roscoff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94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57284608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Exotique de Roscoff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95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64042811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Exotique de Roscoff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96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83927206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Exotique de Roscoff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97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51762117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Exotique de Roscoff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98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927810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Exotique de Roscoff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99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0256106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Exotique de Roscoff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100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08782764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Exotique de Roscoff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101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37121330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Exotique de Roscoff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102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70901265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Exotique de Roscoff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103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16341122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Exotique de Roscoff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104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20381233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Exotique de Roscoff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105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4527957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Exotique de Roscoff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106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51795304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Exotique de Roscoff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107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20136820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Exotique de Roscoff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108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44489962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Exotique de Roscoff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109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10441374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Exotique de Roscoff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110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5483891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Exotique de Roscoff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111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04516338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Exotique de Roscoff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112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7571465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Exotique de Roscoff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113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06607857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Exotique de Roscoff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114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43697085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Exotique de Roscoff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FCFA2-18BE-4364-ACF3-4C42707C88A9}" type="slidenum">
              <a:rPr lang="es-ES" smtClean="0"/>
              <a:t>115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344279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696464"/>
                </a:solidFill>
              </a:rPr>
              <a:pPr/>
              <a:t>3/11/2018</a:t>
            </a:fld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696464"/>
                </a:solidFill>
              </a:rPr>
              <a:pPr/>
              <a:t>3/11/2018</a:t>
            </a:fld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>
              <a:solidFill>
                <a:srgbClr val="696464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696464"/>
                </a:solidFill>
              </a:rPr>
              <a:pPr/>
              <a:t>3/11/2018</a:t>
            </a:fld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696464"/>
                </a:solidFill>
              </a:rPr>
              <a:pPr/>
              <a:t>3/11/2018</a:t>
            </a:fld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696464"/>
                </a:solidFill>
              </a:rPr>
              <a:pPr/>
              <a:t>3/11/2018</a:t>
            </a:fld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696464"/>
                </a:solidFill>
              </a:rPr>
              <a:pPr/>
              <a:t>3/11/2018</a:t>
            </a:fld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>
              <a:solidFill>
                <a:srgbClr val="696464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696464"/>
                </a:solidFill>
              </a:rPr>
              <a:pPr/>
              <a:t>3/11/2018</a:t>
            </a:fld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696464"/>
                </a:solidFill>
              </a:rPr>
              <a:pPr/>
              <a:t>3/11/2018</a:t>
            </a:fld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>
              <a:solidFill>
                <a:srgbClr val="696464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696464"/>
                </a:solidFill>
              </a:rPr>
              <a:pPr/>
              <a:t>3/11/2018</a:t>
            </a:fld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>
              <a:solidFill>
                <a:srgbClr val="696464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696464"/>
                </a:solidFill>
              </a:rPr>
              <a:pPr/>
              <a:t>3/11/2018</a:t>
            </a:fld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696464"/>
                </a:solidFill>
              </a:rPr>
              <a:pPr/>
              <a:t>3/11/2018</a:t>
            </a:fld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E6F9B8CD-342D-4579-98EC-A8FD6B7370E1}" type="datetimeFigureOut">
              <a:rPr lang="en-US" smtClean="0">
                <a:solidFill>
                  <a:srgbClr val="696464"/>
                </a:solidFill>
              </a:rPr>
              <a:pPr/>
              <a:t>3/11/2018</a:t>
            </a:fld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2BBB5E19-F10A-4C2F-BF6F-11C513378A2E}" type="slidenum">
              <a:rPr lang="en-US" smtClean="0"/>
              <a:pPr/>
              <a:t>‹Nº›</a:t>
            </a:fld>
            <a:endParaRPr lang="en-US" b="1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g"/><Relationship Id="rId4" Type="http://schemas.openxmlformats.org/officeDocument/2006/relationships/image" Target="../media/image12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6.jp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5.jpg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g"/><Relationship Id="rId2" Type="http://schemas.openxmlformats.org/officeDocument/2006/relationships/image" Target="../media/image10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620688"/>
            <a:ext cx="6534472" cy="5256584"/>
          </a:xfrm>
        </p:spPr>
        <p:txBody>
          <a:bodyPr>
            <a:noAutofit/>
          </a:bodyPr>
          <a:lstStyle/>
          <a:p>
            <a:r>
              <a:rPr lang="es-ES" sz="3200" dirty="0"/>
              <a:t>EUROPA.-LA VUELTA AL MUNDO EN 885 JARDINES.-francia</a:t>
            </a:r>
            <a:r>
              <a:rPr lang="es-ES" sz="3600" dirty="0"/>
              <a:t>.-</a:t>
            </a:r>
            <a:r>
              <a:rPr lang="es-ES" sz="2800" dirty="0"/>
              <a:t>Chateau de Chavaniac.-Chateau de Valmer.-Mont des Recollets.-Prieure-Laverre.-Prieure Locmaria.-Finistere.-Exotique de Roscoff.-</a:t>
            </a:r>
            <a:br>
              <a:rPr lang="es-ES" sz="3600" dirty="0"/>
            </a:br>
            <a:br>
              <a:rPr lang="es-ES" sz="3600" dirty="0"/>
            </a:br>
            <a:endParaRPr lang="es-ES" sz="3600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411760" y="5157192"/>
            <a:ext cx="5040560" cy="1152128"/>
          </a:xfrm>
        </p:spPr>
        <p:txBody>
          <a:bodyPr>
            <a:normAutofit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</p:txBody>
      </p:sp>
    </p:spTree>
    <p:extLst>
      <p:ext uri="{BB962C8B-B14F-4D97-AF65-F5344CB8AC3E}">
        <p14:creationId xmlns:p14="http://schemas.microsoft.com/office/powerpoint/2010/main" val="18445310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210146"/>
          </a:xfrm>
        </p:spPr>
        <p:txBody>
          <a:bodyPr/>
          <a:lstStyle/>
          <a:p>
            <a:r>
              <a:rPr lang="es-ES" dirty="0"/>
              <a:t>Chateau de Chavaniac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611560" y="1700808"/>
            <a:ext cx="7416824" cy="4824536"/>
          </a:xfrm>
        </p:spPr>
        <p:txBody>
          <a:bodyPr>
            <a:normAutofit/>
          </a:bodyPr>
          <a:lstStyle/>
          <a:p>
            <a:r>
              <a:rPr lang="es-ES" dirty="0"/>
              <a:t>El Château de Chavaniac es un fortificada mansión de dieciocho habitaciones decoradas en el estilo Louis XIII situado en Chavaniac-Lafayette , Haute-Loire , en Auvernia , Francia . </a:t>
            </a:r>
          </a:p>
          <a:p>
            <a:r>
              <a:rPr lang="es-ES" dirty="0"/>
              <a:t>Flanqueado por dos torres de piedra negra, que fue construid en el siglo XIV y fue el lugar de nacimiento del general Lafayette en 1757. </a:t>
            </a:r>
          </a:p>
          <a:p>
            <a:r>
              <a:rPr lang="es-ES" dirty="0"/>
              <a:t>En 1917, el escocés nacido en América industrial John C. Moffat compró el castillo para servir como un centro de la filantropía de las personas afectadas por la Primera Guerra Mundial . </a:t>
            </a:r>
          </a:p>
        </p:txBody>
      </p:sp>
    </p:spTree>
    <p:extLst>
      <p:ext uri="{BB962C8B-B14F-4D97-AF65-F5344CB8AC3E}">
        <p14:creationId xmlns:p14="http://schemas.microsoft.com/office/powerpoint/2010/main" val="36865733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/>
              <a:t>Después de la guerra se renovó por completo para conservar los documentos y objetos relacionados con el general Lafayette. </a:t>
            </a:r>
          </a:p>
          <a:p>
            <a:r>
              <a:rPr lang="es-ES" dirty="0"/>
              <a:t>El Château de Chavaniac es ahora un museo abierto al público.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714159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100" y="0"/>
            <a:ext cx="88677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4804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0305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16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9413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4816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2" b="7451"/>
          <a:stretch/>
        </p:blipFill>
        <p:spPr>
          <a:xfrm>
            <a:off x="40341" y="1"/>
            <a:ext cx="910365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8635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953000" cy="356235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0"/>
            <a:ext cx="4191000" cy="3562350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62350"/>
            <a:ext cx="4953000" cy="3295650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5136" y="3594888"/>
            <a:ext cx="4427924" cy="3295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59411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2538"/>
            <a:ext cx="9036496" cy="3605554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33296"/>
            <a:ext cx="4953000" cy="3295650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3573016"/>
            <a:ext cx="4516470" cy="3255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9837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714202"/>
          </a:xfrm>
        </p:spPr>
        <p:txBody>
          <a:bodyPr>
            <a:normAutofit/>
          </a:bodyPr>
          <a:lstStyle/>
          <a:p>
            <a:r>
              <a:rPr lang="fr-FR" dirty="0"/>
              <a:t>Jardin du Chateau de Valmer</a:t>
            </a:r>
            <a:br>
              <a:rPr lang="fr-FR" dirty="0"/>
            </a:b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2060848"/>
            <a:ext cx="7467600" cy="4413104"/>
          </a:xfrm>
        </p:spPr>
        <p:txBody>
          <a:bodyPr>
            <a:normAutofit lnSpcReduction="10000"/>
          </a:bodyPr>
          <a:lstStyle/>
          <a:p>
            <a:r>
              <a:rPr lang="es-ES" dirty="0"/>
              <a:t>Castillo Valmer es un castillo en el Renacimiento construido el siglo XVI al siglo XVIII, cerca del pueblo de Chançay en Indre-et-Loire .</a:t>
            </a:r>
          </a:p>
          <a:p>
            <a:r>
              <a:rPr lang="es-ES" dirty="0"/>
              <a:t> Sus jardines a la francesa , con terraza y jardín, plantas de invernadero y hortalizas reliquia, que se registran en los monumentos históricos desde 1930 , han sido reconocidos como " Jardín Notable "por el Ministerio de Cultura en el año 2004 . </a:t>
            </a:r>
          </a:p>
          <a:p>
            <a:r>
              <a:rPr lang="es-ES" dirty="0"/>
              <a:t>El castillo es el objeto de un registro bajo los monumentos históricos desde el 11 de mayo de 1930 .</a:t>
            </a:r>
          </a:p>
        </p:txBody>
      </p:sp>
    </p:spTree>
    <p:extLst>
      <p:ext uri="{BB962C8B-B14F-4D97-AF65-F5344CB8AC3E}">
        <p14:creationId xmlns:p14="http://schemas.microsoft.com/office/powerpoint/2010/main" val="5594922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196752"/>
            <a:ext cx="7113984" cy="4823048"/>
          </a:xfrm>
        </p:spPr>
        <p:txBody>
          <a:bodyPr>
            <a:normAutofit lnSpcReduction="10000"/>
          </a:bodyPr>
          <a:lstStyle/>
          <a:p>
            <a:r>
              <a:rPr lang="es-ES" dirty="0"/>
              <a:t>Thomas Bonneau desea un parque y jardines a la italiana en la colina hacia el valle de la Brenne.</a:t>
            </a:r>
          </a:p>
          <a:p>
            <a:r>
              <a:rPr lang="es-ES" dirty="0"/>
              <a:t> Los jardines fueron diseñados a partir de 1647 y los planes para el parque, jardín de flores y huerta hoy sigue siendo similares a los de 1695. </a:t>
            </a:r>
          </a:p>
          <a:p>
            <a:r>
              <a:rPr lang="es-ES" dirty="0"/>
              <a:t>Fueron parcialmente incluidos en el Registro de Monumentos históricos en 11 de mayo de 1930 (la valla zanja, la valla y entró en el puente y la piscina, el terraplén terraza, la avenida, el canal, escalera independiente la fábrica , el jardín de flores y la huerta). </a:t>
            </a:r>
          </a:p>
        </p:txBody>
      </p:sp>
    </p:spTree>
    <p:extLst>
      <p:ext uri="{BB962C8B-B14F-4D97-AF65-F5344CB8AC3E}">
        <p14:creationId xmlns:p14="http://schemas.microsoft.com/office/powerpoint/2010/main" val="2279580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611560" y="980728"/>
            <a:ext cx="7416824" cy="5616624"/>
          </a:xfrm>
        </p:spPr>
        <p:txBody>
          <a:bodyPr>
            <a:normAutofit/>
          </a:bodyPr>
          <a:lstStyle/>
          <a:p>
            <a:r>
              <a:rPr lang="es-ES" dirty="0"/>
              <a:t>Varias esculturas adornan el parque: dos leones de terracota, jarrones de piedra y una estatua de San Humberto en la parte superior de una columna, cuatro columnas de piedra. </a:t>
            </a:r>
          </a:p>
          <a:p>
            <a:r>
              <a:rPr lang="es-ES" dirty="0"/>
              <a:t>La escalera que conduce al jardín de flores y hortalizas, está flanqueada por dos leones de piedra. </a:t>
            </a:r>
          </a:p>
          <a:p>
            <a:r>
              <a:rPr lang="es-ES" dirty="0"/>
              <a:t>Dos fuentes adornan la terraza del césped, tres estatuas: un niño, un ángel y una bacante adornan la terraza de la Reina y la estatua de Leda fue sustituido por una figura masculina en la terraza de Leda 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808729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124744"/>
            <a:ext cx="7467600" cy="5349208"/>
          </a:xfrm>
        </p:spPr>
        <p:txBody>
          <a:bodyPr/>
          <a:lstStyle/>
          <a:p>
            <a:r>
              <a:rPr lang="es-ES" dirty="0"/>
              <a:t>El jardín de una hectárea muros cerrados, situados en la terraza inferior es un notable conservatorio de vida de cerca de 900 especies antiguas o extintas de frutas, verduras y plantas. </a:t>
            </a:r>
          </a:p>
          <a:p>
            <a:r>
              <a:rPr lang="es-ES" dirty="0"/>
              <a:t>La pérgola de calabazas  es particularmente espectacular.</a:t>
            </a:r>
          </a:p>
          <a:p>
            <a:r>
              <a:rPr lang="es-ES" dirty="0"/>
              <a:t> La zona también conserva más de 3500 clases de semillas.</a:t>
            </a:r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336481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3851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6133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6957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2966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4" t="1546" b="4134"/>
          <a:stretch/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9205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0781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3044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3973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6947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Jardin du Mont des Recollets.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/>
              <a:t>El jardín del Mont des Recoletos abarca 1,5 hectáreas y cerca de 20 jardines que se encuentran todas las tablas de plantas con nombres evocadores: el cuarto de atrás, la sala de cajas de cartón, el jardín bordado , la cámara de resorte, La sala del Norte, la  habitación de la rosas, la habitación azul ... </a:t>
            </a:r>
          </a:p>
          <a:p>
            <a:r>
              <a:rPr lang="es-ES" dirty="0"/>
              <a:t>Muchas topiarias del boj y tejo  dan paso a plantas típicas Flandres salvajes e imponentes árboles como sauces y robles. Para los conocedores, se pueden apreciar ophiopogons, leptinellas, glechonas, lamiums, saginas, hortensias, crocus, tulipanes, jacintos, lirios, gladiolos, rosas ... pero las manzanas! </a:t>
            </a:r>
          </a:p>
        </p:txBody>
      </p:sp>
    </p:spTree>
    <p:extLst>
      <p:ext uri="{BB962C8B-B14F-4D97-AF65-F5344CB8AC3E}">
        <p14:creationId xmlns:p14="http://schemas.microsoft.com/office/powerpoint/2010/main" val="41127387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620688"/>
            <a:ext cx="7113984" cy="5399112"/>
          </a:xfrm>
        </p:spPr>
        <p:txBody>
          <a:bodyPr/>
          <a:lstStyle/>
          <a:p>
            <a:r>
              <a:rPr lang="es-ES" dirty="0"/>
              <a:t>En el cuadro de coberturas se cortan ventanas redondas donde se puede ver el bosque flamenco que se extiende fuera de la vista. </a:t>
            </a:r>
          </a:p>
          <a:p>
            <a:r>
              <a:rPr lang="es-ES" dirty="0"/>
              <a:t>Inspirado por las pinturas flamencas del paraíso terrenal, el jardín es la tentación ... date el gusto y dar un paseo en el Jardin du Mont y el monasterio. </a:t>
            </a:r>
          </a:p>
          <a:p>
            <a:r>
              <a:rPr lang="es-ES" dirty="0"/>
              <a:t>En 2011, este mágico lugar ha recibido aún el merecido el jardín del año por el precio AJJH (Asociación de Periodistas Garden). </a:t>
            </a:r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086352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6" t="3529" r="3824" b="13138"/>
          <a:stretch/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5185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86"/>
          <a:stretch/>
        </p:blipFill>
        <p:spPr>
          <a:xfrm>
            <a:off x="0" y="116632"/>
            <a:ext cx="9144000" cy="6741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34469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323" b="6079"/>
          <a:stretch/>
        </p:blipFill>
        <p:spPr>
          <a:xfrm>
            <a:off x="0" y="0"/>
            <a:ext cx="92650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0329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3" t="1569" r="1173" b="2156"/>
          <a:stretch/>
        </p:blipFill>
        <p:spPr>
          <a:xfrm>
            <a:off x="0" y="-171400"/>
            <a:ext cx="9143999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58082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00917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34672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02784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74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67207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73689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54421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69085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2" t="3529" r="3529" b="13333"/>
          <a:stretch/>
        </p:blipFill>
        <p:spPr>
          <a:xfrm>
            <a:off x="0" y="0"/>
            <a:ext cx="9144000" cy="6957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01946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1" t="3356" r="3529" b="12210"/>
          <a:stretch/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62354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43085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29236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132850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52098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967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98053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58929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98"/>
          <a:stretch/>
        </p:blipFill>
        <p:spPr>
          <a:xfrm>
            <a:off x="0" y="0"/>
            <a:ext cx="9144000" cy="6957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171753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36340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453303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13273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89527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66"/>
          <a:stretch/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554279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6" t="3726" r="3529" b="13137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14891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Jardin du Prieure-Laverre</a:t>
            </a:r>
            <a:br>
              <a:rPr lang="es-ES" dirty="0"/>
            </a:b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Este jardín se compone de plantas antiguas y boj se trató de la manera del siglo XVII, con la sobriedad de los jardines de los monjes, los lugares de trabajo y la meditación. </a:t>
            </a:r>
          </a:p>
          <a:p>
            <a:r>
              <a:rPr lang="es-ES" dirty="0"/>
              <a:t>Los fosos y corrientes cotribuyen al encanto. </a:t>
            </a:r>
          </a:p>
          <a:p>
            <a:r>
              <a:rPr lang="es-ES" dirty="0"/>
              <a:t>Este jardín no se puede perder tanto por la belleza de la atmósfera tranquila que emana como  por la cálida bienvenida de los propietarios. </a:t>
            </a:r>
          </a:p>
          <a:p>
            <a:r>
              <a:rPr lang="es-ES" dirty="0"/>
              <a:t>Rosas viejas ... </a:t>
            </a:r>
          </a:p>
          <a:p>
            <a:r>
              <a:rPr lang="es-ES" dirty="0"/>
              <a:t>Fecha: 1990 Superficie: 2 ha </a:t>
            </a:r>
          </a:p>
        </p:txBody>
      </p:sp>
    </p:spTree>
    <p:extLst>
      <p:ext uri="{BB962C8B-B14F-4D97-AF65-F5344CB8AC3E}">
        <p14:creationId xmlns:p14="http://schemas.microsoft.com/office/powerpoint/2010/main" val="375986380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58533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337235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44"/>
            <a:ext cx="9144000" cy="6839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77545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84162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94761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50107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126"/>
          <a:stretch/>
        </p:blipFill>
        <p:spPr>
          <a:xfrm>
            <a:off x="-180528" y="0"/>
            <a:ext cx="9324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28868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32"/>
          <a:stretch/>
        </p:blipFill>
        <p:spPr>
          <a:xfrm>
            <a:off x="0" y="58270"/>
            <a:ext cx="9144000" cy="6799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74850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Jardin du Prieure Locmaria.-Finistere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/>
              <a:t>El Locmaria distrito nace con romanos, que implanta una pequeña ciudad portuaria en el comienzo de nuestra era. </a:t>
            </a:r>
          </a:p>
          <a:p>
            <a:r>
              <a:rPr lang="es-ES" dirty="0"/>
              <a:t>Sitio histórico cerca de una iglesia románica del XII, un priorato y famosa cerámica HB Henriot.</a:t>
            </a:r>
          </a:p>
          <a:p>
            <a:r>
              <a:rPr lang="es-ES" dirty="0"/>
              <a:t> El jardín de temática medieval se presenta en 1997 en el espíritu de los jardines de los monasterios en la época de Ana de Bretaña (1477-1514). </a:t>
            </a:r>
          </a:p>
        </p:txBody>
      </p:sp>
    </p:spTree>
    <p:extLst>
      <p:ext uri="{BB962C8B-B14F-4D97-AF65-F5344CB8AC3E}">
        <p14:creationId xmlns:p14="http://schemas.microsoft.com/office/powerpoint/2010/main" val="130110621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692696"/>
            <a:ext cx="7113984" cy="5327104"/>
          </a:xfrm>
        </p:spPr>
        <p:txBody>
          <a:bodyPr>
            <a:normAutofit/>
          </a:bodyPr>
          <a:lstStyle/>
          <a:p>
            <a:r>
              <a:rPr lang="es-ES" dirty="0"/>
              <a:t>Inspiración medieval </a:t>
            </a:r>
          </a:p>
          <a:p>
            <a:r>
              <a:rPr lang="es-ES" dirty="0"/>
              <a:t>Elementos destacables: Quiosco, Fuente, pérgolas </a:t>
            </a:r>
          </a:p>
          <a:p>
            <a:r>
              <a:rPr lang="es-ES" dirty="0"/>
              <a:t>Características de la planta: Árboles Frutales, Arbustos, plantas vivaces, </a:t>
            </a:r>
          </a:p>
          <a:p>
            <a:r>
              <a:rPr lang="es-ES" dirty="0"/>
              <a:t>Los árboles frutales: manzana, frambuesa, níspero, grosella, higo, uva, mora gigante </a:t>
            </a:r>
          </a:p>
          <a:p>
            <a:r>
              <a:rPr lang="es-ES" dirty="0"/>
              <a:t>Arbustos: rosas, cenador  ... </a:t>
            </a:r>
          </a:p>
          <a:p>
            <a:r>
              <a:rPr lang="es-ES" dirty="0"/>
              <a:t>Perennes: columbine, cowslip, lychie ... </a:t>
            </a:r>
          </a:p>
          <a:p>
            <a:r>
              <a:rPr lang="es-ES" dirty="0"/>
              <a:t>Las plantas comestibles, plantas medicinales: cebada, trigo sarraceno,  cebolla, mostaza, la borraja, la hierba de San Juan, primervère ...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9201796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16818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97303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67364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21890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23871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73055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56164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2536" y="0"/>
            <a:ext cx="95050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57736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51115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2263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877162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27162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324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71703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41567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19243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38138"/>
          </a:xfrm>
        </p:spPr>
        <p:txBody>
          <a:bodyPr>
            <a:normAutofit/>
          </a:bodyPr>
          <a:lstStyle/>
          <a:p>
            <a:r>
              <a:rPr lang="es-ES" dirty="0"/>
              <a:t>Jardin Exotique de Roscoff.</a:t>
            </a:r>
            <a:br>
              <a:rPr lang="es-ES" dirty="0"/>
            </a:b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340768"/>
            <a:ext cx="7467600" cy="5133184"/>
          </a:xfrm>
        </p:spPr>
        <p:txBody>
          <a:bodyPr>
            <a:normAutofit lnSpcReduction="10000"/>
          </a:bodyPr>
          <a:lstStyle/>
          <a:p>
            <a:r>
              <a:rPr lang="es-ES" dirty="0"/>
              <a:t>El Jardín Exótico de Roscoff (1,6 hectáreas) es un jardín botánico situado en Roscoff , Finisterre , en la región de Bretaña , Francia . </a:t>
            </a:r>
          </a:p>
          <a:p>
            <a:r>
              <a:rPr lang="es-ES" dirty="0"/>
              <a:t>El jardín se inició en 1986, cuando el departamento de Finisterre compró el afloramiento rocoso Roc'h Hievec, y un grupo de aficionados interesados ​​en plantas subtropicales decidió crear un jardín en el terreno. </a:t>
            </a:r>
          </a:p>
          <a:p>
            <a:r>
              <a:rPr lang="es-ES" dirty="0"/>
              <a:t>Hoy, el jardín cuenta con cerca de 3.350 plantas del hemisferio sur , incluyendo Australia y Nueva Zelanda , las Islas Canarias y América del Sur . Las colecciones incluyen acacia , agave , aloe , cactus , Echium , eucalipto , Pelargonium geranio, fucsia , palmas, passiflora y yuca 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9549045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9713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3038371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036946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87274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12" y="0"/>
            <a:ext cx="91215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338854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9363" y="0"/>
            <a:ext cx="5143500" cy="6858000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4716016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07392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066125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96135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0"/>
            <a:ext cx="9324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45046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469100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359044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2932290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704371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638387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580315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523171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064317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079120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0"/>
            <a:ext cx="9324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805701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176308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591464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0074181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237380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915015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669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454348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2955"/>
            <a:ext cx="5143500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3500" y="-32955"/>
            <a:ext cx="4000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594004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808848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852895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147995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9" t="3138" r="2647" b="431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683595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3087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-99392"/>
            <a:ext cx="9252520" cy="6957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400890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220637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56" r="1195" b="665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801382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598220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932848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7487322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113592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5137079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8559" y="0"/>
            <a:ext cx="41154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51236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irador">
  <a:themeElements>
    <a:clrScheme name="Mirador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Mirador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irador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126</TotalTime>
  <Words>1638</Words>
  <Application>Microsoft Office PowerPoint</Application>
  <PresentationFormat>Presentación en pantalla (4:3)</PresentationFormat>
  <Paragraphs>239</Paragraphs>
  <Slides>116</Slides>
  <Notes>96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116</vt:i4>
      </vt:variant>
    </vt:vector>
  </HeadingPairs>
  <TitlesOfParts>
    <vt:vector size="121" baseType="lpstr">
      <vt:lpstr>Calibri</vt:lpstr>
      <vt:lpstr>Century Schoolbook</vt:lpstr>
      <vt:lpstr>Wingdings</vt:lpstr>
      <vt:lpstr>Wingdings 2</vt:lpstr>
      <vt:lpstr>Mirador</vt:lpstr>
      <vt:lpstr>EUROPA.-LA VUELTA AL MUNDO EN 885 JARDINES.-francia.-Chateau de Chavaniac.-Chateau de Valmer.-Mont des Recollets.-Prieure-Laverre.-Prieure Locmaria.-Finistere.-Exotique de Roscoff.-  </vt:lpstr>
      <vt:lpstr>Chateau de Chavaniac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Jardin du Chateau de Valmer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Jardin du Mont des Recollets.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Jardin du Prieure-Laverre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Jardin du Prieure Locmaria.-Finistere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Jardin Exotique de Roscoff.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JARDINES REMARCABLES DE FRANCIA.-XVIII</dc:title>
  <dc:creator>Josep</dc:creator>
  <cp:lastModifiedBy>Usuario</cp:lastModifiedBy>
  <cp:revision>18</cp:revision>
  <dcterms:created xsi:type="dcterms:W3CDTF">2013-10-16T07:38:43Z</dcterms:created>
  <dcterms:modified xsi:type="dcterms:W3CDTF">2018-03-11T11:01:17Z</dcterms:modified>
</cp:coreProperties>
</file>