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8" r:id="rId3"/>
    <p:sldId id="259" r:id="rId4"/>
    <p:sldId id="375"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76"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7D53FD-A621-46B3-AFA1-8449F9C3C860}"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0C12C5-B02A-47AA-B630-E2A9785B9D85}" type="slidenum">
              <a:rPr lang="es-ES" smtClean="0"/>
              <a:t>‹Nº›</a:t>
            </a:fld>
            <a:endParaRPr lang="es-ES" dirty="0"/>
          </a:p>
        </p:txBody>
      </p:sp>
    </p:spTree>
    <p:extLst>
      <p:ext uri="{BB962C8B-B14F-4D97-AF65-F5344CB8AC3E}">
        <p14:creationId xmlns:p14="http://schemas.microsoft.com/office/powerpoint/2010/main" val="1791238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280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B4C1AFA-BF65-406D-9548-C692AA6395BA}" type="slidenum">
              <a:rPr lang="es-ES">
                <a:solidFill>
                  <a:prstClr val="black"/>
                </a:solidFill>
              </a:rPr>
              <a:pPr eaLnBrk="1" hangingPunct="1"/>
              <a:t>2</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290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D40A523-8E22-46F3-BE54-6D124ADF5637}" type="slidenum">
              <a:rPr lang="es-ES">
                <a:solidFill>
                  <a:prstClr val="black"/>
                </a:solidFill>
              </a:rPr>
              <a:pPr eaLnBrk="1" hangingPunct="1"/>
              <a:t>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300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A8B0988-C44E-46B1-80D5-68C1F24E7DAA}" type="slidenum">
              <a:rPr lang="es-ES">
                <a:solidFill>
                  <a:prstClr val="black"/>
                </a:solidFill>
              </a:rPr>
              <a:pPr eaLnBrk="1" hangingPunct="1"/>
              <a:t>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31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857E04E-E443-4D12-B531-1716C99E6067}" type="slidenum">
              <a:rPr lang="es-ES">
                <a:solidFill>
                  <a:prstClr val="black"/>
                </a:solidFill>
              </a:rPr>
              <a:pPr eaLnBrk="1" hangingPunct="1"/>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321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810D349-3C11-4B46-AF19-BA7860C589E2}" type="slidenum">
              <a:rPr lang="es-ES">
                <a:solidFill>
                  <a:prstClr val="black"/>
                </a:solidFill>
              </a:rPr>
              <a:pPr eaLnBrk="1" hangingPunct="1"/>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33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F45AEEB-6A10-4C3E-B171-3598185A7CAD}" type="slidenum">
              <a:rPr lang="es-ES">
                <a:solidFill>
                  <a:prstClr val="black"/>
                </a:solidFill>
              </a:rPr>
              <a:pPr eaLnBrk="1" hangingPunct="1"/>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34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0DF2B6A-0861-4058-A125-405AD84C5B6D}" type="slidenum">
              <a:rPr lang="es-ES">
                <a:solidFill>
                  <a:prstClr val="black"/>
                </a:solidFill>
              </a:rPr>
              <a:pPr eaLnBrk="1" hangingPunct="1"/>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351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08C0C67-10AE-4F3D-BF80-06A7CB9957D0}" type="slidenum">
              <a:rPr lang="es-ES">
                <a:solidFill>
                  <a:prstClr val="black"/>
                </a:solidFill>
              </a:rPr>
              <a:pPr eaLnBrk="1" hangingPunct="1"/>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361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D964262-42C8-4C5D-A3D3-2F2871739E54}" type="slidenum">
              <a:rPr lang="es-ES">
                <a:solidFill>
                  <a:prstClr val="black"/>
                </a:solidFill>
              </a:rPr>
              <a:pPr eaLnBrk="1" hangingPunct="1"/>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372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F8AD2DA-6CEF-44B2-B760-995E46C758F6}" type="slidenum">
              <a:rPr lang="es-ES">
                <a:solidFill>
                  <a:prstClr val="black"/>
                </a:solidFill>
              </a:rPr>
              <a:pPr eaLnBrk="1" hangingPunct="1"/>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382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6C405A8-DB0D-46A9-974E-DB646F7E58E4}" type="slidenum">
              <a:rPr lang="es-ES">
                <a:solidFill>
                  <a:prstClr val="black"/>
                </a:solidFill>
              </a:rPr>
              <a:pPr eaLnBrk="1" hangingPunct="1"/>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392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8A0157E-4555-4F81-A69C-F8C521EBC547}" type="slidenum">
              <a:rPr lang="es-ES">
                <a:solidFill>
                  <a:prstClr val="black"/>
                </a:solidFill>
              </a:rPr>
              <a:pPr eaLnBrk="1" hangingPunct="1"/>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02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FC8CE45-AC55-4678-A987-3B1D024860C3}" type="slidenum">
              <a:rPr lang="es-ES">
                <a:solidFill>
                  <a:prstClr val="black"/>
                </a:solidFill>
              </a:rPr>
              <a:pPr eaLnBrk="1" hangingPunct="1"/>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1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F7710D4-255A-4D66-BD51-0F748208ED76}" type="slidenum">
              <a:rPr lang="es-ES">
                <a:solidFill>
                  <a:prstClr val="black"/>
                </a:solidFill>
              </a:rPr>
              <a:pPr eaLnBrk="1" hangingPunct="1"/>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23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6E3B7D0-3EB2-4E90-B992-8B0C25BC01B8}" type="slidenum">
              <a:rPr lang="es-ES">
                <a:solidFill>
                  <a:prstClr val="black"/>
                </a:solidFill>
              </a:rPr>
              <a:pPr eaLnBrk="1" hangingPunct="1"/>
              <a:t>21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33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70B83E6-434F-4C71-8F9A-E8A0B7987344}" type="slidenum">
              <a:rPr lang="es-ES">
                <a:solidFill>
                  <a:prstClr val="black"/>
                </a:solidFill>
              </a:rPr>
              <a:pPr eaLnBrk="1" hangingPunct="1"/>
              <a:t>22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43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3FF8919-4AAF-41A0-B09E-7FAA1798CAF0}" type="slidenum">
              <a:rPr lang="es-ES">
                <a:solidFill>
                  <a:prstClr val="black"/>
                </a:solidFill>
              </a:rPr>
              <a:pPr eaLnBrk="1" hangingPunct="1"/>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5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84C820B-7095-4C01-AEB9-9D5FFB049F73}" type="slidenum">
              <a:rPr lang="es-ES">
                <a:solidFill>
                  <a:prstClr val="black"/>
                </a:solidFill>
              </a:rPr>
              <a:pPr eaLnBrk="1" hangingPunct="1"/>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Chatelier.-Le Jardin secret</a:t>
            </a:r>
          </a:p>
          <a:p>
            <a:pPr eaLnBrk="1" hangingPunct="1">
              <a:spcBef>
                <a:spcPct val="0"/>
              </a:spcBef>
            </a:pPr>
            <a:endParaRPr lang="es-ES" dirty="0"/>
          </a:p>
        </p:txBody>
      </p:sp>
      <p:sp>
        <p:nvSpPr>
          <p:cNvPr id="146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C492A36-C2B3-42B7-B816-71FE2AFC0C2E}" type="slidenum">
              <a:rPr lang="es-ES">
                <a:solidFill>
                  <a:prstClr val="black"/>
                </a:solidFill>
              </a:rPr>
              <a:pPr eaLnBrk="1" hangingPunct="1"/>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Chatelier.-Le jardin de l´Olimpe</a:t>
            </a:r>
          </a:p>
          <a:p>
            <a:pPr eaLnBrk="1" hangingPunct="1">
              <a:spcBef>
                <a:spcPct val="0"/>
              </a:spcBef>
            </a:pPr>
            <a:endParaRPr lang="es-ES" dirty="0"/>
          </a:p>
        </p:txBody>
      </p:sp>
      <p:sp>
        <p:nvSpPr>
          <p:cNvPr id="1474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2526710-DB48-48FC-B962-10225D11BEC2}" type="slidenum">
              <a:rPr lang="es-ES">
                <a:solidFill>
                  <a:prstClr val="black"/>
                </a:solidFill>
              </a:rPr>
              <a:pPr eaLnBrk="1" hangingPunct="1"/>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84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D51AD6E-0243-443F-8788-B52EB0D9BCD8}" type="slidenum">
              <a:rPr lang="es-ES">
                <a:solidFill>
                  <a:prstClr val="black"/>
                </a:solidFill>
              </a:rPr>
              <a:pPr eaLnBrk="1" hangingPunct="1"/>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9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D4002C7-C754-4033-87D4-F0B97BDFCD66}" type="slidenum">
              <a:rPr lang="es-ES">
                <a:solidFill>
                  <a:prstClr val="black"/>
                </a:solidFill>
              </a:rPr>
              <a:pPr eaLnBrk="1" hangingPunct="1"/>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505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EC248E7-4828-44D9-AFAF-4887B009C302}" type="slidenum">
              <a:rPr lang="es-ES">
                <a:solidFill>
                  <a:prstClr val="black"/>
                </a:solidFill>
              </a:rPr>
              <a:pPr eaLnBrk="1" hangingPunct="1"/>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51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33D81CF-0F87-445A-9606-CCB73C230476}" type="slidenum">
              <a:rPr lang="es-ES">
                <a:solidFill>
                  <a:prstClr val="black"/>
                </a:solidFill>
              </a:rPr>
              <a:pPr eaLnBrk="1" hangingPunct="1"/>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52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F80E732-E72F-47A7-A2F9-09B1A57F3D3B}" type="slidenum">
              <a:rPr lang="es-ES">
                <a:solidFill>
                  <a:prstClr val="black"/>
                </a:solidFill>
              </a:rPr>
              <a:pPr eaLnBrk="1" hangingPunct="1"/>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 de Coudray.</a:t>
            </a:r>
          </a:p>
        </p:txBody>
      </p:sp>
      <p:sp>
        <p:nvSpPr>
          <p:cNvPr id="1536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8D3A590-0181-40EE-BCEC-F34481827F21}" type="slidenum">
              <a:rPr lang="es-ES">
                <a:solidFill>
                  <a:prstClr val="black"/>
                </a:solidFill>
              </a:rPr>
              <a:pPr eaLnBrk="1" hangingPunct="1"/>
              <a:t>36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 de Coudray.</a:t>
            </a:r>
          </a:p>
        </p:txBody>
      </p:sp>
      <p:sp>
        <p:nvSpPr>
          <p:cNvPr id="154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AEEBFCB-26D0-4E4E-B6D8-00DEC97ACEA4}" type="slidenum">
              <a:rPr lang="es-ES">
                <a:solidFill>
                  <a:prstClr val="black"/>
                </a:solidFill>
              </a:rPr>
              <a:pPr eaLnBrk="1" hangingPunct="1"/>
              <a:t>37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55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E7033B7-82E2-47D3-843A-8296EBD2097F}" type="slidenum">
              <a:rPr lang="es-ES">
                <a:solidFill>
                  <a:prstClr val="black"/>
                </a:solidFill>
              </a:rPr>
              <a:pPr eaLnBrk="1" hangingPunct="1"/>
              <a:t>38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56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F4A87BC-77A9-4128-9804-10BE650418FE}" type="slidenum">
              <a:rPr lang="es-ES">
                <a:solidFill>
                  <a:prstClr val="black"/>
                </a:solidFill>
              </a:rPr>
              <a:pPr eaLnBrk="1" hangingPunct="1"/>
              <a:t>39</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57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9E9FB36-CDD5-42E9-AD8C-6970AA11F403}" type="slidenum">
              <a:rPr lang="es-ES">
                <a:solidFill>
                  <a:prstClr val="black"/>
                </a:solidFill>
              </a:rPr>
              <a:pPr eaLnBrk="1" hangingPunct="1"/>
              <a:t>40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0E2CCF5-A429-49C1-8553-F5DF447845A4}" type="slidenum">
              <a:rPr lang="es-ES">
                <a:solidFill>
                  <a:prstClr val="black"/>
                </a:solidFill>
              </a:rPr>
              <a:pPr eaLnBrk="1" hangingPunct="1"/>
              <a:t>41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EC6352E-83E9-4964-92AE-E9A295B24525}" type="slidenum">
              <a:rPr lang="es-ES">
                <a:solidFill>
                  <a:prstClr val="black"/>
                </a:solidFill>
              </a:rPr>
              <a:pPr eaLnBrk="1" hangingPunct="1"/>
              <a:t>42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9BB3CE2-7EFC-4DC5-8B7E-251001550F38}" type="slidenum">
              <a:rPr lang="es-ES">
                <a:solidFill>
                  <a:prstClr val="black"/>
                </a:solidFill>
              </a:rPr>
              <a:pPr eaLnBrk="1" hangingPunct="1"/>
              <a:t>43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1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AA428B0-F14C-428D-9C56-499C5EE23BA6}" type="slidenum">
              <a:rPr lang="es-ES">
                <a:solidFill>
                  <a:prstClr val="black"/>
                </a:solidFill>
              </a:rPr>
              <a:pPr eaLnBrk="1" hangingPunct="1"/>
              <a:t>44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2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FA53650-AFBB-42F9-A5A3-E6D3EA4CBF92}" type="slidenum">
              <a:rPr lang="es-ES">
                <a:solidFill>
                  <a:prstClr val="black"/>
                </a:solidFill>
              </a:rPr>
              <a:pPr eaLnBrk="1" hangingPunct="1"/>
              <a:t>45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38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5C5F094-AD77-45EF-98E0-88514E46B965}" type="slidenum">
              <a:rPr lang="es-ES">
                <a:solidFill>
                  <a:prstClr val="black"/>
                </a:solidFill>
              </a:rPr>
              <a:pPr eaLnBrk="1" hangingPunct="1"/>
              <a:t>46</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48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034EE7B-3648-4038-B2F0-F13D235BBFC2}" type="slidenum">
              <a:rPr lang="es-ES">
                <a:solidFill>
                  <a:prstClr val="black"/>
                </a:solidFill>
              </a:rPr>
              <a:pPr eaLnBrk="1" hangingPunct="1"/>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5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9F803D4-3EC7-4A14-85DA-AD54A16488E2}" type="slidenum">
              <a:rPr lang="es-ES">
                <a:solidFill>
                  <a:prstClr val="black"/>
                </a:solidFill>
              </a:rPr>
              <a:pPr eaLnBrk="1" hangingPunct="1"/>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69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39D2B01-80F1-4F5B-8BF2-6D87184F86B3}" type="slidenum">
              <a:rPr lang="es-ES">
                <a:solidFill>
                  <a:prstClr val="black"/>
                </a:solidFill>
              </a:rPr>
              <a:pPr eaLnBrk="1" hangingPunct="1"/>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79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A5E61E8-70E6-4A70-99B5-C1D277FFBAA0}" type="slidenum">
              <a:rPr lang="es-ES">
                <a:solidFill>
                  <a:prstClr val="black"/>
                </a:solidFill>
              </a:rPr>
              <a:pPr eaLnBrk="1" hangingPunct="1"/>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89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7158DF1-27AC-4051-BC41-15DDA648F7F2}" type="slidenum">
              <a:rPr lang="es-ES">
                <a:solidFill>
                  <a:prstClr val="black"/>
                </a:solidFill>
              </a:rPr>
              <a:pPr eaLnBrk="1" hangingPunct="1"/>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99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5C512AF-33CF-4114-A94C-3FC144A14550}" type="slidenum">
              <a:rPr lang="es-ES">
                <a:solidFill>
                  <a:prstClr val="black"/>
                </a:solidFill>
              </a:rPr>
              <a:pPr eaLnBrk="1" hangingPunct="1"/>
              <a:t>52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.-Dalhias</a:t>
            </a:r>
          </a:p>
        </p:txBody>
      </p:sp>
      <p:sp>
        <p:nvSpPr>
          <p:cNvPr id="1710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B2B35AB-9A22-4EB3-8632-92C5A03600EB}" type="slidenum">
              <a:rPr lang="es-ES">
                <a:solidFill>
                  <a:prstClr val="black"/>
                </a:solidFill>
              </a:rPr>
              <a:pPr eaLnBrk="1" hangingPunct="1"/>
              <a:t>53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20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5E90B4E-1F3C-4E8A-8A5B-F923862A6E38}" type="slidenum">
              <a:rPr lang="es-ES">
                <a:solidFill>
                  <a:prstClr val="black"/>
                </a:solidFill>
              </a:rPr>
              <a:pPr eaLnBrk="1" hangingPunct="1"/>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3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837B2A5-E9A3-4BC1-8533-C0E2BBCC5054}" type="slidenum">
              <a:rPr lang="es-ES">
                <a:solidFill>
                  <a:prstClr val="black"/>
                </a:solidFill>
              </a:rPr>
              <a:pPr eaLnBrk="1" hangingPunct="1"/>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40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BE9E3F5-62F3-439A-ABE8-1CB038DCED16}" type="slidenum">
              <a:rPr lang="es-ES">
                <a:solidFill>
                  <a:prstClr val="black"/>
                </a:solidFill>
              </a:rPr>
              <a:pPr eaLnBrk="1" hangingPunct="1"/>
              <a:t>56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5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9F261B0-2B6D-470B-9B12-41E8B5FDAAC1}" type="slidenum">
              <a:rPr lang="es-ES">
                <a:solidFill>
                  <a:prstClr val="black"/>
                </a:solidFill>
              </a:rPr>
              <a:pPr eaLnBrk="1" hangingPunct="1"/>
              <a:t>57</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6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38A03AE-E187-4D76-94CF-B8DDBB72A1E2}" type="slidenum">
              <a:rPr lang="es-ES">
                <a:solidFill>
                  <a:prstClr val="black"/>
                </a:solidFill>
              </a:rPr>
              <a:pPr eaLnBrk="1" hangingPunct="1"/>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7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F35FC3D-984F-41E9-B299-0763B030F155}" type="slidenum">
              <a:rPr lang="es-ES">
                <a:solidFill>
                  <a:prstClr val="black"/>
                </a:solidFill>
              </a:rPr>
              <a:pPr eaLnBrk="1" hangingPunct="1"/>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8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83197D8-43D9-44A0-8AB4-A280290EFBE2}" type="slidenum">
              <a:rPr lang="es-ES">
                <a:solidFill>
                  <a:prstClr val="black"/>
                </a:solidFill>
              </a:rPr>
              <a:pPr eaLnBrk="1" hangingPunct="1"/>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9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B4D4746-715F-4534-A767-F2116D7A0841}" type="slidenum">
              <a:rPr lang="es-ES">
                <a:solidFill>
                  <a:prstClr val="black"/>
                </a:solidFill>
              </a:rPr>
              <a:pPr eaLnBrk="1" hangingPunct="1"/>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Clos_du_Coudray_grasses_</a:t>
            </a:r>
          </a:p>
        </p:txBody>
      </p:sp>
      <p:sp>
        <p:nvSpPr>
          <p:cNvPr id="180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11CF132-6DC7-46E0-9FD3-BE2EBA02BCC7}" type="slidenum">
              <a:rPr lang="es-ES">
                <a:solidFill>
                  <a:prstClr val="black"/>
                </a:solidFill>
              </a:rPr>
              <a:pPr eaLnBrk="1" hangingPunct="1"/>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Clos_du_Coudray_grasses_</a:t>
            </a:r>
          </a:p>
        </p:txBody>
      </p:sp>
      <p:sp>
        <p:nvSpPr>
          <p:cNvPr id="181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490E661-57B2-4BA6-A276-D993B1D4B2B5}" type="slidenum">
              <a:rPr lang="es-ES">
                <a:solidFill>
                  <a:prstClr val="black"/>
                </a:solidFill>
              </a:rPr>
              <a:pPr eaLnBrk="1" hangingPunct="1"/>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Clos_du_Coudray__</a:t>
            </a:r>
          </a:p>
        </p:txBody>
      </p:sp>
      <p:sp>
        <p:nvSpPr>
          <p:cNvPr id="182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554B64F-6874-4BBF-9A94-1061AECE740C}" type="slidenum">
              <a:rPr lang="es-ES">
                <a:solidFill>
                  <a:prstClr val="black"/>
                </a:solidFill>
              </a:rPr>
              <a:pPr eaLnBrk="1" hangingPunct="1"/>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a:t>
            </a:r>
          </a:p>
        </p:txBody>
      </p:sp>
      <p:sp>
        <p:nvSpPr>
          <p:cNvPr id="1833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DF7210A-A482-4FA7-B54B-00150A4895E4}" type="slidenum">
              <a:rPr lang="es-ES">
                <a:solidFill>
                  <a:prstClr val="black"/>
                </a:solidFill>
              </a:rPr>
              <a:pPr eaLnBrk="1" hangingPunct="1"/>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a:t>
            </a:r>
          </a:p>
        </p:txBody>
      </p:sp>
      <p:sp>
        <p:nvSpPr>
          <p:cNvPr id="1843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04DB68E-77E9-470E-89BC-16D1D4393824}" type="slidenum">
              <a:rPr lang="es-ES">
                <a:solidFill>
                  <a:prstClr val="black"/>
                </a:solidFill>
              </a:rPr>
              <a:pPr eaLnBrk="1" hangingPunct="1"/>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a:t>
            </a:r>
          </a:p>
        </p:txBody>
      </p:sp>
      <p:sp>
        <p:nvSpPr>
          <p:cNvPr id="1853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B425F05-B683-48EF-A969-FF3F58DCA614}" type="slidenum">
              <a:rPr lang="es-ES">
                <a:solidFill>
                  <a:prstClr val="black"/>
                </a:solidFill>
              </a:rPr>
              <a:pPr eaLnBrk="1" hangingPunct="1"/>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Peynoret.-</a:t>
            </a:r>
          </a:p>
        </p:txBody>
      </p:sp>
      <p:sp>
        <p:nvSpPr>
          <p:cNvPr id="1863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C8B9324-3738-4C11-A7BB-5C452BFF38AB}" type="slidenum">
              <a:rPr lang="es-ES">
                <a:solidFill>
                  <a:prstClr val="black"/>
                </a:solidFill>
              </a:rPr>
              <a:pPr eaLnBrk="1" hangingPunct="1"/>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187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6D6A15D-D2C4-4ADD-9F1D-7A127A22EB81}" type="slidenum">
              <a:rPr lang="es-ES">
                <a:solidFill>
                  <a:prstClr val="black"/>
                </a:solidFill>
              </a:rPr>
              <a:pPr eaLnBrk="1" hangingPunct="1"/>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a:p>
            <a:pPr eaLnBrk="1" hangingPunct="1"/>
            <a:endParaRPr lang="es-ES" dirty="0"/>
          </a:p>
        </p:txBody>
      </p:sp>
      <p:sp>
        <p:nvSpPr>
          <p:cNvPr id="188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7F38F9D-56D2-4859-BAA1-9CA04BB363E3}" type="slidenum">
              <a:rPr lang="es-ES">
                <a:solidFill>
                  <a:prstClr val="black"/>
                </a:solidFill>
              </a:rPr>
              <a:pPr eaLnBrk="1" hangingPunct="1"/>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Peyronet.Agave salmiana</a:t>
            </a:r>
          </a:p>
          <a:p>
            <a:pPr eaLnBrk="1" hangingPunct="1"/>
            <a:endParaRPr lang="es-ES" dirty="0"/>
          </a:p>
        </p:txBody>
      </p:sp>
      <p:sp>
        <p:nvSpPr>
          <p:cNvPr id="1894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8650B13-A4AC-41FE-978F-CEC72E53149D}" type="slidenum">
              <a:rPr lang="es-ES">
                <a:solidFill>
                  <a:prstClr val="black"/>
                </a:solidFill>
              </a:rPr>
              <a:pPr eaLnBrk="1" hangingPunct="1"/>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Peyronet.Agave salmiana</a:t>
            </a:r>
          </a:p>
          <a:p>
            <a:pPr eaLnBrk="1" hangingPunct="1"/>
            <a:endParaRPr lang="es-ES" dirty="0"/>
          </a:p>
        </p:txBody>
      </p:sp>
      <p:sp>
        <p:nvSpPr>
          <p:cNvPr id="1904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E101BF-513B-4772-8B32-491175CCA184}" type="slidenum">
              <a:rPr lang="es-ES">
                <a:solidFill>
                  <a:prstClr val="black"/>
                </a:solidFill>
              </a:rPr>
              <a:pPr eaLnBrk="1" hangingPunct="1"/>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a:p>
            <a:pPr eaLnBrk="1" hangingPunct="1"/>
            <a:endParaRPr lang="es-ES" dirty="0"/>
          </a:p>
        </p:txBody>
      </p:sp>
      <p:sp>
        <p:nvSpPr>
          <p:cNvPr id="1914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E02D638-0A70-43E3-914A-93F97A05528B}" type="slidenum">
              <a:rPr lang="es-ES">
                <a:solidFill>
                  <a:prstClr val="black"/>
                </a:solidFill>
              </a:rPr>
              <a:pPr eaLnBrk="1" hangingPunct="1"/>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a:p>
            <a:pPr eaLnBrk="1" hangingPunct="1"/>
            <a:endParaRPr lang="es-ES" dirty="0"/>
          </a:p>
        </p:txBody>
      </p:sp>
      <p:sp>
        <p:nvSpPr>
          <p:cNvPr id="192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D26E285-B3C3-49E4-93A8-E0EE7C5E953E}" type="slidenum">
              <a:rPr lang="es-ES">
                <a:solidFill>
                  <a:prstClr val="black"/>
                </a:solidFill>
              </a:rPr>
              <a:pPr eaLnBrk="1" hangingPunct="1"/>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 Budleia officinalis</a:t>
            </a:r>
          </a:p>
          <a:p>
            <a:pPr eaLnBrk="1" hangingPunct="1"/>
            <a:endParaRPr lang="es-ES" dirty="0"/>
          </a:p>
        </p:txBody>
      </p:sp>
      <p:sp>
        <p:nvSpPr>
          <p:cNvPr id="1935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1720E8E-9DA2-4F1E-ABD5-EF11F140D10F}" type="slidenum">
              <a:rPr lang="es-ES">
                <a:solidFill>
                  <a:prstClr val="black"/>
                </a:solidFill>
              </a:rPr>
              <a:pPr eaLnBrk="1" hangingPunct="1"/>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a:p>
            <a:pPr eaLnBrk="1" hangingPunct="1"/>
            <a:endParaRPr lang="es-ES" dirty="0"/>
          </a:p>
        </p:txBody>
      </p:sp>
      <p:sp>
        <p:nvSpPr>
          <p:cNvPr id="1945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9AA1E9F-554B-4EFA-9E39-40D8A932162E}" type="slidenum">
              <a:rPr lang="es-ES">
                <a:solidFill>
                  <a:prstClr val="black"/>
                </a:solidFill>
              </a:rPr>
              <a:pPr eaLnBrk="1" hangingPunct="1"/>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Peyronet.-Colección de garrafas</a:t>
            </a:r>
          </a:p>
          <a:p>
            <a:pPr eaLnBrk="1" hangingPunct="1"/>
            <a:r>
              <a:rPr lang="es-ES" dirty="0"/>
              <a:t>.-</a:t>
            </a:r>
          </a:p>
        </p:txBody>
      </p:sp>
      <p:sp>
        <p:nvSpPr>
          <p:cNvPr id="195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35A7352-372D-4953-BF13-6CE2E93A961E}" type="slidenum">
              <a:rPr lang="es-ES">
                <a:solidFill>
                  <a:prstClr val="black"/>
                </a:solidFill>
              </a:rPr>
              <a:pPr eaLnBrk="1" hangingPunct="1"/>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Peyronet.-Cyperus papyrus</a:t>
            </a:r>
          </a:p>
          <a:p>
            <a:pPr eaLnBrk="1" hangingPunct="1"/>
            <a:endParaRPr lang="es-ES" dirty="0"/>
          </a:p>
        </p:txBody>
      </p:sp>
      <p:sp>
        <p:nvSpPr>
          <p:cNvPr id="196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050D4A0-B213-43C0-BB65-409C096F441E}" type="slidenum">
              <a:rPr lang="es-ES">
                <a:solidFill>
                  <a:prstClr val="black"/>
                </a:solidFill>
              </a:rPr>
              <a:pPr eaLnBrk="1" hangingPunct="1"/>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Peyronet.-Eje del jardin de agua</a:t>
            </a:r>
          </a:p>
          <a:p>
            <a:pPr eaLnBrk="1" hangingPunct="1"/>
            <a:endParaRPr lang="es-ES" dirty="0"/>
          </a:p>
        </p:txBody>
      </p:sp>
      <p:sp>
        <p:nvSpPr>
          <p:cNvPr id="197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8A7DB82-B7A6-4B53-9611-12C343050EC1}" type="slidenum">
              <a:rPr lang="es-ES">
                <a:solidFill>
                  <a:prstClr val="black"/>
                </a:solidFill>
              </a:rPr>
              <a:pPr eaLnBrk="1" hangingPunct="1"/>
              <a:t>85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a:p>
            <a:pPr eaLnBrk="1" hangingPunct="1"/>
            <a:endParaRPr lang="es-ES" dirty="0"/>
          </a:p>
        </p:txBody>
      </p:sp>
      <p:sp>
        <p:nvSpPr>
          <p:cNvPr id="198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41FDC2D-EF5E-42B1-8F7A-5373A05F025D}" type="slidenum">
              <a:rPr lang="es-ES">
                <a:solidFill>
                  <a:prstClr val="black"/>
                </a:solidFill>
              </a:rPr>
              <a:pPr eaLnBrk="1" hangingPunct="1"/>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Peyronet.-Narcisus spc.</a:t>
            </a:r>
          </a:p>
        </p:txBody>
      </p:sp>
      <p:sp>
        <p:nvSpPr>
          <p:cNvPr id="199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ED98849-C9E6-4519-B464-C2687DA62835}" type="slidenum">
              <a:rPr lang="es-ES">
                <a:solidFill>
                  <a:prstClr val="black"/>
                </a:solidFill>
              </a:rPr>
              <a:pPr eaLnBrk="1" hangingPunct="1"/>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Peyronet.-Pergola</a:t>
            </a:r>
          </a:p>
          <a:p>
            <a:pPr eaLnBrk="1" hangingPunct="1"/>
            <a:endParaRPr lang="es-ES" dirty="0"/>
          </a:p>
        </p:txBody>
      </p:sp>
      <p:sp>
        <p:nvSpPr>
          <p:cNvPr id="200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65FB7EB-3DDE-416E-BE72-3C6B3CC53198}" type="slidenum">
              <a:rPr lang="es-ES">
                <a:solidFill>
                  <a:prstClr val="black"/>
                </a:solidFill>
              </a:rPr>
              <a:pPr eaLnBrk="1" hangingPunct="1"/>
              <a:t>88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Peyronet..-Philodendron selloum</a:t>
            </a:r>
          </a:p>
          <a:p>
            <a:pPr eaLnBrk="1" hangingPunct="1"/>
            <a:endParaRPr lang="es-ES" dirty="0"/>
          </a:p>
        </p:txBody>
      </p:sp>
      <p:sp>
        <p:nvSpPr>
          <p:cNvPr id="201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752175E-A303-4059-8E32-3664604589C6}" type="slidenum">
              <a:rPr lang="es-ES">
                <a:solidFill>
                  <a:prstClr val="black"/>
                </a:solidFill>
              </a:rPr>
              <a:pPr eaLnBrk="1" hangingPunct="1"/>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Peyronet.-Reinwarthia</a:t>
            </a:r>
          </a:p>
          <a:p>
            <a:pPr eaLnBrk="1" hangingPunct="1"/>
            <a:endParaRPr lang="es-ES" dirty="0"/>
          </a:p>
        </p:txBody>
      </p:sp>
      <p:sp>
        <p:nvSpPr>
          <p:cNvPr id="202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ABED7C2-0D26-4815-9FFB-B84323542089}" type="slidenum">
              <a:rPr lang="es-ES">
                <a:solidFill>
                  <a:prstClr val="black"/>
                </a:solidFill>
              </a:rPr>
              <a:pPr eaLnBrk="1" hangingPunct="1"/>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Le Clos de </a:t>
            </a:r>
            <a:r>
              <a:rPr lang="fr-FR" dirty="0" err="1"/>
              <a:t>Peyronet.-Rhus</a:t>
            </a:r>
            <a:r>
              <a:rPr lang="fr-FR" dirty="0"/>
              <a:t> </a:t>
            </a:r>
            <a:r>
              <a:rPr lang="fr-FR" dirty="0" err="1"/>
              <a:t>heterophyllus</a:t>
            </a:r>
            <a:endParaRPr lang="es-ES" dirty="0"/>
          </a:p>
        </p:txBody>
      </p:sp>
      <p:sp>
        <p:nvSpPr>
          <p:cNvPr id="203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6B21222-2C92-4D77-A5CE-CE1E0A95DAD8}" type="slidenum">
              <a:rPr lang="es-ES">
                <a:solidFill>
                  <a:prstClr val="black"/>
                </a:solidFill>
              </a:rPr>
              <a:pPr eaLnBrk="1" hangingPunct="1"/>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Le Clos de Peyronet.-Strelitzia reginae</a:t>
            </a:r>
            <a:endParaRPr lang="es-ES" dirty="0"/>
          </a:p>
        </p:txBody>
      </p:sp>
      <p:sp>
        <p:nvSpPr>
          <p:cNvPr id="204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FEFF050-F2F7-4D5F-B0A0-B60557941828}" type="slidenum">
              <a:rPr lang="es-ES">
                <a:solidFill>
                  <a:prstClr val="black"/>
                </a:solidFill>
              </a:rPr>
              <a:pPr eaLnBrk="1" hangingPunct="1"/>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Le Clos de Peyronet.-Strelitzia reginae</a:t>
            </a:r>
            <a:endParaRPr lang="es-ES" dirty="0"/>
          </a:p>
        </p:txBody>
      </p:sp>
      <p:sp>
        <p:nvSpPr>
          <p:cNvPr id="205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A905372-8033-4FC7-901F-D5623BD3C888}" type="slidenum">
              <a:rPr lang="es-ES">
                <a:solidFill>
                  <a:prstClr val="black"/>
                </a:solidFill>
              </a:rPr>
              <a:pPr eaLnBrk="1" hangingPunct="1"/>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Le Clos de </a:t>
            </a:r>
            <a:r>
              <a:rPr lang="fr-FR" dirty="0" err="1"/>
              <a:t>Peyronet.-Terraza</a:t>
            </a:r>
            <a:endParaRPr lang="es-ES" dirty="0"/>
          </a:p>
        </p:txBody>
      </p:sp>
      <p:sp>
        <p:nvSpPr>
          <p:cNvPr id="206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C8800-B2E1-4281-9AD8-B3BF034555F9}" type="slidenum">
              <a:rPr lang="es-ES">
                <a:solidFill>
                  <a:prstClr val="black"/>
                </a:solidFill>
              </a:rPr>
              <a:pPr eaLnBrk="1" hangingPunct="1"/>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Peyronet.-Wigandia caracasana</a:t>
            </a:r>
          </a:p>
        </p:txBody>
      </p:sp>
      <p:sp>
        <p:nvSpPr>
          <p:cNvPr id="207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BACA791-4B5E-4A68-A2E0-C169F0F7F951}" type="slidenum">
              <a:rPr lang="es-ES">
                <a:solidFill>
                  <a:prstClr val="black"/>
                </a:solidFill>
              </a:rPr>
              <a:pPr eaLnBrk="1" hangingPunct="1"/>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08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1FB5D47-F018-4EFB-9B40-20A4A8D86D64}" type="slidenum">
              <a:rPr lang="es-ES">
                <a:solidFill>
                  <a:prstClr val="black"/>
                </a:solidFill>
              </a:rPr>
              <a:pPr eaLnBrk="1" hangingPunct="1"/>
              <a:t>96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09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FD49AD3-9054-4DF8-9494-56349D4B1895}" type="slidenum">
              <a:rPr lang="es-ES">
                <a:solidFill>
                  <a:prstClr val="black"/>
                </a:solidFill>
              </a:rPr>
              <a:pPr eaLnBrk="1" hangingPunct="1"/>
              <a:t>97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Peyronet.-Bambues</a:t>
            </a:r>
          </a:p>
        </p:txBody>
      </p:sp>
      <p:sp>
        <p:nvSpPr>
          <p:cNvPr id="210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9290AA9-983A-41E9-84E4-AF793A453350}" type="slidenum">
              <a:rPr lang="es-ES">
                <a:solidFill>
                  <a:prstClr val="black"/>
                </a:solidFill>
              </a:rPr>
              <a:pPr eaLnBrk="1" hangingPunct="1"/>
              <a:t>98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11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B348D6E-7883-46BD-957B-DBD4F8F77C06}" type="slidenum">
              <a:rPr lang="es-ES">
                <a:solidFill>
                  <a:prstClr val="black"/>
                </a:solidFill>
              </a:rPr>
              <a:pPr eaLnBrk="1" hangingPunct="1"/>
              <a:t>99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Peyronet.-Nolina recurvata y Podocarpus spec.</a:t>
            </a:r>
          </a:p>
        </p:txBody>
      </p:sp>
      <p:sp>
        <p:nvSpPr>
          <p:cNvPr id="2129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D32E362-A908-404F-A3F8-99DE9EB19576}" type="slidenum">
              <a:rPr lang="es-ES">
                <a:solidFill>
                  <a:prstClr val="black"/>
                </a:solidFill>
              </a:rPr>
              <a:pPr eaLnBrk="1" hangingPunct="1"/>
              <a:t>100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Peyronet.-Wigandia caracasana y Glicina</a:t>
            </a:r>
          </a:p>
        </p:txBody>
      </p:sp>
      <p:sp>
        <p:nvSpPr>
          <p:cNvPr id="2140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3110BBF-939E-4365-99FF-52123CE8F12C}" type="slidenum">
              <a:rPr lang="es-ES">
                <a:solidFill>
                  <a:prstClr val="black"/>
                </a:solidFill>
              </a:rPr>
              <a:pPr eaLnBrk="1" hangingPunct="1"/>
              <a:t>101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Peyronet.-Guillermo Waterfield</a:t>
            </a:r>
          </a:p>
        </p:txBody>
      </p:sp>
      <p:sp>
        <p:nvSpPr>
          <p:cNvPr id="2150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0E9A9CC-0AB4-4B9B-8E67-2763AC77D506}" type="slidenum">
              <a:rPr lang="es-ES">
                <a:solidFill>
                  <a:prstClr val="black"/>
                </a:solidFill>
              </a:rPr>
              <a:pPr eaLnBrk="1" hangingPunct="1"/>
              <a:t>102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160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01CFE58-EF3C-41F2-A9FE-6C359B8170BD}" type="slidenum">
              <a:rPr lang="es-ES">
                <a:solidFill>
                  <a:prstClr val="black"/>
                </a:solidFill>
              </a:rPr>
              <a:pPr eaLnBrk="1" hangingPunct="1"/>
              <a:t>104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170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E69E216-1C6F-4E71-8D1A-7991CE7D7642}" type="slidenum">
              <a:rPr lang="es-ES">
                <a:solidFill>
                  <a:prstClr val="black"/>
                </a:solidFill>
              </a:rPr>
              <a:pPr eaLnBrk="1" hangingPunct="1"/>
              <a:t>105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181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6ED5475-D5C1-4AE9-B621-E8E94FD21DF4}" type="slidenum">
              <a:rPr lang="es-ES">
                <a:solidFill>
                  <a:prstClr val="black"/>
                </a:solidFill>
              </a:rPr>
              <a:pPr eaLnBrk="1" hangingPunct="1"/>
              <a:t>106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191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183F95-C599-4C0D-AC3E-86FA5A998D99}" type="slidenum">
              <a:rPr lang="es-ES">
                <a:solidFill>
                  <a:prstClr val="black"/>
                </a:solidFill>
              </a:rPr>
              <a:pPr eaLnBrk="1" hangingPunct="1"/>
              <a:t>107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201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59682DE-0E12-4056-A784-B5BC1045F449}" type="slidenum">
              <a:rPr lang="es-ES">
                <a:solidFill>
                  <a:prstClr val="black"/>
                </a:solidFill>
              </a:rPr>
              <a:pPr eaLnBrk="1" hangingPunct="1"/>
              <a:t>108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2211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A259674-8CB4-4666-B6F7-3A46BD7B0CCB}" type="slidenum">
              <a:rPr lang="es-ES">
                <a:solidFill>
                  <a:prstClr val="black"/>
                </a:solidFill>
              </a:rPr>
              <a:pPr eaLnBrk="1" hangingPunct="1"/>
              <a:t>110</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Commanderie d´Arville</a:t>
            </a:r>
          </a:p>
        </p:txBody>
      </p:sp>
      <p:sp>
        <p:nvSpPr>
          <p:cNvPr id="2222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82389B0-8D92-4CBE-9319-102D4B817EE2}" type="slidenum">
              <a:rPr lang="es-ES">
                <a:solidFill>
                  <a:prstClr val="black"/>
                </a:solidFill>
              </a:rPr>
              <a:pPr eaLnBrk="1" hangingPunct="1"/>
              <a:t>111</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Commanderie d´Arville</a:t>
            </a:r>
          </a:p>
        </p:txBody>
      </p:sp>
      <p:sp>
        <p:nvSpPr>
          <p:cNvPr id="2232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6F15A76-5ECC-4879-889E-38FD00602FC2}" type="slidenum">
              <a:rPr lang="es-ES">
                <a:solidFill>
                  <a:prstClr val="black"/>
                </a:solidFill>
              </a:rPr>
              <a:pPr eaLnBrk="1" hangingPunct="1"/>
              <a:t>112</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Cotes_d_Armor_Roche_</a:t>
            </a:r>
          </a:p>
        </p:txBody>
      </p:sp>
      <p:sp>
        <p:nvSpPr>
          <p:cNvPr id="2242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76812F8-12DD-4CAF-822E-4FDF3E7593E6}" type="slidenum">
              <a:rPr lang="es-ES">
                <a:solidFill>
                  <a:prstClr val="black"/>
                </a:solidFill>
              </a:rPr>
              <a:pPr eaLnBrk="1" hangingPunct="1"/>
              <a:t>115</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Cotes_d_Armor_Roche_</a:t>
            </a:r>
          </a:p>
        </p:txBody>
      </p:sp>
      <p:sp>
        <p:nvSpPr>
          <p:cNvPr id="2252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2517372-5956-44AE-A851-E7E7B51A68D7}" type="slidenum">
              <a:rPr lang="es-ES">
                <a:solidFill>
                  <a:prstClr val="black"/>
                </a:solidFill>
              </a:rPr>
              <a:pPr eaLnBrk="1" hangingPunct="1"/>
              <a:t>116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Cotes_d_Armor_Roche_</a:t>
            </a:r>
          </a:p>
        </p:txBody>
      </p:sp>
      <p:sp>
        <p:nvSpPr>
          <p:cNvPr id="2263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DE65829-224F-4DAE-9359-DBD9433B20A0}" type="slidenum">
              <a:rPr lang="es-ES">
                <a:solidFill>
                  <a:prstClr val="black"/>
                </a:solidFill>
              </a:rPr>
              <a:pPr eaLnBrk="1" hangingPunct="1"/>
              <a:t>117</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Cotes_d_Armor_Roche_</a:t>
            </a:r>
          </a:p>
        </p:txBody>
      </p:sp>
      <p:sp>
        <p:nvSpPr>
          <p:cNvPr id="2273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1393CD8-EE1C-4C20-B4CD-7C2B506E7AD3}" type="slidenum">
              <a:rPr lang="es-ES">
                <a:solidFill>
                  <a:prstClr val="black"/>
                </a:solidFill>
              </a:rPr>
              <a:pPr eaLnBrk="1" hangingPunct="1"/>
              <a:t>118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Cotes_d_Armor_Roche_</a:t>
            </a:r>
          </a:p>
        </p:txBody>
      </p:sp>
      <p:sp>
        <p:nvSpPr>
          <p:cNvPr id="2283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66C602D-1606-4D11-BFE8-A205058236B9}" type="slidenum">
              <a:rPr lang="es-ES">
                <a:solidFill>
                  <a:prstClr val="black"/>
                </a:solidFill>
              </a:rPr>
              <a:pPr eaLnBrk="1" hangingPunct="1"/>
              <a:t>119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Castillo y sus jardines</a:t>
            </a:r>
          </a:p>
        </p:txBody>
      </p:sp>
      <p:sp>
        <p:nvSpPr>
          <p:cNvPr id="2293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3A6E712-8445-47D7-A0EA-AC0F62B2547F}" type="slidenum">
              <a:rPr lang="es-ES">
                <a:solidFill>
                  <a:prstClr val="black"/>
                </a:solidFill>
              </a:rPr>
              <a:pPr eaLnBrk="1" hangingPunct="1"/>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9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10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10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upload.wikimedia.org/wikipedia/commons/6/68/Commanderie_d'arville.JPG" TargetMode="External"/><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hyperlink" Target="//upload.wikimedia.org/wikipedia/commons/b/b2/Ch%C3%A2teau_de_la_Roche-Jagu.jpg" TargetMode="External"/><Relationship Id="rId2" Type="http://schemas.openxmlformats.org/officeDocument/2006/relationships/notesSlide" Target="../notesSlides/notesSlide100.xml"/><Relationship Id="rId1" Type="http://schemas.openxmlformats.org/officeDocument/2006/relationships/slideLayout" Target="../slideLayouts/slideLayout7.xml"/><Relationship Id="rId6" Type="http://schemas.openxmlformats.org/officeDocument/2006/relationships/image" Target="../media/image109.jpeg"/><Relationship Id="rId5" Type="http://schemas.openxmlformats.org/officeDocument/2006/relationships/hyperlink" Target="//upload.wikimedia.org/wikipedia/commons/6/64/France_Cotes_d_Armor_Roche_Jagu_jardin_01.jpg" TargetMode="External"/><Relationship Id="rId4" Type="http://schemas.openxmlformats.org/officeDocument/2006/relationships/image" Target="../media/image10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840760" cy="1894362"/>
          </a:xfrm>
        </p:spPr>
        <p:txBody>
          <a:bodyPr>
            <a:noAutofit/>
          </a:bodyPr>
          <a:lstStyle/>
          <a:p>
            <a:r>
              <a:rPr lang="es-ES" sz="3200" dirty="0"/>
              <a:t>EUROPA LA VUELTA AL MUNDO EN 885 JARDINES</a:t>
            </a:r>
            <a:br>
              <a:rPr lang="es-ES" sz="3200" dirty="0"/>
            </a:br>
            <a:r>
              <a:rPr lang="es-ES" sz="3200" dirty="0"/>
              <a:t>FRANCIA.-CW</a:t>
            </a:r>
          </a:p>
        </p:txBody>
      </p:sp>
      <p:sp>
        <p:nvSpPr>
          <p:cNvPr id="5" name="Subtítulo 4">
            <a:extLst>
              <a:ext uri="{FF2B5EF4-FFF2-40B4-BE49-F238E27FC236}">
                <a16:creationId xmlns:a16="http://schemas.microsoft.com/office/drawing/2014/main" id="{6482D98B-6CC1-49A2-9EBD-504999F72160}"/>
              </a:ext>
            </a:extLst>
          </p:cNvPr>
          <p:cNvSpPr>
            <a:spLocks noGrp="1"/>
          </p:cNvSpPr>
          <p:nvPr>
            <p:ph type="subTitle" idx="1"/>
          </p:nvPr>
        </p:nvSpPr>
        <p:spPr>
          <a:xfrm>
            <a:off x="2286000" y="5003322"/>
            <a:ext cx="5310336" cy="1371600"/>
          </a:xfrm>
        </p:spPr>
        <p:txBody>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457200" y="274638"/>
            <a:ext cx="7571184" cy="1143000"/>
          </a:xfrm>
        </p:spPr>
        <p:txBody>
          <a:bodyPr>
            <a:normAutofit/>
          </a:bodyPr>
          <a:lstStyle/>
          <a:p>
            <a:pPr eaLnBrk="1" hangingPunct="1"/>
            <a:r>
              <a:rPr lang="es-ES" sz="2800" b="1" dirty="0"/>
              <a:t>Jardín Botánico de Haute-Bretagne</a:t>
            </a:r>
            <a:endParaRPr lang="es-ES" sz="2800" dirty="0"/>
          </a:p>
        </p:txBody>
      </p:sp>
      <p:sp>
        <p:nvSpPr>
          <p:cNvPr id="7171"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Jardín Botánico de Haute-Bretagne</a:t>
            </a:r>
            <a:r>
              <a:rPr lang="es-ES" sz="2400" dirty="0"/>
              <a:t> es un jardín botánico de propiedad privada de 25 hectáreas de extensión.</a:t>
            </a:r>
          </a:p>
          <a:p>
            <a:pPr eaLnBrk="1" hangingPunct="1"/>
            <a:r>
              <a:rPr lang="es-ES" sz="2400" dirty="0"/>
              <a:t>Está categorizado por el "Ministère de la Culture et de la Communication" con la etiqueta de Jardin Remarquable.</a:t>
            </a:r>
          </a:p>
          <a:p>
            <a:pPr eaLnBrk="1" hangingPunct="1"/>
            <a:r>
              <a:rPr lang="es-ES" sz="2400" dirty="0"/>
              <a:t> Se encuentra en Châtellier, Francia.</a:t>
            </a:r>
          </a:p>
          <a:p>
            <a:pPr eaLnBrk="1" hangingPunct="1"/>
            <a:r>
              <a:rPr lang="es-ES" sz="2400" dirty="0"/>
              <a:t>El "jardin botanique de Haute-Bretagne" se situa en la comuna de Châtellier, a diez kilómetros al norte de la ciudad medieval de Fougères entre Rennes y el Mont Saint-Michel, en la proximidad de la "A84" la "autoroute des Estuaires" (</a:t>
            </a:r>
            <a:r>
              <a:rPr lang="es-ES" sz="2400" i="1" dirty="0"/>
              <a:t>Autovía de los Estuarios</a:t>
            </a:r>
            <a:r>
              <a:rPr lang="es-ES" sz="2400" dirty="0"/>
              <a:t>).</a:t>
            </a:r>
          </a:p>
          <a:p>
            <a:pPr eaLnBrk="1" hangingPunct="1"/>
            <a:endParaRPr lang="es-ES" dirty="0"/>
          </a:p>
        </p:txBody>
      </p:sp>
    </p:spTree>
    <p:extLst>
      <p:ext uri="{BB962C8B-B14F-4D97-AF65-F5344CB8AC3E}">
        <p14:creationId xmlns:p14="http://schemas.microsoft.com/office/powerpoint/2010/main" val="2739029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7113984" cy="4823048"/>
          </a:xfrm>
        </p:spPr>
        <p:txBody>
          <a:bodyPr>
            <a:normAutofit/>
          </a:bodyPr>
          <a:lstStyle/>
          <a:p>
            <a:pPr marL="274320" indent="-274320" eaLnBrk="1" fontAlgn="auto" hangingPunct="1">
              <a:spcBef>
                <a:spcPts val="580"/>
              </a:spcBef>
              <a:spcAft>
                <a:spcPts val="0"/>
              </a:spcAft>
              <a:buFont typeface="Wingdings 2"/>
              <a:buChar char=""/>
              <a:defRPr/>
            </a:pPr>
            <a:r>
              <a:rPr lang="es-ES" dirty="0"/>
              <a:t>El "jardin botanique de Haute-Bretagne" fue creado en 1847 alrededor del "château de la Foltière". </a:t>
            </a:r>
          </a:p>
          <a:p>
            <a:pPr marL="274320" indent="-274320" eaLnBrk="1" fontAlgn="auto" hangingPunct="1">
              <a:spcBef>
                <a:spcPts val="580"/>
              </a:spcBef>
              <a:spcAft>
                <a:spcPts val="0"/>
              </a:spcAft>
              <a:buFont typeface="Wingdings 2"/>
              <a:buChar char=""/>
              <a:defRPr/>
            </a:pPr>
            <a:r>
              <a:rPr lang="es-ES" dirty="0"/>
              <a:t>El edificio es una antigua Mansión que fue el cuartel general del Conde Joseph de Puisaye, que intentó sublevar los departamentos del Oeste durante el Revolución francesa.</a:t>
            </a:r>
          </a:p>
          <a:p>
            <a:pPr marL="274320" indent="-274320" eaLnBrk="1" fontAlgn="auto" hangingPunct="1">
              <a:spcBef>
                <a:spcPts val="580"/>
              </a:spcBef>
              <a:spcAft>
                <a:spcPts val="0"/>
              </a:spcAft>
              <a:buFont typeface="Wingdings 2"/>
              <a:buChar char=""/>
              <a:defRPr/>
            </a:pPr>
            <a:r>
              <a:rPr lang="es-ES" dirty="0"/>
              <a:t>En 1826, el "domaine de la Foltière" es adquirido por la familia "Frontin des Buffards" que lo arregla construyendo el actual castillo y un parque romántico a la inglesa.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478419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Después de haber sido abandonada una gran parte de siglo XX, el "domaine de la Foltière" y su parque se beneficiaron de una restauración a partir de 1995 bajo el impulso de su nuevo propietario, Monsieur Jouno, que adquirió la propiedad en 1994.</a:t>
            </a:r>
          </a:p>
          <a:p>
            <a:r>
              <a:rPr lang="es-ES" dirty="0"/>
              <a:t>La restauración permitió la creación de dieciseis jardines temáticos vinculados a una inspiración poética, la historia de los jardines o los recuerdos de viaje.</a:t>
            </a:r>
          </a:p>
          <a:p>
            <a:r>
              <a:rPr lang="es-ES" dirty="0"/>
              <a:t> Desde entonces, se diseñaron ocho jardines temáticos, lo que eleva su número a un total de venticuatro jardines.</a:t>
            </a:r>
          </a:p>
          <a:p>
            <a:endParaRPr lang="es-ES" dirty="0"/>
          </a:p>
          <a:p>
            <a:endParaRPr lang="es-ES" dirty="0"/>
          </a:p>
        </p:txBody>
      </p:sp>
    </p:spTree>
    <p:extLst>
      <p:ext uri="{BB962C8B-B14F-4D97-AF65-F5344CB8AC3E}">
        <p14:creationId xmlns:p14="http://schemas.microsoft.com/office/powerpoint/2010/main" val="3417426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6969968" cy="5976938"/>
          </a:xfrm>
        </p:spPr>
        <p:txBody>
          <a:bodyPr>
            <a:normAutofit lnSpcReduction="10000"/>
          </a:bodyPr>
          <a:lstStyle/>
          <a:p>
            <a:pPr eaLnBrk="1" hangingPunct="1"/>
            <a:r>
              <a:rPr lang="es-ES" sz="2400" dirty="0"/>
              <a:t>Los jardines temáticos son de estilos franceses, ingleses, botánicos o contemporáneos. </a:t>
            </a:r>
          </a:p>
          <a:p>
            <a:pPr eaLnBrk="1" hangingPunct="1"/>
            <a:r>
              <a:rPr lang="es-ES" sz="2400" dirty="0"/>
              <a:t>Se diseñó cada jardín manifestando su propio ambiente y para adaptarse a la topografía del "domaine de la Foltière". </a:t>
            </a:r>
          </a:p>
          <a:p>
            <a:pPr eaLnBrk="1" hangingPunct="1"/>
            <a:r>
              <a:rPr lang="es-ES" sz="2400" dirty="0"/>
              <a:t>El medio ambiente del parque es muy ondulado y enselvado y sus contornos están delimitados por una barrera de árboles.</a:t>
            </a:r>
          </a:p>
          <a:p>
            <a:r>
              <a:rPr lang="es-ES" dirty="0"/>
              <a:t>Los venticuatro jardines del jardín botánico se agrupan en torno a tres temas dominantes: "l’Arcadie", los "jardins romantiques" y los "jardins du crépuscule.</a:t>
            </a:r>
          </a:p>
          <a:p>
            <a:r>
              <a:rPr lang="es-ES" dirty="0"/>
              <a:t>El jardín botánico de Haute-Bretagne agrupa millares de especies vegetales sobre un terreno de veinticinco hectáreas. </a:t>
            </a:r>
          </a:p>
          <a:p>
            <a:pPr eaLnBrk="1" hangingPunct="1"/>
            <a:endParaRPr lang="es-ES" sz="2400" dirty="0"/>
          </a:p>
          <a:p>
            <a:pPr eaLnBrk="1" hangingPunct="1"/>
            <a:endParaRPr lang="es-ES" sz="2400" dirty="0"/>
          </a:p>
        </p:txBody>
      </p:sp>
    </p:spTree>
    <p:extLst>
      <p:ext uri="{BB962C8B-B14F-4D97-AF65-F5344CB8AC3E}">
        <p14:creationId xmlns:p14="http://schemas.microsoft.com/office/powerpoint/2010/main" val="361302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185992" cy="5614987"/>
          </a:xfrm>
        </p:spPr>
        <p:txBody>
          <a:bodyPr>
            <a:normAutofit fontScale="92500"/>
          </a:bodyPr>
          <a:lstStyle/>
          <a:p>
            <a:r>
              <a:rPr lang="es-ES" sz="2400" dirty="0"/>
              <a:t>Se contabilizan árboles frutales, plantas perennes, árboles notables, árboles de alineación. </a:t>
            </a:r>
          </a:p>
          <a:p>
            <a:r>
              <a:rPr lang="es-ES" sz="2400" dirty="0"/>
              <a:t>Más de 7000 taxones se han contabilizado en el parque.</a:t>
            </a:r>
          </a:p>
          <a:p>
            <a:r>
              <a:rPr lang="es-ES" sz="2400" dirty="0"/>
              <a:t> En marzo, el clima es favorable a la floración de algunas plantas como las camelias, las magnolias campbellii, las adelfillas o los narcisos. </a:t>
            </a:r>
          </a:p>
          <a:p>
            <a:r>
              <a:rPr lang="es-ES" dirty="0"/>
              <a:t>En abril, son los jacintos o las azaleas las que florecen a su vez.</a:t>
            </a:r>
          </a:p>
          <a:p>
            <a:r>
              <a:rPr lang="es-ES" dirty="0"/>
              <a:t>Se establece una rica colección de plantas de tierra ácida. Especialmente bien adaptada, esta colección incluye principalmente rhododendron, aceres de Japón, camelias, embothrium, magnolias, kalmias, o hydrangeas.</a:t>
            </a:r>
          </a:p>
          <a:p>
            <a:endParaRPr lang="es-ES" sz="2400" dirty="0"/>
          </a:p>
          <a:p>
            <a:endParaRPr lang="es-ES" dirty="0"/>
          </a:p>
          <a:p>
            <a:endParaRPr lang="es-ES" dirty="0"/>
          </a:p>
          <a:p>
            <a:endParaRPr lang="es-ES" dirty="0"/>
          </a:p>
        </p:txBody>
      </p:sp>
    </p:spTree>
    <p:extLst>
      <p:ext uri="{BB962C8B-B14F-4D97-AF65-F5344CB8AC3E}">
        <p14:creationId xmlns:p14="http://schemas.microsoft.com/office/powerpoint/2010/main" val="2043120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76250"/>
            <a:ext cx="6969968" cy="5543550"/>
          </a:xfrm>
        </p:spPr>
        <p:txBody>
          <a:bodyPr/>
          <a:lstStyle/>
          <a:p>
            <a:pPr eaLnBrk="1" hangingPunct="1"/>
            <a:r>
              <a:rPr lang="es-ES" sz="2400" dirty="0"/>
              <a:t>En abril, son los jacintos o las azaleas las que florecen a su vez.</a:t>
            </a:r>
          </a:p>
          <a:p>
            <a:pPr eaLnBrk="1" hangingPunct="1"/>
            <a:r>
              <a:rPr lang="es-ES" sz="2400" dirty="0"/>
              <a:t>Se establece una rica colección de plantas de tierra ácida. </a:t>
            </a:r>
          </a:p>
          <a:p>
            <a:pPr eaLnBrk="1" hangingPunct="1"/>
            <a:r>
              <a:rPr lang="es-ES" sz="2400" dirty="0"/>
              <a:t>Especialmente bien adaptada, esta colección incluye principalmente rhododendron, aceres de Japón, camelias, embothrium, magnolias, kalmias, o hydrangeas.</a:t>
            </a:r>
          </a:p>
          <a:p>
            <a:pPr eaLnBrk="1" hangingPunct="1"/>
            <a:r>
              <a:rPr lang="es-ES" sz="2400" dirty="0"/>
              <a:t>Se dedican algunos espacios a los niños, como el parque prehistórico, el laberinto de Robinsones o el gran puente suspendido.</a:t>
            </a:r>
          </a:p>
          <a:p>
            <a:pPr eaLnBrk="1" hangingPunct="1"/>
            <a:endParaRPr lang="es-ES" dirty="0"/>
          </a:p>
        </p:txBody>
      </p:sp>
    </p:spTree>
    <p:extLst>
      <p:ext uri="{BB962C8B-B14F-4D97-AF65-F5344CB8AC3E}">
        <p14:creationId xmlns:p14="http://schemas.microsoft.com/office/powerpoint/2010/main" val="3015653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Chateli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005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Chateli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0708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Chatelie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789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Chatelie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7514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hatelie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882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hatelier parc-floral-de-haute-bretagn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2 Imagen" descr="Chatelier parc-floral-de-haute-bretagne-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875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hatelier-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012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2 Imagen" descr="Chatelier parc-floral-de-haute-bretagn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3 Imagen" descr="Chatelier-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66713"/>
            <a:ext cx="9144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465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hatelierparcflora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519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hatelierparc-floral-de-haute-bretagne-7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695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hatelierparc-floral-de-haute-bretagn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9609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hatelier-parc-floral-de-haute-bretagn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297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hatelier-parc-floral-de-haute-bretagn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959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Lanterne_au_jardin_du_soleil_lev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236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rc_floral_de_haute_bretagn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123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c-floral-de-haute-bretagne-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187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yramidons_du_bosquet_de_bambo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343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ont_rouge_du_Jardin_du_soleil_lev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018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e_jardin_secr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40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963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e_jardin_de_l'Olymp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858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Lanterne_au_jardin_du_soleil_lev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329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hatelier.-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598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hatelier.-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962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hatelier.-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260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hatelier.-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702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pPr eaLnBrk="1" hangingPunct="1"/>
            <a:r>
              <a:rPr lang="es-ES" dirty="0"/>
              <a:t>Clos de Cloudray</a:t>
            </a:r>
          </a:p>
        </p:txBody>
      </p:sp>
      <p:sp>
        <p:nvSpPr>
          <p:cNvPr id="37891" name="2 Marcador de contenido"/>
          <p:cNvSpPr>
            <a:spLocks noGrp="1"/>
          </p:cNvSpPr>
          <p:nvPr>
            <p:ph sz="quarter" idx="1"/>
          </p:nvPr>
        </p:nvSpPr>
        <p:spPr/>
        <p:txBody>
          <a:bodyPr/>
          <a:lstStyle/>
          <a:p>
            <a:pPr eaLnBrk="1" hangingPunct="1"/>
            <a:r>
              <a:rPr lang="es-ES" sz="2400" dirty="0"/>
              <a:t>Le Clos du Coudray es un jardín orgánico con la guardería contigua desarrollado por la familia Le Bret desde 1973.</a:t>
            </a:r>
          </a:p>
          <a:p>
            <a:pPr eaLnBrk="1" hangingPunct="1"/>
            <a:r>
              <a:rPr lang="es-ES" sz="2400" dirty="0"/>
              <a:t>El jardín está dividido en habitaciones distintas - hay un potager, jardín de rocas, y el jardín exótico, y jardín de rosas con pérgola.</a:t>
            </a:r>
          </a:p>
          <a:p>
            <a:pPr eaLnBrk="1" hangingPunct="1"/>
            <a:r>
              <a:rPr lang="es-ES" sz="2400" dirty="0"/>
              <a:t>El Clos du Coudray ahora es administrado por los hijos de los creadores de jardines.</a:t>
            </a:r>
          </a:p>
          <a:p>
            <a:pPr eaLnBrk="1" hangingPunct="1"/>
            <a:r>
              <a:rPr lang="es-ES" sz="2400" dirty="0"/>
              <a:t>Aquí, sin productos químicos una gran variedad de plantas que ofrecen un paseo a través de diferentes ambientes naturales recompuestos. </a:t>
            </a:r>
          </a:p>
        </p:txBody>
      </p:sp>
    </p:spTree>
    <p:extLst>
      <p:ext uri="{BB962C8B-B14F-4D97-AF65-F5344CB8AC3E}">
        <p14:creationId xmlns:p14="http://schemas.microsoft.com/office/powerpoint/2010/main" val="1225675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914400" y="1052513"/>
            <a:ext cx="7185992" cy="5329237"/>
          </a:xfrm>
        </p:spPr>
        <p:txBody>
          <a:bodyPr/>
          <a:lstStyle/>
          <a:p>
            <a:pPr eaLnBrk="1" hangingPunct="1"/>
            <a:r>
              <a:rPr lang="es-ES" sz="2400" dirty="0"/>
              <a:t>Con unas pocas plantas raras, incluidas las formas epimediums originales.</a:t>
            </a:r>
          </a:p>
          <a:p>
            <a:pPr eaLnBrk="1" hangingPunct="1"/>
            <a:r>
              <a:rPr lang="es-ES" sz="2400" dirty="0"/>
              <a:t>Jardin de 20.000 m2 que cuenta con una serie de jardines temáticos que incluye un jardín de rosas plantado con plantas perennes, un borde mixto, un jardín de rocas, un exótico jardín, un jardín a la sombra con algunas hostas fabulosas, una hermoso potager estilo francés con arriates de flores y largos caminos verdes a través de los arriates de gran tamaño.</a:t>
            </a:r>
          </a:p>
          <a:p>
            <a:pPr eaLnBrk="1" hangingPunct="1"/>
            <a:r>
              <a:rPr lang="es-ES" sz="2400" dirty="0"/>
              <a:t>El jardín, en septiembre de 2009 y es sin duda uno de los jardines preferidos en Francia.</a:t>
            </a:r>
          </a:p>
        </p:txBody>
      </p:sp>
    </p:spTree>
    <p:extLst>
      <p:ext uri="{BB962C8B-B14F-4D97-AF65-F5344CB8AC3E}">
        <p14:creationId xmlns:p14="http://schemas.microsoft.com/office/powerpoint/2010/main" val="1446965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765175"/>
            <a:ext cx="7113984" cy="5254625"/>
          </a:xfrm>
        </p:spPr>
        <p:txBody>
          <a:bodyPr/>
          <a:lstStyle/>
          <a:p>
            <a:r>
              <a:rPr lang="es-ES" sz="2400" dirty="0"/>
              <a:t>El Clos du Coudray es un jardín Familiar iniciado en 1973 por Jean y Marie-Christine Lebret y ahora es una serie maravillosa de los jardines maduros, cada uno de los cuales se ha creado con un ojo excepcional para el color y la forma.</a:t>
            </a:r>
          </a:p>
          <a:p>
            <a:endParaRPr lang="es-ES" dirty="0"/>
          </a:p>
        </p:txBody>
      </p:sp>
    </p:spTree>
    <p:extLst>
      <p:ext uri="{BB962C8B-B14F-4D97-AF65-F5344CB8AC3E}">
        <p14:creationId xmlns:p14="http://schemas.microsoft.com/office/powerpoint/2010/main" val="1103934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los de Cloudra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423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los de Cloudra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84351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los de Cloudra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67836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los de Cloudra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5842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los de Coudray..-Normand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2291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los de Coudra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972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los de Coudra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17300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los de Coudra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38201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los de Coudra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846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los de Coudray.-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5192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los de Coudray.-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98162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los de Coudray.-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4688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los de Coudray.-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15715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los de Coudr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464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los de Coudray.-Normand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37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Jardin du Clos de Coudray.-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0635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Jardin du Clos de Coudray.-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6373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Jardin du Clos de Coudray.-Dahl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7747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Jardin du Clos de Coudra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2214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Jardin du Clos de Counay.-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1784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Jardin du Clos_du_coudr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89210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Jardin du Clos_du_Coudray_grasses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29805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Jardin du Clos_du_Coudray_grasses_(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49618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Jardin du Clos_du_Coudray_ros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6623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Jardins du Clos de Coudray.-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9766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Jardins du Clos de Coudray.-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9722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Jardins du Clos de Coudray.-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2770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3 Imagen" descr="Clos_du_Coudray_grasses_(3)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5905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los_du_Coudray_grasses_(2)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3217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los_du_Coudray_rose_garden_-2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5342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los_du_Courday_area_close_to_house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7705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los_du_Courday_gravel_garden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247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los_du_Courday_tropical_area_-1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0269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p:txBody>
          <a:bodyPr/>
          <a:lstStyle/>
          <a:p>
            <a:pPr eaLnBrk="1" hangingPunct="1"/>
            <a:r>
              <a:rPr lang="es-ES" dirty="0"/>
              <a:t>Le Clos de Peyronet.</a:t>
            </a:r>
          </a:p>
        </p:txBody>
      </p:sp>
      <p:sp>
        <p:nvSpPr>
          <p:cNvPr id="74755" name="2 Marcador de contenido"/>
          <p:cNvSpPr>
            <a:spLocks noGrp="1"/>
          </p:cNvSpPr>
          <p:nvPr>
            <p:ph sz="quarter" idx="1"/>
          </p:nvPr>
        </p:nvSpPr>
        <p:spPr>
          <a:xfrm>
            <a:off x="914400" y="2060575"/>
            <a:ext cx="7185992" cy="3959225"/>
          </a:xfrm>
        </p:spPr>
        <p:txBody>
          <a:bodyPr/>
          <a:lstStyle/>
          <a:p>
            <a:pPr eaLnBrk="1" hangingPunct="1"/>
            <a:r>
              <a:rPr lang="es-ES" sz="2400" dirty="0"/>
              <a:t>El jardín fue hecho por tres generaciones de la familia Waterfield y, en efecto, un jardin inglés de Arts &amp; Crafts  transportados a la Costa Azul.</a:t>
            </a:r>
          </a:p>
          <a:p>
            <a:pPr eaLnBrk="1" hangingPunct="1"/>
            <a:r>
              <a:rPr lang="es-ES" sz="2400" dirty="0"/>
              <a:t>Algunas de las terrazas sobrevive  que el jardín era un huerto de cítricos. </a:t>
            </a:r>
          </a:p>
          <a:p>
            <a:pPr eaLnBrk="1" hangingPunct="1"/>
            <a:r>
              <a:rPr lang="es-ES" sz="2400" dirty="0"/>
              <a:t>Tiene una pérgola elegante y la plantación de una excelente  una escalera de sucesivos estanques de los cuales el último es el océano. </a:t>
            </a:r>
          </a:p>
          <a:p>
            <a:pPr eaLnBrk="1" hangingPunct="1"/>
            <a:endParaRPr lang="es-ES" dirty="0"/>
          </a:p>
        </p:txBody>
      </p:sp>
    </p:spTree>
    <p:extLst>
      <p:ext uri="{BB962C8B-B14F-4D97-AF65-F5344CB8AC3E}">
        <p14:creationId xmlns:p14="http://schemas.microsoft.com/office/powerpoint/2010/main" val="15146852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476250"/>
            <a:ext cx="7041976" cy="5543550"/>
          </a:xfrm>
        </p:spPr>
        <p:txBody>
          <a:bodyPr>
            <a:normAutofit fontScale="92500"/>
          </a:bodyPr>
          <a:lstStyle/>
          <a:p>
            <a:pPr eaLnBrk="1" hangingPunct="1"/>
            <a:r>
              <a:rPr lang="es-ES" sz="2400" dirty="0"/>
              <a:t>Su propietario, Guillermo Waterfield, es el último representante de los jardineros de los grandes ingleses de Menton.</a:t>
            </a:r>
          </a:p>
          <a:p>
            <a:pPr eaLnBrk="1" hangingPunct="1"/>
            <a:r>
              <a:rPr lang="es-ES" sz="2400" dirty="0"/>
              <a:t> Con una superficie de un acre, de forma aproximadamente cuadrada, la propiedad es un espacio cerrado, cerrado en el sur de la villa y rodeado de altos muros de piedra en tres lados.</a:t>
            </a:r>
          </a:p>
          <a:p>
            <a:pPr eaLnBrk="1" hangingPunct="1"/>
            <a:r>
              <a:rPr lang="es-ES" sz="2400" dirty="0"/>
              <a:t>La villa, con colores apagados, integrada en la vegetación, se caracteriza por una larga galería de columnas que la mitad está adornada por una hermosa y muy vieja glicina. </a:t>
            </a:r>
          </a:p>
          <a:p>
            <a:pPr eaLnBrk="1" hangingPunct="1"/>
            <a:r>
              <a:rPr lang="es-ES" sz="2400" dirty="0"/>
              <a:t>La otra mitad una terraza convertida, es un lugar muy animado en donde usted puede sentarse y charlar y tomar el té. </a:t>
            </a:r>
          </a:p>
        </p:txBody>
      </p:sp>
    </p:spTree>
    <p:extLst>
      <p:ext uri="{BB962C8B-B14F-4D97-AF65-F5344CB8AC3E}">
        <p14:creationId xmlns:p14="http://schemas.microsoft.com/office/powerpoint/2010/main" val="33495948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476250"/>
            <a:ext cx="7041976" cy="5543550"/>
          </a:xfrm>
        </p:spPr>
        <p:txBody>
          <a:bodyPr>
            <a:normAutofit lnSpcReduction="10000"/>
          </a:bodyPr>
          <a:lstStyle/>
          <a:p>
            <a:pPr eaLnBrk="1" hangingPunct="1"/>
            <a:r>
              <a:rPr lang="es-ES" sz="2400" dirty="0"/>
              <a:t>Por encima de esta galería, en la parte frontal, ligeramente fuera del centro cuelga un balcón que parece un palco.</a:t>
            </a:r>
          </a:p>
          <a:p>
            <a:pPr eaLnBrk="1" hangingPunct="1"/>
            <a:r>
              <a:rPr lang="es-ES" sz="2400" dirty="0"/>
              <a:t>La propiedad fue adquirida en 1912 por Derrick Waterfield, el abuelo de Guillermo, a la señora Troubridge.</a:t>
            </a:r>
          </a:p>
          <a:p>
            <a:pPr eaLnBrk="1" hangingPunct="1"/>
            <a:r>
              <a:rPr lang="es-ES" sz="2400" dirty="0"/>
              <a:t> La casa construida en 1897 tiene su jardín y huerto de olivos, higueras y limoneros. </a:t>
            </a:r>
          </a:p>
          <a:p>
            <a:pPr eaLnBrk="1" hangingPunct="1"/>
            <a:r>
              <a:rPr lang="es-ES" sz="2400" dirty="0"/>
              <a:t>Grandes palmeras </a:t>
            </a:r>
            <a:r>
              <a:rPr lang="es-ES" sz="2400" i="1" dirty="0"/>
              <a:t>Washingtonia filifera, Brahea armata, Phoenix canariensis</a:t>
            </a:r>
            <a:r>
              <a:rPr lang="es-ES" sz="2400" dirty="0"/>
              <a:t> y la venerable Nolina  saludan al visitante a la entrada de la villa </a:t>
            </a:r>
          </a:p>
          <a:p>
            <a:pPr eaLnBrk="1" hangingPunct="1"/>
            <a:r>
              <a:rPr lang="es-ES" sz="2400" dirty="0"/>
              <a:t> A la muerte de los abuelos, hijo de dos, Humphrey, su tío y Antonio, el padre de Guillermo, heredó la propiedad. </a:t>
            </a:r>
          </a:p>
          <a:p>
            <a:pPr eaLnBrk="1" hangingPunct="1"/>
            <a:endParaRPr lang="es-ES" dirty="0"/>
          </a:p>
        </p:txBody>
      </p:sp>
    </p:spTree>
    <p:extLst>
      <p:ext uri="{BB962C8B-B14F-4D97-AF65-F5344CB8AC3E}">
        <p14:creationId xmlns:p14="http://schemas.microsoft.com/office/powerpoint/2010/main" val="17337173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980728"/>
            <a:ext cx="6969968" cy="5472460"/>
          </a:xfrm>
        </p:spPr>
        <p:txBody>
          <a:bodyPr>
            <a:normAutofit/>
          </a:bodyPr>
          <a:lstStyle/>
          <a:p>
            <a:pPr eaLnBrk="1" hangingPunct="1"/>
            <a:r>
              <a:rPr lang="es-ES" sz="2400" dirty="0"/>
              <a:t>El Clos du Peyronnet ahora es un lugar maravilloso que el orden no se opone a la fantasía. </a:t>
            </a:r>
          </a:p>
          <a:p>
            <a:pPr eaLnBrk="1" hangingPunct="1"/>
            <a:r>
              <a:rPr lang="es-ES" sz="2400" dirty="0"/>
              <a:t>Saturado de olores el jardín, el canto de los pájaros y la sensualidad, el Clos du Peyronnet vacila entre la exuberancia y la austeridad locamente y cuidadosamente calculado.. Singularidad final de Clos du Peyronnet entre los grandes jardines excepcionales de Menton es su suministro de agua en el verano sigue siendo dependiente de un colector construido bajo el Primer Imperio. </a:t>
            </a:r>
          </a:p>
          <a:p>
            <a:pPr eaLnBrk="1" hangingPunct="1"/>
            <a:r>
              <a:rPr lang="es-ES" sz="2400" dirty="0"/>
              <a:t> </a:t>
            </a:r>
            <a:endParaRPr lang="es-ES" dirty="0"/>
          </a:p>
        </p:txBody>
      </p:sp>
    </p:spTree>
    <p:extLst>
      <p:ext uri="{BB962C8B-B14F-4D97-AF65-F5344CB8AC3E}">
        <p14:creationId xmlns:p14="http://schemas.microsoft.com/office/powerpoint/2010/main" val="54852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Durante el verano, el Clos du Peyronnet se convierte en un oasis al mismo tiempo de trabajo y Waterfield William oye el canto del agua que llena el tanque como el Menton oído ya en el siglo XIX.</a:t>
            </a:r>
          </a:p>
          <a:p>
            <a:r>
              <a:rPr lang="es-ES" dirty="0"/>
              <a:t> Gracias a Dios, la tradición está a salvo. </a:t>
            </a:r>
          </a:p>
          <a:p>
            <a:endParaRPr lang="es-ES" dirty="0"/>
          </a:p>
          <a:p>
            <a:endParaRPr lang="es-ES" dirty="0"/>
          </a:p>
        </p:txBody>
      </p:sp>
    </p:spTree>
    <p:extLst>
      <p:ext uri="{BB962C8B-B14F-4D97-AF65-F5344CB8AC3E}">
        <p14:creationId xmlns:p14="http://schemas.microsoft.com/office/powerpoint/2010/main" val="21035596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e Clos de Peynoret.-Prunus 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4099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e Clos de Peyrone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5792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e Clos de Peyronet.-Ac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6471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e Clos de Peyronet.-Agave salm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3589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e Clos de Peyronet.-Agav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1257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e Clos de Peyronet.-Aloes y Agav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40405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e Clos de Peyronet.-Bambues y Senecio petasi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2816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e Clos de Peyronet.-Budleia officina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8315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e Clos de Peyronet.-Cipres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5393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e Clos de Peyronet.-Coleccion de Garraf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9392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e Clos de Peyronet.-Cyperus papyr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95602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e Clos de Peyronet.-Eje del jar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6605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e Clos de peyronet.-Garraf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4099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e Clos de Peyronet.-Narcissus 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91213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e Clos de Peyronet.-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5766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e Clos de Peyronet.-Philodendr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3465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e Clos de Peyronet.-Reinwarth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6336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e Clos de Peyronet.-Rhus heterophyll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71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e Clos de Peyronet.-Strelitzia regina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8816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e Clos de Peyronet.-Strelitzia regina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1994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e Clos de Peyronet.-Terra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8358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e Clos de Peyronet.-Wigandia caracas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2145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e Clos de Peyronet.-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5504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e Clos de Peyronet.-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1421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e Clos de Peyronet.-Bamb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2 Imagen" descr="Le Clos de Peyronet.-Bambues.-x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8876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Le Clos de Peyronet.-Brahea glau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2 Imagen" descr="Le Clos de Peyronet.-Mimos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0895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e Clos de Peyronet.-Nolina recurv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2 Imagen" descr="Le Clos de Peyronet.-Podocarpu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5519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e Clos de Peyronet.-Wigandia caracasan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2 Imagen" descr="Le Clos de Peyronet.-Wistaria chinensi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8286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e Clos de Peyrone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3" name="2 Imagen" descr="Le Clos de Peyronet.-Allan y Williams el propietari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4260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los de Peyronnet_-_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7836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los de peyron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1218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los de Peyronnet_-_15.-Men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2216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los du Peyronnet.-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2 Imagen" descr="Clos du Peyronnet.-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0"/>
            <a:ext cx="4284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0708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los du Peyronnet.-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2 Imagen" descr="Clos du Peyronnet.-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7846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2 Imagen" descr="Clos_peyronnet.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3 Imagen" descr="Clos du Peyronnet.-2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8670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Título"/>
          <p:cNvSpPr>
            <a:spLocks noGrp="1"/>
          </p:cNvSpPr>
          <p:nvPr>
            <p:ph type="title"/>
          </p:nvPr>
        </p:nvSpPr>
        <p:spPr/>
        <p:txBody>
          <a:bodyPr/>
          <a:lstStyle/>
          <a:p>
            <a:pPr eaLnBrk="1" hangingPunct="1"/>
            <a:r>
              <a:rPr lang="es-ES" dirty="0"/>
              <a:t>Commanderie d´Arville</a:t>
            </a:r>
          </a:p>
        </p:txBody>
      </p:sp>
      <p:sp>
        <p:nvSpPr>
          <p:cNvPr id="114691" name="2 Marcador de contenido"/>
          <p:cNvSpPr>
            <a:spLocks noGrp="1"/>
          </p:cNvSpPr>
          <p:nvPr>
            <p:ph sz="quarter" idx="1"/>
          </p:nvPr>
        </p:nvSpPr>
        <p:spPr/>
        <p:txBody>
          <a:bodyPr>
            <a:normAutofit lnSpcReduction="10000"/>
          </a:bodyPr>
          <a:lstStyle/>
          <a:p>
            <a:pPr eaLnBrk="1" hangingPunct="1"/>
            <a:r>
              <a:rPr lang="fr-FR" sz="2400" dirty="0"/>
              <a:t>La </a:t>
            </a:r>
            <a:r>
              <a:rPr lang="fr-FR" sz="2400" b="1" dirty="0"/>
              <a:t>Comandancia de los Caballeros Templarios Arville</a:t>
            </a:r>
            <a:r>
              <a:rPr lang="fr-FR" sz="2400" dirty="0"/>
              <a:t> se encuentra en el departamento de Loir-et-Cher a unos 30 km al norte de Vendome , en la ciudad de Arville .</a:t>
            </a:r>
          </a:p>
          <a:p>
            <a:pPr eaLnBrk="1" hangingPunct="1"/>
            <a:r>
              <a:rPr lang="fr-FR" sz="2400" dirty="0"/>
              <a:t>La capilla data del siglo </a:t>
            </a:r>
            <a:r>
              <a:rPr lang="fr-FR" sz="2400" baseline="30000" dirty="0"/>
              <a:t>XII</a:t>
            </a:r>
            <a:r>
              <a:rPr lang="fr-FR" sz="2400" dirty="0"/>
              <a:t> y la medición de 32.10 metros de eslora y 9,60 metros.</a:t>
            </a:r>
          </a:p>
          <a:p>
            <a:pPr eaLnBrk="1" hangingPunct="1"/>
            <a:r>
              <a:rPr lang="fr-FR" sz="2400" dirty="0"/>
              <a:t> Tiene hermosas ventanas de arco y un portal de doble arquivolta arcos y una campana. </a:t>
            </a:r>
            <a:br>
              <a:rPr lang="fr-FR" sz="2400" dirty="0"/>
            </a:br>
            <a:r>
              <a:rPr lang="fr-FR" sz="2400" dirty="0"/>
              <a:t> El estilo interior es cisterciense , muy limpio. </a:t>
            </a:r>
            <a:br>
              <a:rPr lang="fr-FR" sz="2400" dirty="0"/>
            </a:br>
            <a:r>
              <a:rPr lang="fr-FR" sz="2400" dirty="0"/>
              <a:t>Uno puede notar la presencia de dos entradas: una estaba prevista para los fieles y el otro para los templarios que se puede acceder a través de la casa. </a:t>
            </a:r>
            <a:endParaRPr lang="es-ES" sz="2400" dirty="0"/>
          </a:p>
        </p:txBody>
      </p:sp>
    </p:spTree>
    <p:extLst>
      <p:ext uri="{BB962C8B-B14F-4D97-AF65-F5344CB8AC3E}">
        <p14:creationId xmlns:p14="http://schemas.microsoft.com/office/powerpoint/2010/main" val="319922902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Fichier:Commanderie d'arvill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1286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ommanderie d´Ar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1060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ommanderie d´Arville.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3382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Título"/>
          <p:cNvSpPr>
            <a:spLocks noGrp="1"/>
          </p:cNvSpPr>
          <p:nvPr>
            <p:ph type="title"/>
          </p:nvPr>
        </p:nvSpPr>
        <p:spPr/>
        <p:txBody>
          <a:bodyPr/>
          <a:lstStyle/>
          <a:p>
            <a:pPr eaLnBrk="1" hangingPunct="1"/>
            <a:r>
              <a:rPr lang="fr-FR" b="1" dirty="0"/>
              <a:t> Chateau de la Roche-Jagu</a:t>
            </a:r>
            <a:r>
              <a:rPr lang="fr-FR" dirty="0"/>
              <a:t> </a:t>
            </a:r>
            <a:endParaRPr lang="es-ES" dirty="0"/>
          </a:p>
        </p:txBody>
      </p:sp>
      <p:sp>
        <p:nvSpPr>
          <p:cNvPr id="118787" name="2 Marcador de contenido"/>
          <p:cNvSpPr>
            <a:spLocks noGrp="1"/>
          </p:cNvSpPr>
          <p:nvPr>
            <p:ph sz="quarter" idx="1"/>
          </p:nvPr>
        </p:nvSpPr>
        <p:spPr/>
        <p:txBody>
          <a:bodyPr>
            <a:normAutofit/>
          </a:bodyPr>
          <a:lstStyle/>
          <a:p>
            <a:pPr eaLnBrk="1" hangingPunct="1"/>
            <a:r>
              <a:rPr lang="fr-FR" sz="2400" dirty="0"/>
              <a:t>El </a:t>
            </a:r>
            <a:r>
              <a:rPr lang="fr-FR" sz="2400" b="1" dirty="0"/>
              <a:t>Chateau de la Roche-Jagu</a:t>
            </a:r>
            <a:r>
              <a:rPr lang="fr-FR" sz="2400" dirty="0"/>
              <a:t> es una fortaleza que fue construida en el siglo </a:t>
            </a:r>
            <a:r>
              <a:rPr lang="fr-FR" sz="2400" baseline="30000" dirty="0"/>
              <a:t>XV</a:t>
            </a:r>
            <a:r>
              <a:rPr lang="fr-FR" sz="2400" dirty="0"/>
              <a:t> y restaurada en 1968. </a:t>
            </a:r>
          </a:p>
          <a:p>
            <a:pPr eaLnBrk="1" hangingPunct="1"/>
            <a:r>
              <a:rPr lang="fr-FR" sz="2400" dirty="0"/>
              <a:t>Se encuentra en el territorio del municipio de Ploëzal en Cotes d'Armor, Bretaña , Francia .</a:t>
            </a:r>
          </a:p>
          <a:p>
            <a:pPr eaLnBrk="1" hangingPunct="1"/>
            <a:r>
              <a:rPr lang="fr-FR" sz="2400" dirty="0"/>
              <a:t>Su ubicación en la parte superior de la margen izquierda del Trieux que es muy fuerte, permite una vista excepcional del paisaje y, sobre todo en el río se utiliza para supervisar. </a:t>
            </a:r>
          </a:p>
        </p:txBody>
      </p:sp>
    </p:spTree>
    <p:extLst>
      <p:ext uri="{BB962C8B-B14F-4D97-AF65-F5344CB8AC3E}">
        <p14:creationId xmlns:p14="http://schemas.microsoft.com/office/powerpoint/2010/main" val="19179500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1125538"/>
            <a:ext cx="7185992" cy="5327798"/>
          </a:xfrm>
        </p:spPr>
        <p:txBody>
          <a:bodyPr>
            <a:normAutofit fontScale="92500"/>
          </a:bodyPr>
          <a:lstStyle/>
          <a:p>
            <a:r>
              <a:rPr lang="es-ES" dirty="0"/>
              <a:t>El monumento que le pertenece desde 1958, actualmente está gestionado por el Consejo General de Côtes d'Armor , que organiza visitas y frecuentes exposiciones temáticas y eventos culturales. </a:t>
            </a:r>
          </a:p>
          <a:p>
            <a:pPr eaLnBrk="1" hangingPunct="1"/>
            <a:r>
              <a:rPr lang="fr-FR" sz="2400" dirty="0"/>
              <a:t>En el verano de 2006, la exposición se refería a la de la planta del lino , que ha sido durante mucho tiempo cultivado y procesado en Gran Bretaña. </a:t>
            </a:r>
          </a:p>
          <a:p>
            <a:pPr eaLnBrk="1" hangingPunct="1"/>
            <a:r>
              <a:rPr lang="fr-FR" sz="2400" dirty="0"/>
              <a:t>Sus jardines son jornadas de puertas abiertas, talleres y guiada se organizan también.</a:t>
            </a:r>
          </a:p>
          <a:p>
            <a:pPr eaLnBrk="1" hangingPunct="1"/>
            <a:r>
              <a:rPr lang="fr-FR" sz="2400" dirty="0"/>
              <a:t> Ellos están etiquetados como " Jardín Notable ". </a:t>
            </a:r>
          </a:p>
          <a:p>
            <a:pPr eaLnBrk="1" hangingPunct="1"/>
            <a:r>
              <a:rPr lang="fr-FR" sz="2400" dirty="0"/>
              <a:t> Es objeto de una clasificación como monumentos históricos desde junio 1930 . </a:t>
            </a:r>
          </a:p>
          <a:p>
            <a:pPr eaLnBrk="1" hangingPunct="1"/>
            <a:endParaRPr lang="es-ES" dirty="0"/>
          </a:p>
          <a:p>
            <a:pPr eaLnBrk="1" hangingPunct="1"/>
            <a:endParaRPr lang="es-ES" dirty="0"/>
          </a:p>
        </p:txBody>
      </p:sp>
    </p:spTree>
    <p:extLst>
      <p:ext uri="{BB962C8B-B14F-4D97-AF65-F5344CB8AC3E}">
        <p14:creationId xmlns:p14="http://schemas.microsoft.com/office/powerpoint/2010/main" val="37218513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France_Cotes_d_Armor_Roche_Jagu.-Mediev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1548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France_Cotes_d_Armor_Roche_Jagu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55922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France_Cotes_d_Armor_Roche_Jagu_jardin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628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France_Cotes_d_Armor_Roche_Jagu_jardin_03Mediev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3710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France_Cotes_d_Armor_Roche_Jagu_jardin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98552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Archivo: Chateau de la Roche-Jagu.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Picture 4" descr="Archivo: Francia Cotes d Armor Roche Jagu Jardín 0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3833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2044</Words>
  <Application>Microsoft Office PowerPoint</Application>
  <PresentationFormat>Presentación en pantalla (4:3)</PresentationFormat>
  <Paragraphs>270</Paragraphs>
  <Slides>120</Slides>
  <Notes>100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120</vt:i4>
      </vt:variant>
    </vt:vector>
  </HeadingPairs>
  <TitlesOfParts>
    <vt:vector size="126" baseType="lpstr">
      <vt:lpstr>Arial</vt:lpstr>
      <vt:lpstr>Calibri</vt:lpstr>
      <vt:lpstr>Century Schoolbook</vt:lpstr>
      <vt:lpstr>Wingdings</vt:lpstr>
      <vt:lpstr>Wingdings 2</vt:lpstr>
      <vt:lpstr>Default Theme</vt:lpstr>
      <vt:lpstr>EUROPA LA VUELTA AL MUNDO EN 885 JARDINES FRANCIA.-CW</vt:lpstr>
      <vt:lpstr>Jardín Botánico de Haute-Bretagne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Clos de Cloudray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 Clos de Peyronet.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Commanderie d´Arville</vt:lpstr>
      <vt:lpstr>Presentación de PowerPoint</vt:lpstr>
      <vt:lpstr>Presentación de PowerPoint</vt:lpstr>
      <vt:lpstr>Presentación de PowerPoint</vt:lpstr>
      <vt:lpstr> Chateau de la Roche-Jagu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5</cp:revision>
  <dcterms:created xsi:type="dcterms:W3CDTF">2013-09-07T04:16:19Z</dcterms:created>
  <dcterms:modified xsi:type="dcterms:W3CDTF">2018-03-09T18:06:18Z</dcterms:modified>
</cp:coreProperties>
</file>