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4"/>
  </p:notesMasterIdLst>
  <p:sldIdLst>
    <p:sldId id="256" r:id="rId2"/>
    <p:sldId id="258" r:id="rId3"/>
    <p:sldId id="259" r:id="rId4"/>
    <p:sldId id="260" r:id="rId5"/>
    <p:sldId id="261" r:id="rId6"/>
    <p:sldId id="262" r:id="rId7"/>
    <p:sldId id="437"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438"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439"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29" r:id="rId177"/>
    <p:sldId id="430" r:id="rId178"/>
    <p:sldId id="431" r:id="rId179"/>
    <p:sldId id="440" r:id="rId180"/>
    <p:sldId id="432" r:id="rId181"/>
    <p:sldId id="433" r:id="rId182"/>
    <p:sldId id="434" r:id="rId183"/>
    <p:sldId id="435" r:id="rId184"/>
    <p:sldId id="436" r:id="rId185"/>
    <p:sldId id="441" r:id="rId186"/>
    <p:sldId id="442" r:id="rId187"/>
    <p:sldId id="443" r:id="rId188"/>
    <p:sldId id="444" r:id="rId189"/>
    <p:sldId id="445" r:id="rId190"/>
    <p:sldId id="446" r:id="rId191"/>
    <p:sldId id="447" r:id="rId192"/>
    <p:sldId id="448" r:id="rId1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6177AE-977E-4A19-819C-DB26CE6BCAA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0AFB50-2B24-487D-9E05-F54D2128D6EF}" type="slidenum">
              <a:rPr lang="es-ES" smtClean="0"/>
              <a:t>‹Nº›</a:t>
            </a:fld>
            <a:endParaRPr lang="es-ES" dirty="0"/>
          </a:p>
        </p:txBody>
      </p:sp>
    </p:spTree>
    <p:extLst>
      <p:ext uri="{BB962C8B-B14F-4D97-AF65-F5344CB8AC3E}">
        <p14:creationId xmlns:p14="http://schemas.microsoft.com/office/powerpoint/2010/main" val="200508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Abadía de Enanque</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2439A8-6F2C-4359-ACDE-3C076D63AC57}"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Abbaye de Senanque</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EE9DE-5BB6-4AAC-800F-BC58C4D9EBAC}"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Abbaye de Valloires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F99FA6-83E2-4F54-880B-CFAA84B3ABA7}"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7ED455-5985-45CD-A0B0-6E03550FB40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 Agapanthe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02EBDC-45F8-4E6D-9B92-13BD72284B5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 .-Hostas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B76CBC-0705-4CDB-9CAE-7E9589F417B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B8E81C-D4F1-4D69-B07E-7BE5DDEA20C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36BE22-2D97-46F7-A167-9DB7BFAEAFB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4B01B7-AFE1-4984-B742-5ABA1047B96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Agapanthe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797679-1277-487A-9879-B09E6BDA09A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Albi</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DA77AE-2AF0-4B4D-94DF-E2588F0D918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Albi</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D68B84-BF54-4489-91BD-AE871A47493A}"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Albi</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069C1B-6385-4752-BA3D-178A69862E92}"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dela Catedral de Santa Cecile en Albi</a:t>
            </a:r>
          </a:p>
        </p:txBody>
      </p:sp>
      <p:sp>
        <p:nvSpPr>
          <p:cNvPr id="4" name="3 Marcador de número de diapositiva"/>
          <p:cNvSpPr>
            <a:spLocks noGrp="1"/>
          </p:cNvSpPr>
          <p:nvPr>
            <p:ph type="sldNum" sz="quarter" idx="5"/>
          </p:nvPr>
        </p:nvSpPr>
        <p:spPr/>
        <p:txBody>
          <a:bodyPr/>
          <a:lstStyle/>
          <a:p>
            <a:pPr>
              <a:defRPr/>
            </a:pPr>
            <a:fld id="{1675C0E8-9BE5-4AF1-B33C-AECA47144A0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dela Catedral de Santa Cecile en Albi</a:t>
            </a:r>
          </a:p>
        </p:txBody>
      </p:sp>
      <p:sp>
        <p:nvSpPr>
          <p:cNvPr id="4" name="3 Marcador de número de diapositiva"/>
          <p:cNvSpPr>
            <a:spLocks noGrp="1"/>
          </p:cNvSpPr>
          <p:nvPr>
            <p:ph type="sldNum" sz="quarter" idx="5"/>
          </p:nvPr>
        </p:nvSpPr>
        <p:spPr/>
        <p:txBody>
          <a:bodyPr/>
          <a:lstStyle/>
          <a:p>
            <a:pPr>
              <a:defRPr/>
            </a:pPr>
            <a:fld id="{82BCF313-9653-45AD-AA78-93E0943E58CC}"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0A82E9-C7A1-427F-B058-7C0AE14BCA3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9F28C7-1E2A-4916-80A6-CF54C8D5B60C}"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468EBF-B761-411D-9DDA-EFD39D5FA411}"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2E0182-1DD4-4E32-8DB8-131B5442DF5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Angers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E8890A-DD7E-4DF3-AE0D-FB42AA7D1D7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7E86A839-2AB3-4126-B295-F6FB90D742C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CCDCEE30-96EB-465D-8EE6-3B5DA6B02B71}"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3BF70C6A-AEED-4479-9A36-34E99A594C0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Angers.-Chateau.</a:t>
            </a:r>
          </a:p>
        </p:txBody>
      </p:sp>
      <p:sp>
        <p:nvSpPr>
          <p:cNvPr id="4" name="3 Marcador de número de diapositiva"/>
          <p:cNvSpPr>
            <a:spLocks noGrp="1"/>
          </p:cNvSpPr>
          <p:nvPr>
            <p:ph type="sldNum" sz="quarter" idx="5"/>
          </p:nvPr>
        </p:nvSpPr>
        <p:spPr/>
        <p:txBody>
          <a:bodyPr/>
          <a:lstStyle/>
          <a:p>
            <a:pPr>
              <a:defRPr/>
            </a:pPr>
            <a:fld id="{29532C20-5C55-42DD-8311-626EA05EDC4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Park</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95B76F-F36E-4DCA-8BB0-449DAAC9597A}"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65DC59-4849-4B7F-A558-CA881AFD6ED8}"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Park</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33B212-5282-4212-AA71-61B472E12997}"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40A82-07FF-4CC9-8863-580E077CE82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0EAB66-E465-4C91-9F1C-B1446F6B415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Apremont Parc</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37CA6D-5177-4972-9EE7-554D72E84B3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906EB6-0932-4E5D-AB21-11A9631B89E9}"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sur Oise</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058CE7-3326-45F5-A560-A890D10E0E7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37798-78E3-46B0-91A5-B91239E34828}"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793A15-D61A-4631-92F9-32931D1AB1B8}"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Castle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4F5BA7-127C-4B8D-9794-CC719A855B8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 sur Oise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56323B-70A3-49F5-9C8C-77E076AAC44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6779F0-9517-4D17-BECF-07D045020F16}"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DDBF02-15FD-4E31-894B-F3D289901EF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Auvert</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448B6B-2B36-4851-84AB-E78F86C093A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12452-4149-408F-915F-1DBAED5A898E}"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06855C-AE38-4CD9-918C-73F3B18F947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1B3122-3D0C-481F-A365-7D8DF674AEB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7B0CCD-0A02-4CF7-B43F-573C750FB00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6E715E-0625-4E30-9309-5FE3BB9BBCA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213F1C-6F2D-4A32-9969-4FD3F63BC0D5}"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8C07F4-9486-4D16-9351-5DC78D9539B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8CD60E-C310-45DE-AF50-B79761FCC7C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A7DF2F-F1B7-4A5F-B0A8-3D82F0B80C33}"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Bagatelle</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5E9A7A-C74E-4F7D-A1C7-AAAF3FBFCDA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 Prafrance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1D00D4-9081-4126-BA73-2044423505EB}"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Bambouseraie Prafrance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1A065-B297-4EE7-BCB0-46EEF9D56A9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E000C1-D125-43D5-B07F-7D47800F58A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D8BBD4-2B54-422B-A509-B6DAED010916}"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CF2988-944D-433F-B778-CE045A38FCB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652ABE-F097-4E2E-AC7A-1425A4F70F38}"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603408-F16B-4697-968D-786CA1EF05D1}"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F1FDCF-7E55-448E-87E2-FC6AD0C278A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673EF4-02C9-444A-BD08-C76ADFFC43BC}"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37B738-4F42-402B-912C-3E088F67B36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C1B5A0-1EC4-4807-96ED-87483E141B7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112163-E223-4008-9FEF-9CEAB926248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Bambuseraie Prafrance</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C85B9A-027C-419C-AE87-931BD532B3E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F66664-7130-4002-852C-E04CAA83C770}"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9D79A4-084B-4F02-BF38-CD9D166974C8}"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36A108-31C0-48F5-B527-DC7754138C3E}"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47FCA0-937F-431E-8A41-A47BF956EE2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EBEEA7-ECC1-4017-BCDE-305594ACD496}"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Bellevue</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BEDEC3-D350-4D74-BCD1-EE9335FFCF46}"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Bercy</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B90C81-F7AE-4181-9C11-6C8F825A7DFA}"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Bercy</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5355C3-8D86-44DF-A192-FFF60F3AE557}"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 Les Prairies</a:t>
            </a:r>
          </a:p>
        </p:txBody>
      </p:sp>
      <p:sp>
        <p:nvSpPr>
          <p:cNvPr id="4" name="3 Marcador de número de diapositiva"/>
          <p:cNvSpPr>
            <a:spLocks noGrp="1"/>
          </p:cNvSpPr>
          <p:nvPr>
            <p:ph type="sldNum" sz="quarter" idx="5"/>
          </p:nvPr>
        </p:nvSpPr>
        <p:spPr/>
        <p:txBody>
          <a:bodyPr/>
          <a:lstStyle/>
          <a:p>
            <a:pPr>
              <a:defRPr/>
            </a:pPr>
            <a:fld id="{2FC7A4D8-1BC2-46E6-BAD4-64F0DE3C1B2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454A2C0A-A6A9-47F7-9C77-4CCCFCDE386E}"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45E7EC8A-A355-4A54-BA52-06446FC3B406}"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D239D705-46BF-4A1F-8530-80F11270025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91968E56-E58F-4393-B6E9-AB69568283F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3B6A82C9-DAA4-454E-A122-E87F0F2A8087}"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Parc Bercy</a:t>
            </a:r>
          </a:p>
        </p:txBody>
      </p:sp>
      <p:sp>
        <p:nvSpPr>
          <p:cNvPr id="4" name="3 Marcador de número de diapositiva"/>
          <p:cNvSpPr>
            <a:spLocks noGrp="1"/>
          </p:cNvSpPr>
          <p:nvPr>
            <p:ph type="sldNum" sz="quarter" idx="5"/>
          </p:nvPr>
        </p:nvSpPr>
        <p:spPr/>
        <p:txBody>
          <a:bodyPr/>
          <a:lstStyle/>
          <a:p>
            <a:pPr>
              <a:defRPr/>
            </a:pPr>
            <a:fld id="{D3DA4963-9483-4185-8557-1EBE0205FC43}"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61B4D0-7478-4662-9C97-D8CE2E82C07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Vicennes.-Parc Floral</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DB33C8-57B9-40D2-BD8D-991983C77C3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CC831E8-8EE3-469D-B9D3-9CB4D264A4A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8F09B0-C323-4100-AE8C-B3FC2E672B6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781156E-6313-4B71-A421-B39CC31E195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D85CD902-BA1E-45E7-8D96-07FB4C039B36}"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DB42269-0604-42A1-9173-80380E91C5AF}"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36487903-8A31-4889-B6B0-91BE911BF7F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10B23-D6C7-48F7-B29C-BDD60ADDBF07}"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A3136-64F2-4222-90DE-FE683DCE646F}"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536565-F724-4497-831D-E912BACBF9E2}"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2995CB-CF9E-4185-BBA3-BD5C1118972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0BDE40-CA3E-4BB8-A86B-EF2BC9F3E6F8}"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722D9E-2577-487B-8900-CD2BBB34CFB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DE449-2F51-4BD2-B492-1F494E2648E9}"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d´Antibes.-St Jean </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F677DB-B31E-4489-B114-C8E75C8CD237}"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F4040F-CF2B-48BC-959F-B79165FCE5B8}"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5E6B8-2038-4305-AC22-F4FCC79D65B8}"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236EDB-427D-4BD1-820E-8C99A5B2AFD4}"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de Mars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53B1A-CD83-46BD-8373-656E782B1E98}"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9A4A8E-BBC2-4320-AD5C-683C44616911}"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F9B795-B459-4435-AD26-76C051C0402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A19AE2-E7D2-4808-ACF8-1C480B9B4080}"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90CE0C-1A8B-4F57-B9CC-47F94EBB5CE8}"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8234B9-C940-4B9B-96F6-52601AE126A7}"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06A3DC-F44C-4D95-8144-29B3F374F538}"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5F7482-6D3A-4D17-85C4-D3AA6BF4938D}"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091933-754F-4223-B823-9F9935CF2A31}"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d´Ambleville.-La Luna</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632748-47B5-47F3-9CF7-EB9D6B56E228}"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6AF08-500B-49AC-9756-42E6D09633B8}"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63BDFA-BE8F-4022-BB18-881F5658CAB0}"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 Ambleville</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9B404A-1C3E-4FE6-AF69-FD1F87B2AF05}"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D6B975-0098-40EA-A47A-BB729D9992BD}"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F6E353-9831-49C5-B6D9-223D11801AA4}"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5A71A-1FBA-4AB5-9867-7F01782B4F3E}"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BB64F-6486-4884-9D65-D7B6F596128B}"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1867B9-2899-45D2-937C-76AC2BD6BC9A}"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463632-B080-4EE7-BC76-568A95FD398F}"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701CBB-2602-465A-B6A9-2D46BB46838C}"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6E0328-79A4-460B-A1DB-0D5EC80BACDE}"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41FEF-AC99-4CF7-BF03-2F39785F826F}"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717279-BD5A-4CE2-8BA9-89D0C89B25C4}"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0AE4FA-C008-44C8-B62B-3F9CDB99822C}"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Chenonceau</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242FE0-50AE-4B5A-89A8-00221BCD0728}"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E3C886-9059-4EDD-8F6F-92BB0BEF3037}"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492A5F-D6B9-4273-A3F6-6D946EF9F547}"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C28A1E-B2CC-43E9-BE5C-D6A8BB1841F7}"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Courances</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ADB5B8-0B6D-49DA-855A-0555BB9DF233}"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Creminil</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7BD853-D3EC-4895-BE89-219C0E6B4774}"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Freyr</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59D65C-8FD4-4E2F-B51B-EA23F42599D0}"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Gruyere</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083D68-383A-4D82-A721-96354C068E1D}"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8BCDB7-5F6F-43CC-B93E-51A64491A69D}"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Hautefort.-Perigord</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48EB09-06A3-4D8F-903A-FA819CD2005A}"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la Loire</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A89F09-5C12-4356-9808-F25F7B24B75C}"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Courbon</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9A3AF2-67F2-4393-BED2-7AB699D2C417}"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Courbon</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B57D44-4AB8-4E29-BDCE-272AA5EBE9BA}"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Louvighies</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4B846-EF8B-446D-B4ED-AD2BC8A3403B}"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Louvignes</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7BA7D0-CCFA-4FBD-9315-DBC72FBAE371}"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Ninon</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B98E65-2E83-4BD3-8F20-4436444A33BF}"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Rambouillet</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9EA19E-B03B-4C2B-B962-8030225BE571}"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Saint Cloud</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C17D3B-78E3-4A74-8C20-64EC42CAD79F}" type="slidenum">
              <a:rPr lang="es-ES">
                <a:solidFill>
                  <a:prstClr val="black"/>
                </a:solidFill>
              </a:rPr>
              <a:pPr>
                <a:defRPr/>
              </a:pPr>
              <a:t>176</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Sassy</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C0292A-AA3E-4968-96B7-6EA844A05A28}" type="slidenum">
              <a:rPr lang="es-ES">
                <a:solidFill>
                  <a:prstClr val="black"/>
                </a:solidFill>
              </a:rPr>
              <a:pPr>
                <a:defRPr/>
              </a:pPr>
              <a:t>177</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A00D22-6FA1-49E1-B660-4883AE090665}" type="slidenum">
              <a:rPr lang="es-ES">
                <a:solidFill>
                  <a:prstClr val="black"/>
                </a:solidFill>
              </a:rPr>
              <a:pPr>
                <a:defRPr/>
              </a:pPr>
              <a:t>180</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B673A1-5526-403D-ACC9-7EE88340FA1B}" type="slidenum">
              <a:rPr lang="es-ES">
                <a:solidFill>
                  <a:prstClr val="black"/>
                </a:solidFill>
              </a:rPr>
              <a:pPr>
                <a:defRPr/>
              </a:pPr>
              <a:t>181</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F70D8F-024B-4793-8869-C0F1D880151E}" type="slidenum">
              <a:rPr lang="es-ES">
                <a:solidFill>
                  <a:prstClr val="black"/>
                </a:solidFill>
              </a:rPr>
              <a:pPr>
                <a:defRPr/>
              </a:pPr>
              <a:t>182</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D8F528-9F05-4C51-8B1C-7BDA407F4ACB}" type="slidenum">
              <a:rPr lang="es-ES">
                <a:solidFill>
                  <a:prstClr val="black"/>
                </a:solidFill>
              </a:rPr>
              <a:pPr>
                <a:defRPr/>
              </a:pPr>
              <a:t>183</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Vignal</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BF04ED-6405-4DB2-9535-832CC2C6A6A2}" type="slidenum">
              <a:rPr lang="es-ES">
                <a:solidFill>
                  <a:prstClr val="black"/>
                </a:solidFill>
              </a:rPr>
              <a:pPr>
                <a:defRPr/>
              </a:pPr>
              <a:t>184</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185</a:t>
            </a:fld>
            <a:endParaRPr lang="es-ES" dirty="0"/>
          </a:p>
        </p:txBody>
      </p:sp>
    </p:spTree>
    <p:extLst>
      <p:ext uri="{BB962C8B-B14F-4D97-AF65-F5344CB8AC3E}">
        <p14:creationId xmlns:p14="http://schemas.microsoft.com/office/powerpoint/2010/main" val="234277719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186</a:t>
            </a:fld>
            <a:endParaRPr lang="es-ES" dirty="0"/>
          </a:p>
        </p:txBody>
      </p:sp>
    </p:spTree>
    <p:extLst>
      <p:ext uri="{BB962C8B-B14F-4D97-AF65-F5344CB8AC3E}">
        <p14:creationId xmlns:p14="http://schemas.microsoft.com/office/powerpoint/2010/main" val="96849896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187</a:t>
            </a:fld>
            <a:endParaRPr lang="es-ES" dirty="0"/>
          </a:p>
        </p:txBody>
      </p:sp>
    </p:spTree>
    <p:extLst>
      <p:ext uri="{BB962C8B-B14F-4D97-AF65-F5344CB8AC3E}">
        <p14:creationId xmlns:p14="http://schemas.microsoft.com/office/powerpoint/2010/main" val="186638228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188</a:t>
            </a:fld>
            <a:endParaRPr lang="es-ES" dirty="0"/>
          </a:p>
        </p:txBody>
      </p:sp>
    </p:spTree>
    <p:extLst>
      <p:ext uri="{BB962C8B-B14F-4D97-AF65-F5344CB8AC3E}">
        <p14:creationId xmlns:p14="http://schemas.microsoft.com/office/powerpoint/2010/main" val="26334506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189</a:t>
            </a:fld>
            <a:endParaRPr lang="es-ES" dirty="0"/>
          </a:p>
        </p:txBody>
      </p:sp>
    </p:spTree>
    <p:extLst>
      <p:ext uri="{BB962C8B-B14F-4D97-AF65-F5344CB8AC3E}">
        <p14:creationId xmlns:p14="http://schemas.microsoft.com/office/powerpoint/2010/main" val="283546492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190</a:t>
            </a:fld>
            <a:endParaRPr lang="es-ES" dirty="0"/>
          </a:p>
        </p:txBody>
      </p:sp>
    </p:spTree>
    <p:extLst>
      <p:ext uri="{BB962C8B-B14F-4D97-AF65-F5344CB8AC3E}">
        <p14:creationId xmlns:p14="http://schemas.microsoft.com/office/powerpoint/2010/main" val="41308152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191</a:t>
            </a:fld>
            <a:endParaRPr lang="es-ES" dirty="0"/>
          </a:p>
        </p:txBody>
      </p:sp>
    </p:spTree>
    <p:extLst>
      <p:ext uri="{BB962C8B-B14F-4D97-AF65-F5344CB8AC3E}">
        <p14:creationId xmlns:p14="http://schemas.microsoft.com/office/powerpoint/2010/main" val="27946104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Vignal</a:t>
            </a:r>
          </a:p>
          <a:p>
            <a:endParaRPr lang="es-ES" dirty="0"/>
          </a:p>
        </p:txBody>
      </p:sp>
      <p:sp>
        <p:nvSpPr>
          <p:cNvPr id="4" name="3 Marcador de número de diapositiva"/>
          <p:cNvSpPr>
            <a:spLocks noGrp="1"/>
          </p:cNvSpPr>
          <p:nvPr>
            <p:ph type="sldNum" sz="quarter" idx="10"/>
          </p:nvPr>
        </p:nvSpPr>
        <p:spPr/>
        <p:txBody>
          <a:bodyPr/>
          <a:lstStyle/>
          <a:p>
            <a:fld id="{D20AFB50-2B24-487D-9E05-F54D2128D6EF}" type="slidenum">
              <a:rPr lang="es-ES" smtClean="0"/>
              <a:t>192</a:t>
            </a:fld>
            <a:endParaRPr lang="es-ES" dirty="0"/>
          </a:p>
        </p:txBody>
      </p:sp>
    </p:spTree>
    <p:extLst>
      <p:ext uri="{BB962C8B-B14F-4D97-AF65-F5344CB8AC3E}">
        <p14:creationId xmlns:p14="http://schemas.microsoft.com/office/powerpoint/2010/main" val="1524464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hyperlink" Target="http://translate.googleusercontent.com/translate_c?hl=es&amp;sl=fr&amp;u=http://fr.wikipedia.org/wiki/XVIIe_si%C3%A8cle&amp;prev=/search?q%3DChateau%2Bde%2BCourances%26hl%3Des%26sa%3DG&amp;rurl=translate.google.es&amp;usg=ALkJrhjh-0gLSZq2TP54FCxXOUIOqArD6Q"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552728" cy="1894362"/>
          </a:xfrm>
        </p:spPr>
        <p:txBody>
          <a:bodyPr>
            <a:normAutofit/>
          </a:bodyPr>
          <a:lstStyle/>
          <a:p>
            <a:r>
              <a:rPr lang="es-ES" sz="3200" dirty="0"/>
              <a:t>EUROPA.-LA VUELTA AL MUNDO EN 885 JARDINES.-FRANCIA.-H</a:t>
            </a:r>
          </a:p>
        </p:txBody>
      </p:sp>
      <p:sp>
        <p:nvSpPr>
          <p:cNvPr id="3" name="2 Subtítulo"/>
          <p:cNvSpPr>
            <a:spLocks noGrp="1"/>
          </p:cNvSpPr>
          <p:nvPr>
            <p:ph type="subTitle" idx="1"/>
          </p:nvPr>
        </p:nvSpPr>
        <p:spPr>
          <a:xfrm>
            <a:off x="2699792" y="4797152"/>
            <a:ext cx="4608512"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eaLnBrk="1" hangingPunct="1"/>
            <a:r>
              <a:rPr lang="es-ES" sz="4400" b="1" dirty="0"/>
              <a:t>Abbaye de Senanques</a:t>
            </a:r>
          </a:p>
        </p:txBody>
      </p:sp>
      <p:sp>
        <p:nvSpPr>
          <p:cNvPr id="6147" name="2 Marcador de contenido"/>
          <p:cNvSpPr>
            <a:spLocks noGrp="1"/>
          </p:cNvSpPr>
          <p:nvPr>
            <p:ph sz="quarter" idx="1"/>
          </p:nvPr>
        </p:nvSpPr>
        <p:spPr>
          <a:xfrm>
            <a:off x="457200" y="2349500"/>
            <a:ext cx="7643192" cy="3975100"/>
          </a:xfrm>
        </p:spPr>
        <p:txBody>
          <a:bodyPr/>
          <a:lstStyle/>
          <a:p>
            <a:pPr eaLnBrk="1" hangingPunct="1">
              <a:buFont typeface="Wingdings 2" pitchFamily="18" charset="2"/>
              <a:buNone/>
            </a:pPr>
            <a:r>
              <a:rPr lang="es-ES" dirty="0"/>
              <a:t>   </a:t>
            </a:r>
            <a:r>
              <a:rPr lang="es-ES" sz="2400" dirty="0"/>
              <a:t>Después de 850 años la Abadía de Ntra., Sra. De Senanques permanece como uno de los mas puros testimonios de la arquitectura cirtescense primitiva.</a:t>
            </a:r>
          </a:p>
          <a:p>
            <a:pPr eaLnBrk="1" hangingPunct="1">
              <a:buFont typeface="Wingdings 2" pitchFamily="18" charset="2"/>
              <a:buNone/>
            </a:pPr>
            <a:r>
              <a:rPr lang="es-ES" sz="2400" dirty="0"/>
              <a:t>   Ha estado siempre habitada por una comunidad de monjes cirtescenses.</a:t>
            </a:r>
          </a:p>
        </p:txBody>
      </p:sp>
    </p:spTree>
    <p:extLst>
      <p:ext uri="{BB962C8B-B14F-4D97-AF65-F5344CB8AC3E}">
        <p14:creationId xmlns:p14="http://schemas.microsoft.com/office/powerpoint/2010/main" val="288538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Imagen" descr="Abayye de Sen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97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Abbaye de Sen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77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bbaye de Valloires.-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082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eaLnBrk="1" hangingPunct="1"/>
            <a:r>
              <a:rPr lang="es-ES" sz="4400" b="1" dirty="0"/>
              <a:t>Jardins de Agapanthe</a:t>
            </a:r>
          </a:p>
        </p:txBody>
      </p:sp>
      <p:sp>
        <p:nvSpPr>
          <p:cNvPr id="7171"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dirty="0"/>
              <a:t>El efecto de selva, creado por la densidad de plantación es deliciosamente fascinante! </a:t>
            </a:r>
          </a:p>
          <a:p>
            <a:pPr marL="274320" indent="-274320" eaLnBrk="1" fontAlgn="auto" hangingPunct="1">
              <a:spcAft>
                <a:spcPts val="0"/>
              </a:spcAft>
              <a:buClr>
                <a:schemeClr val="accent3"/>
              </a:buClr>
              <a:buFont typeface="Wingdings 2"/>
              <a:buChar char=""/>
              <a:defRPr/>
            </a:pPr>
            <a:r>
              <a:rPr lang="es-ES" dirty="0"/>
              <a:t>El tamaño de los árboles y arbustos y la belleza de sus ramas y permite la transparencia y efectos de iluminación. </a:t>
            </a:r>
          </a:p>
          <a:p>
            <a:pPr marL="274320" indent="-274320" eaLnBrk="1" fontAlgn="auto" hangingPunct="1">
              <a:spcAft>
                <a:spcPts val="0"/>
              </a:spcAft>
              <a:buClr>
                <a:schemeClr val="accent3"/>
              </a:buClr>
              <a:buFont typeface="Wingdings 2"/>
              <a:buChar char=""/>
              <a:defRPr/>
            </a:pPr>
            <a:r>
              <a:rPr lang="es-ES" dirty="0"/>
              <a:t>Infinito cuidado se da a una multitud de detalles: el tamaño de setos, o no, pisos, paredes, distintos niveles, macetas colocadas en inmersiones temporales, etc ... </a:t>
            </a:r>
          </a:p>
          <a:p>
            <a:pPr marL="274320" indent="-274320" eaLnBrk="1" fontAlgn="auto" hangingPunct="1">
              <a:spcAft>
                <a:spcPts val="0"/>
              </a:spcAft>
              <a:buClr>
                <a:schemeClr val="accent3"/>
              </a:buClr>
              <a:buFont typeface="Wingdings 2"/>
              <a:buChar char=""/>
              <a:defRPr/>
            </a:pPr>
            <a:r>
              <a:rPr lang="es-ES" dirty="0"/>
              <a:t>El estilo es muy personal e innovador: no es ni un jardín Inglés, mucho menos un francés, es A. Thomas . </a:t>
            </a:r>
          </a:p>
        </p:txBody>
      </p:sp>
    </p:spTree>
    <p:extLst>
      <p:ext uri="{BB962C8B-B14F-4D97-AF65-F5344CB8AC3E}">
        <p14:creationId xmlns:p14="http://schemas.microsoft.com/office/powerpoint/2010/main" val="697010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De trabajo para un buen mantenimiento loco </a:t>
            </a:r>
          </a:p>
          <a:p>
            <a:r>
              <a:rPr lang="es-ES" dirty="0"/>
              <a:t>No habría un poco de decoración para mi gusto. </a:t>
            </a:r>
          </a:p>
          <a:p>
            <a:r>
              <a:rPr lang="es-ES" dirty="0"/>
              <a:t>Hay muchos arbustos y árboles para explorar, nos gustaría más etiquetas, folletos o pequeñas informaciones......</a:t>
            </a:r>
          </a:p>
          <a:p>
            <a:endParaRPr lang="es-ES" dirty="0"/>
          </a:p>
        </p:txBody>
      </p:sp>
    </p:spTree>
    <p:extLst>
      <p:ext uri="{BB962C8B-B14F-4D97-AF65-F5344CB8AC3E}">
        <p14:creationId xmlns:p14="http://schemas.microsoft.com/office/powerpoint/2010/main" val="3631200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gapanthe.-Agapan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017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gapanthe.-alle des bu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575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gapanthe.-alle des buis.-Host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240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gapanthe.-cla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4411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28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Agapanthe.-jardin mediterre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111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gapanthe.-pat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39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gapanthe.-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499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sz="4400" b="1" dirty="0"/>
              <a:t>Jardines de Albi</a:t>
            </a:r>
          </a:p>
        </p:txBody>
      </p:sp>
      <p:sp>
        <p:nvSpPr>
          <p:cNvPr id="15363" name="2 Marcador de contenido"/>
          <p:cNvSpPr>
            <a:spLocks noGrp="1"/>
          </p:cNvSpPr>
          <p:nvPr>
            <p:ph sz="quarter" idx="1"/>
          </p:nvPr>
        </p:nvSpPr>
        <p:spPr>
          <a:xfrm>
            <a:off x="914400" y="1700808"/>
            <a:ext cx="6897960" cy="431899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El rico </a:t>
            </a:r>
            <a:r>
              <a:rPr lang="es-ES" sz="2400" b="1" i="1" dirty="0"/>
              <a:t>patrimonio de Albi</a:t>
            </a:r>
            <a:r>
              <a:rPr lang="es-ES" sz="2400" b="1" dirty="0"/>
              <a:t> </a:t>
            </a:r>
            <a:r>
              <a:rPr lang="es-ES" sz="2400" dirty="0"/>
              <a:t>se enriquece y embellece con muchas zonas verdes artísticamente compuestas, que son verdaderos remansos de paz en el corazón de la ciudad. Estos islotes (espacios, lugares) de serenidad, de colores y de descanso marcan el corazón de la ciudad: </a:t>
            </a:r>
            <a:r>
              <a:rPr lang="es-ES" sz="2400" b="1" dirty="0"/>
              <a:t>el Jardín Nacional</a:t>
            </a:r>
            <a:r>
              <a:rPr lang="es-ES" sz="2400" dirty="0"/>
              <a:t> , su quiosco, sus estanques, los jardines a la francesa del Palacio de la Berbie , el claustro Saint Salvy , las 4 hectáreas del parque Rochegude , la plaza ajardinada de Lapérouse y su rosaleda...</a:t>
            </a:r>
          </a:p>
        </p:txBody>
      </p:sp>
    </p:spTree>
    <p:extLst>
      <p:ext uri="{BB962C8B-B14F-4D97-AF65-F5344CB8AC3E}">
        <p14:creationId xmlns:p14="http://schemas.microsoft.com/office/powerpoint/2010/main" val="2206858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Albi Jardines de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70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Albi Jardines d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15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Albi Jardins 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411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385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36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457200" y="704850"/>
            <a:ext cx="8229600" cy="652463"/>
          </a:xfrm>
        </p:spPr>
        <p:txBody>
          <a:bodyPr>
            <a:normAutofit fontScale="90000"/>
          </a:bodyPr>
          <a:lstStyle/>
          <a:p>
            <a:pPr eaLnBrk="1" fontAlgn="auto" hangingPunct="1">
              <a:spcAft>
                <a:spcPts val="0"/>
              </a:spcAft>
              <a:defRPr/>
            </a:pPr>
            <a:r>
              <a:rPr lang="es-ES" sz="5400" b="1" dirty="0"/>
              <a:t>Castillo de Angers</a:t>
            </a:r>
          </a:p>
        </p:txBody>
      </p:sp>
      <p:sp>
        <p:nvSpPr>
          <p:cNvPr id="24579" name="2 Marcador de contenido"/>
          <p:cNvSpPr>
            <a:spLocks noGrp="1"/>
          </p:cNvSpPr>
          <p:nvPr>
            <p:ph sz="quarter" idx="1"/>
          </p:nvPr>
        </p:nvSpPr>
        <p:spPr>
          <a:xfrm>
            <a:off x="914400" y="1500188"/>
            <a:ext cx="7185992" cy="6500812"/>
          </a:xfrm>
        </p:spPr>
        <p:txBody>
          <a:bodyPr/>
          <a:lstStyle/>
          <a:p>
            <a:pPr eaLnBrk="1" hangingPunct="1"/>
            <a:r>
              <a:rPr lang="es-ES" sz="2400" dirty="0"/>
              <a:t>Castillo del Rey Renato el Bueno. El tapiz representa la profecía del apóstol San Juan.</a:t>
            </a:r>
          </a:p>
          <a:p>
            <a:pPr eaLnBrk="1" hangingPunct="1"/>
            <a:r>
              <a:rPr lang="es-ES" sz="2400" b="1" dirty="0"/>
              <a:t> </a:t>
            </a:r>
            <a:r>
              <a:rPr lang="es-ES" sz="2400" dirty="0"/>
              <a:t>Este castillo fortificado del siglo XIII fue construido sobre un promontorio de pizarra que domina el río Maine. </a:t>
            </a:r>
          </a:p>
          <a:p>
            <a:pPr eaLnBrk="1" hangingPunct="1"/>
            <a:r>
              <a:rPr lang="es-ES" sz="2400" dirty="0"/>
              <a:t>Se le asocia al comienzo de la fortificación general de la ciudad el cual consta de una gran muralla de la cual constituye el bastión principal. </a:t>
            </a:r>
          </a:p>
          <a:p>
            <a:pPr eaLnBrk="1" hangingPunct="1"/>
            <a:r>
              <a:rPr lang="es-ES" sz="2400" dirty="0"/>
              <a:t>Las enormes fortificaciones fueron construidas entre 1230 y 1240 bajo la orden de San Luis y tienen una circunferencia de casi un kilómetro de largo, flanqueadas por 17 torres.</a:t>
            </a:r>
          </a:p>
        </p:txBody>
      </p:sp>
    </p:spTree>
    <p:extLst>
      <p:ext uri="{BB962C8B-B14F-4D97-AF65-F5344CB8AC3E}">
        <p14:creationId xmlns:p14="http://schemas.microsoft.com/office/powerpoint/2010/main" val="3613396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sz="quarter" idx="1"/>
          </p:nvPr>
        </p:nvSpPr>
        <p:spPr>
          <a:xfrm>
            <a:off x="457200" y="1357313"/>
            <a:ext cx="7427168" cy="4967287"/>
          </a:xfrm>
        </p:spPr>
        <p:txBody>
          <a:bodyPr/>
          <a:lstStyle/>
          <a:p>
            <a:pPr eaLnBrk="1" hangingPunct="1"/>
            <a:r>
              <a:rPr lang="es-ES" sz="2400" dirty="0"/>
              <a:t> A partir de la década de 1950 el castillo guarda y exhibe el tapiz del Apocalipsis, una obra tejida de más de 130 m. de largo (de la cual sólo quedan 101 m) y de 4,50 m de alto, hecha en el siglo XIV a pedido de Luis Iro de Anjou. </a:t>
            </a:r>
          </a:p>
          <a:p>
            <a:pPr eaLnBrk="1" hangingPunct="1"/>
            <a:r>
              <a:rPr lang="es-ES" sz="2400" dirty="0"/>
              <a:t>El tapiz representa la profecía del apóstol San Juan. </a:t>
            </a:r>
          </a:p>
          <a:p>
            <a:pPr eaLnBrk="1" hangingPunct="1"/>
            <a:r>
              <a:rPr lang="es-ES" sz="2400" dirty="0"/>
              <a:t> Dentro de la muralla del castillo se edificaron edificios de placer a partir del siglo XV . </a:t>
            </a:r>
          </a:p>
          <a:p>
            <a:pPr eaLnBrk="1" hangingPunct="1"/>
            <a:endParaRPr lang="es-ES" dirty="0"/>
          </a:p>
        </p:txBody>
      </p:sp>
    </p:spTree>
    <p:extLst>
      <p:ext uri="{BB962C8B-B14F-4D97-AF65-F5344CB8AC3E}">
        <p14:creationId xmlns:p14="http://schemas.microsoft.com/office/powerpoint/2010/main" val="3781851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ngers Fortes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09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Angers Fortess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27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2 Imagen" descr="Anger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4420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nger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567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Anger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696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705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385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1750"/>
            <a:ext cx="4679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771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735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91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sz="4400" b="1" dirty="0"/>
              <a:t>Apremont Park</a:t>
            </a:r>
          </a:p>
        </p:txBody>
      </p:sp>
      <p:sp>
        <p:nvSpPr>
          <p:cNvPr id="35843" name="2 Marcador de contenido"/>
          <p:cNvSpPr>
            <a:spLocks noGrp="1"/>
          </p:cNvSpPr>
          <p:nvPr>
            <p:ph sz="quarter" idx="1"/>
          </p:nvPr>
        </p:nvSpPr>
        <p:spPr>
          <a:xfrm>
            <a:off x="914400" y="2349500"/>
            <a:ext cx="6753944" cy="3670300"/>
          </a:xfrm>
        </p:spPr>
        <p:txBody>
          <a:bodyPr/>
          <a:lstStyle/>
          <a:p>
            <a:pPr eaLnBrk="1" hangingPunct="1"/>
            <a:r>
              <a:rPr lang="es-ES" sz="2400" dirty="0"/>
              <a:t>En el corazón de Apremont-sur-Allier, uno de los más bellos pueblos de Francia, situado en el Cher, de estilo medieval se encuentra un parque floral de belleza rara, mezcla de colores y aromas en cada esquina Flanerie del visitante.</a:t>
            </a:r>
          </a:p>
        </p:txBody>
      </p:sp>
    </p:spTree>
    <p:extLst>
      <p:ext uri="{BB962C8B-B14F-4D97-AF65-F5344CB8AC3E}">
        <p14:creationId xmlns:p14="http://schemas.microsoft.com/office/powerpoint/2010/main" val="1834492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premont Par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134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premont-parc.-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023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Apremont-par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547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premont-parc.-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378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Apremont-par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291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Apremont-sur Aller.-pavill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7838" y="0"/>
            <a:ext cx="4856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2 Imagen" descr="Apremont sur Aller.-jardin blan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667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sz="4400" b="1" dirty="0"/>
              <a:t>Auvert sur Oise Castle</a:t>
            </a:r>
          </a:p>
        </p:txBody>
      </p:sp>
      <p:sp>
        <p:nvSpPr>
          <p:cNvPr id="43011" name="2 Marcador de contenido"/>
          <p:cNvSpPr>
            <a:spLocks noGrp="1"/>
          </p:cNvSpPr>
          <p:nvPr>
            <p:ph sz="quarter" idx="1"/>
          </p:nvPr>
        </p:nvSpPr>
        <p:spPr>
          <a:xfrm>
            <a:off x="457200" y="2349500"/>
            <a:ext cx="7499176" cy="3975100"/>
          </a:xfrm>
        </p:spPr>
        <p:txBody>
          <a:bodyPr/>
          <a:lstStyle/>
          <a:p>
            <a:pPr eaLnBrk="1" hangingPunct="1"/>
            <a:r>
              <a:rPr lang="es-ES" sz="2400" b="1" dirty="0"/>
              <a:t>Auvers-sur-Oise</a:t>
            </a:r>
            <a:r>
              <a:rPr lang="es-ES" sz="2400" dirty="0"/>
              <a:t> es una población y comuna francesa en la región de Isla de Francia, departamento de Valle del Oise, en el distrito de Pontoise y cantón de La Vallée-du-Sausseron.</a:t>
            </a:r>
          </a:p>
        </p:txBody>
      </p:sp>
    </p:spTree>
    <p:extLst>
      <p:ext uri="{BB962C8B-B14F-4D97-AF65-F5344CB8AC3E}">
        <p14:creationId xmlns:p14="http://schemas.microsoft.com/office/powerpoint/2010/main" val="1306036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Auverst Castl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496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Auvers-sur-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288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Auver 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038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Auver Castle.-Auver sur-Oi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03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Auvers Cast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286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Auvers-sur Oise.-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103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Auvers-sur-Ois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195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Auvers-sur-Ois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574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uvers-susr-Oise.-Pint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075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a:xfrm>
            <a:off x="457200" y="704850"/>
            <a:ext cx="8229600" cy="866775"/>
          </a:xfrm>
        </p:spPr>
        <p:txBody>
          <a:bodyPr/>
          <a:lstStyle/>
          <a:p>
            <a:pPr eaLnBrk="1" hangingPunct="1"/>
            <a:r>
              <a:rPr lang="es-ES" sz="4400" b="1" dirty="0"/>
              <a:t>Parc Bagatelle</a:t>
            </a:r>
          </a:p>
        </p:txBody>
      </p:sp>
      <p:sp>
        <p:nvSpPr>
          <p:cNvPr id="43011" name="2 Marcador de contenido"/>
          <p:cNvSpPr>
            <a:spLocks noGrp="1"/>
          </p:cNvSpPr>
          <p:nvPr>
            <p:ph sz="quarter" idx="1"/>
          </p:nvPr>
        </p:nvSpPr>
        <p:spPr>
          <a:xfrm>
            <a:off x="914400" y="1714500"/>
            <a:ext cx="7041976" cy="4810125"/>
          </a:xfrm>
        </p:spPr>
        <p:txBody>
          <a:bodyPr>
            <a:normAutofit/>
          </a:bodyPr>
          <a:lstStyle/>
          <a:p>
            <a:pPr marL="274320" indent="-274320" eaLnBrk="1" fontAlgn="auto" hangingPunct="1">
              <a:spcAft>
                <a:spcPts val="0"/>
              </a:spcAft>
              <a:buClr>
                <a:schemeClr val="accent3"/>
              </a:buClr>
              <a:buFont typeface="Wingdings 2"/>
              <a:buChar char=""/>
              <a:defRPr/>
            </a:pPr>
            <a:r>
              <a:rPr lang="fr-FR" b="1" dirty="0"/>
              <a:t>Parque de Bagatelle</a:t>
            </a:r>
            <a:r>
              <a:rPr lang="fr-FR" dirty="0"/>
              <a:t> está situado en el corazón del Bois de Boulogne, en París. Es uno de los cuatro polos del jardín botánico de la ciudad de París con los invernaderos de Auteuil jardín situado al sudeste del parque  y el Parc Floral de París y la Escuela de Breuil Arboretum en el bosque de Vincennes.</a:t>
            </a:r>
          </a:p>
          <a:p>
            <a:pPr marL="274320" indent="-274320" eaLnBrk="1" fontAlgn="auto" hangingPunct="1">
              <a:spcAft>
                <a:spcPts val="0"/>
              </a:spcAft>
              <a:buClr>
                <a:schemeClr val="accent3"/>
              </a:buClr>
              <a:buFont typeface="Wingdings 2"/>
              <a:buChar char=""/>
              <a:defRPr/>
            </a:pPr>
            <a:r>
              <a:rPr lang="es-ES" dirty="0"/>
              <a:t>El parque y el castillo de Bagatelle fue construida en sesenta y cuatro días, a raíz de una apuesta entre María Antonieta y el conde de Artois, adquiere la finca en 1775. </a:t>
            </a:r>
          </a:p>
        </p:txBody>
      </p:sp>
    </p:spTree>
    <p:extLst>
      <p:ext uri="{BB962C8B-B14F-4D97-AF65-F5344CB8AC3E}">
        <p14:creationId xmlns:p14="http://schemas.microsoft.com/office/powerpoint/2010/main" val="3997791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Los planes de sitio se han elaborado en una sola noche por el arquitecto Belanger. </a:t>
            </a:r>
          </a:p>
          <a:p>
            <a:r>
              <a:rPr lang="es-ES" dirty="0"/>
              <a:t>Más de novecientos trabajadores han trabajado para lograr este objetivo.</a:t>
            </a:r>
          </a:p>
          <a:p>
            <a:r>
              <a:rPr lang="es-ES" dirty="0"/>
              <a:t>François-Joseph Belanger ha diseñado el parque y Thomas Blaikie ha asegurado su finalización en estilo anglo- chino, muy popular en aquel tiempo.</a:t>
            </a:r>
          </a:p>
          <a:p>
            <a:r>
              <a:rPr lang="es-ES" dirty="0"/>
              <a:t> Este modo está relacionada con la llegada a Europa de las imágenes de las pagodas de China, pero también refleja una reacción contra la austeridad de los jardines franceses.</a:t>
            </a:r>
          </a:p>
          <a:p>
            <a:endParaRPr lang="es-ES" dirty="0"/>
          </a:p>
          <a:p>
            <a:endParaRPr lang="es-ES" dirty="0"/>
          </a:p>
        </p:txBody>
      </p:sp>
    </p:spTree>
    <p:extLst>
      <p:ext uri="{BB962C8B-B14F-4D97-AF65-F5344CB8AC3E}">
        <p14:creationId xmlns:p14="http://schemas.microsoft.com/office/powerpoint/2010/main" val="3850923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088" y="908050"/>
            <a:ext cx="7772400" cy="5473700"/>
          </a:xfrm>
        </p:spPr>
        <p:txBody>
          <a:bodyPr>
            <a:normAutofit/>
          </a:bodyPr>
          <a:lstStyle/>
          <a:p>
            <a:pPr marL="274320" indent="-274320" eaLnBrk="1" fontAlgn="auto" hangingPunct="1">
              <a:spcAft>
                <a:spcPts val="0"/>
              </a:spcAft>
              <a:buClr>
                <a:schemeClr val="accent3"/>
              </a:buClr>
              <a:buFont typeface="Wingdings 2"/>
              <a:buChar char=""/>
              <a:defRPr/>
            </a:pPr>
            <a:r>
              <a:rPr lang="es-ES" dirty="0"/>
              <a:t>Después de casi desaparecer en la Revolución Francesa, el parque ha tenido en cuenta el invernadero, la puerta de honor y caballerizas en 1835,y los pabellones de los guardias, el Trianon y las dos terrazas en 1870. </a:t>
            </a:r>
          </a:p>
          <a:p>
            <a:pPr marL="274320" indent="-274320" eaLnBrk="1" fontAlgn="auto" hangingPunct="1">
              <a:spcAft>
                <a:spcPts val="0"/>
              </a:spcAft>
              <a:buClr>
                <a:schemeClr val="accent3"/>
              </a:buClr>
              <a:buFont typeface="Wingdings 2"/>
              <a:buChar char=""/>
              <a:defRPr/>
            </a:pPr>
            <a:r>
              <a:rPr lang="es-ES" dirty="0"/>
              <a:t> El jardín se convierte en la característica de París en 1905. </a:t>
            </a:r>
          </a:p>
          <a:p>
            <a:pPr marL="274320" indent="-274320" eaLnBrk="1" fontAlgn="auto" hangingPunct="1">
              <a:spcAft>
                <a:spcPts val="0"/>
              </a:spcAft>
              <a:buClr>
                <a:schemeClr val="accent3"/>
              </a:buClr>
              <a:buFont typeface="Wingdings 2"/>
              <a:buChar char=""/>
              <a:defRPr/>
            </a:pPr>
            <a:r>
              <a:rPr lang="es-ES" dirty="0"/>
              <a:t>Desde 1907 su rosaleda acoge una  certamen internacional. </a:t>
            </a:r>
          </a:p>
          <a:p>
            <a:pPr marL="274320" indent="-274320" eaLnBrk="1" fontAlgn="auto" hangingPunct="1">
              <a:spcAft>
                <a:spcPts val="0"/>
              </a:spcAft>
              <a:buClr>
                <a:schemeClr val="accent3"/>
              </a:buClr>
              <a:buFont typeface="Wingdings 2"/>
              <a:buChar char=""/>
              <a:defRPr/>
            </a:pPr>
            <a:r>
              <a:rPr lang="es-ES" dirty="0"/>
              <a:t>Se encuentran en el parque de unos diez mil rosales que representan  muchas  variedades.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647415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agatelle.-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863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agate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22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agatelle .-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69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agatell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1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agatelle Garden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0249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agatell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62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agatell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0093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agatelle.-m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204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agatelle.-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696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agatelle.-Ros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3636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p:txBody>
          <a:bodyPr>
            <a:normAutofit fontScale="90000"/>
          </a:bodyPr>
          <a:lstStyle/>
          <a:p>
            <a:pPr eaLnBrk="1" hangingPunct="1"/>
            <a:r>
              <a:rPr lang="es-ES" sz="4400" b="1" dirty="0"/>
              <a:t>Bambouseraie Prafrance</a:t>
            </a:r>
          </a:p>
        </p:txBody>
      </p:sp>
      <p:sp>
        <p:nvSpPr>
          <p:cNvPr id="5427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Durante más de 150 años ... y por mucho tiempo todavía. </a:t>
            </a:r>
          </a:p>
          <a:p>
            <a:pPr marL="274320" indent="-274320" eaLnBrk="1" fontAlgn="auto" hangingPunct="1">
              <a:spcAft>
                <a:spcPts val="0"/>
              </a:spcAft>
              <a:buClr>
                <a:schemeClr val="accent3"/>
              </a:buClr>
              <a:buFont typeface="Wingdings 2"/>
              <a:buChar char=""/>
              <a:defRPr/>
            </a:pPr>
            <a:r>
              <a:rPr lang="es-ES" dirty="0"/>
              <a:t> El tamaño gigante de las plantas y la sensación de bienestar que parece irradiar de ellos da la impresión de que los bambúes han existido siempre. </a:t>
            </a:r>
          </a:p>
          <a:p>
            <a:pPr marL="274320" indent="-274320" eaLnBrk="1" fontAlgn="auto" hangingPunct="1">
              <a:spcAft>
                <a:spcPts val="0"/>
              </a:spcAft>
              <a:buClr>
                <a:schemeClr val="accent3"/>
              </a:buClr>
              <a:buFont typeface="Wingdings 2"/>
              <a:buChar char=""/>
              <a:defRPr/>
            </a:pPr>
            <a:r>
              <a:rPr lang="es-ES" dirty="0"/>
              <a:t>Pero llegó a ser a través de la voluntad de un solo hombre: Eugene Mazel,  los invernaderos del jardín aún llevan su nombre. </a:t>
            </a:r>
            <a:br>
              <a:rPr lang="es-ES" dirty="0"/>
            </a:br>
            <a:r>
              <a:rPr lang="es-ES" dirty="0"/>
              <a:t>Él era un amante apasionado de la horticultura y ciencias naturales, inició su primera plantación en el sitio actual en 1856 con la aclimatación de especies exóticas  de bambú de China, Japón, América del Norte y el Himalaya.</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518298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3"/>
            <a:ext cx="7113984" cy="5543128"/>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Desde 1902, la familia  ha tenido en sus manos el destino de la arboleda de bambú, agregando constantemente más y más especies, después de abrir el parque al público y desarrollar de la plantación. </a:t>
            </a:r>
          </a:p>
          <a:p>
            <a:pPr marL="274320" indent="-274320" eaLnBrk="1" fontAlgn="auto" hangingPunct="1">
              <a:spcAft>
                <a:spcPts val="0"/>
              </a:spcAft>
              <a:buClr>
                <a:schemeClr val="accent3"/>
              </a:buClr>
              <a:buFont typeface="Wingdings 2"/>
              <a:buChar char=""/>
              <a:defRPr/>
            </a:pPr>
            <a:r>
              <a:rPr lang="es-ES" dirty="0"/>
              <a:t>Más recientemente, la bambuseria se ha convertido en un lugar donde los científicos y expertos se reúnen, así como un lugar para expresarse, dando lugar a una mejora artística, a su vez la toma de posesión de las partes del parque. </a:t>
            </a:r>
          </a:p>
          <a:p>
            <a:pPr marL="274320" indent="-274320" eaLnBrk="1" fontAlgn="auto" hangingPunct="1">
              <a:spcAft>
                <a:spcPts val="0"/>
              </a:spcAft>
              <a:buClr>
                <a:schemeClr val="accent3"/>
              </a:buClr>
              <a:buFont typeface="Wingdings 2"/>
              <a:buChar char=""/>
              <a:defRPr/>
            </a:pPr>
            <a:r>
              <a:rPr lang="es-ES" dirty="0"/>
              <a:t> Las nuevas ideas se forman, tomado nuevos retos, siempre con la intención de descubrir y compartir, que se ha convertido en una característica de los bambúes.</a:t>
            </a:r>
          </a:p>
        </p:txBody>
      </p:sp>
    </p:spTree>
    <p:extLst>
      <p:ext uri="{BB962C8B-B14F-4D97-AF65-F5344CB8AC3E}">
        <p14:creationId xmlns:p14="http://schemas.microsoft.com/office/powerpoint/2010/main" val="10624763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ambouseraie de Pra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1568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ambouserai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731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ambouseraie.-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5873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mbouseraie_pra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4948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ambous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9845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ambouserie 0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21057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ambouserie Prafranc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589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ambuserie Pra Fran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6527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ambuserie Pra Franc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1544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ambuserie Pra Franc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88535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ambuserie Pra Fran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8471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ambuserie Pra Franc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2 Imagen" descr="Bambuserie Pra France.-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0159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ambuserie Prafrance.-Andu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9709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sz="4400" b="1" dirty="0"/>
              <a:t>Bellevue</a:t>
            </a:r>
          </a:p>
        </p:txBody>
      </p:sp>
      <p:sp>
        <p:nvSpPr>
          <p:cNvPr id="68611"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Colección nacional de Francia y de Hellebores Meconopsis prosperar y crecer en las manos el cuidado de la familia Lemonnier en Alta Normandía.</a:t>
            </a:r>
          </a:p>
          <a:p>
            <a:pPr marL="274320" indent="-274320" eaLnBrk="1" fontAlgn="auto" hangingPunct="1">
              <a:spcAft>
                <a:spcPts val="0"/>
              </a:spcAft>
              <a:buClr>
                <a:schemeClr val="accent3"/>
              </a:buClr>
              <a:buFont typeface="Wingdings 2"/>
              <a:buChar char=""/>
              <a:defRPr/>
            </a:pPr>
            <a:r>
              <a:rPr lang="es-ES" sz="2400" dirty="0"/>
              <a:t>Los visitantes de los jardines hoy puede recoger los frutos de su paciente  enfoque purista.</a:t>
            </a:r>
          </a:p>
          <a:p>
            <a:pPr marL="274320" indent="-274320" eaLnBrk="1" fontAlgn="auto" hangingPunct="1">
              <a:spcAft>
                <a:spcPts val="0"/>
              </a:spcAft>
              <a:buClr>
                <a:schemeClr val="accent3"/>
              </a:buClr>
              <a:buFont typeface="Wingdings 2"/>
              <a:buChar char=""/>
              <a:defRPr/>
            </a:pPr>
            <a:r>
              <a:rPr lang="es-ES" sz="2400" dirty="0"/>
              <a:t>Algunos de los ejemplares más hermosos que he visto de Acer </a:t>
            </a:r>
            <a:r>
              <a:rPr lang="es-ES" sz="2400" i="1" dirty="0"/>
              <a:t>griseum, Prunus serrula y Betula costata 'ermanii'</a:t>
            </a:r>
            <a:r>
              <a:rPr lang="es-ES" sz="2400" dirty="0"/>
              <a:t> , la gracia de los jardines con su corteza espectacular exfoliante de canela marrón, cobre pulido y suave, puro y de color blanco cremoso, respectivamente. </a:t>
            </a:r>
          </a:p>
        </p:txBody>
      </p:sp>
    </p:spTree>
    <p:extLst>
      <p:ext uri="{BB962C8B-B14F-4D97-AF65-F5344CB8AC3E}">
        <p14:creationId xmlns:p14="http://schemas.microsoft.com/office/powerpoint/2010/main" val="3346754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1"/>
            <a:ext cx="7041976" cy="547112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sz="2400" dirty="0"/>
              <a:t>No es casualidad que los Lemonnier eligió a la planta muchos árboles con corteza espectacular que es más admirable en invierno. </a:t>
            </a:r>
          </a:p>
          <a:p>
            <a:pPr marL="274320" indent="-274320" eaLnBrk="1" fontAlgn="auto" hangingPunct="1">
              <a:spcAft>
                <a:spcPts val="0"/>
              </a:spcAft>
              <a:buClr>
                <a:schemeClr val="accent3"/>
              </a:buClr>
              <a:buFont typeface="Wingdings 2"/>
              <a:buChar char=""/>
              <a:defRPr/>
            </a:pPr>
            <a:r>
              <a:rPr lang="es-ES" sz="2400" dirty="0"/>
              <a:t> La pasión dominante de Martine es la recolección y cría de la </a:t>
            </a:r>
            <a:r>
              <a:rPr lang="es-ES" sz="2400" i="1" dirty="0"/>
              <a:t>Helleborus</a:t>
            </a:r>
            <a:r>
              <a:rPr lang="es-ES" sz="2400" dirty="0"/>
              <a:t> género, la Hellebores cuyos miembros son conocidos por distintos nombres comunes de la rosa de Navidad </a:t>
            </a:r>
            <a:r>
              <a:rPr lang="es-ES" sz="2400" i="1" dirty="0"/>
              <a:t>(H. niger),</a:t>
            </a:r>
            <a:r>
              <a:rPr lang="es-ES" sz="2400" dirty="0"/>
              <a:t> la Cuaresma Rose </a:t>
            </a:r>
            <a:r>
              <a:rPr lang="es-ES" sz="2400" i="1" dirty="0"/>
              <a:t>(h. x orientalis),</a:t>
            </a:r>
            <a:r>
              <a:rPr lang="es-ES" sz="2400" dirty="0"/>
              <a:t> </a:t>
            </a:r>
            <a:r>
              <a:rPr lang="es-ES" sz="2400" i="1" dirty="0"/>
              <a:t>(H. foetidus),</a:t>
            </a:r>
            <a:r>
              <a:rPr lang="es-ES" sz="2400" dirty="0"/>
              <a:t> entre otros. </a:t>
            </a:r>
          </a:p>
          <a:p>
            <a:pPr marL="274320" indent="-274320" eaLnBrk="1" fontAlgn="auto" hangingPunct="1">
              <a:spcAft>
                <a:spcPts val="0"/>
              </a:spcAft>
              <a:buClr>
                <a:schemeClr val="accent3"/>
              </a:buClr>
              <a:buFont typeface="Wingdings 2"/>
              <a:buChar char=""/>
              <a:defRPr/>
            </a:pPr>
            <a:r>
              <a:rPr lang="es-ES" sz="2400" dirty="0"/>
              <a:t>Todos estos comienzan a florecer en cualquier lugar de diciembre a febrero, y continuará hasta mayo. </a:t>
            </a:r>
          </a:p>
          <a:p>
            <a:pPr marL="274320" indent="-274320" eaLnBrk="1" fontAlgn="auto" hangingPunct="1">
              <a:spcAft>
                <a:spcPts val="0"/>
              </a:spcAft>
              <a:buClr>
                <a:schemeClr val="accent3"/>
              </a:buClr>
              <a:buFont typeface="Wingdings 2"/>
              <a:buChar char=""/>
              <a:defRPr/>
            </a:pPr>
            <a:r>
              <a:rPr lang="es-ES" sz="2400" dirty="0"/>
              <a:t>La corteza de estos árboles hermosos complementa los colores de estas extraordinarias flores de invierno.  </a:t>
            </a:r>
          </a:p>
        </p:txBody>
      </p:sp>
    </p:spTree>
    <p:extLst>
      <p:ext uri="{BB962C8B-B14F-4D97-AF65-F5344CB8AC3E}">
        <p14:creationId xmlns:p14="http://schemas.microsoft.com/office/powerpoint/2010/main" val="5628683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ellev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05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ellevue .-Allee des If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1257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ellevue.-Alee des If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9219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ellevue.-Allee d´Hortens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151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ellevue.-Allee des If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5052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ellevue.-contras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8536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hangingPunct="1"/>
            <a:r>
              <a:rPr lang="es-ES" sz="4400" b="1" dirty="0"/>
              <a:t>Parc de Bercy</a:t>
            </a:r>
          </a:p>
        </p:txBody>
      </p:sp>
      <p:sp>
        <p:nvSpPr>
          <p:cNvPr id="89091" name="2 Marcador de contenido"/>
          <p:cNvSpPr>
            <a:spLocks noGrp="1"/>
          </p:cNvSpPr>
          <p:nvPr>
            <p:ph sz="quarter" idx="1"/>
          </p:nvPr>
        </p:nvSpPr>
        <p:spPr>
          <a:xfrm>
            <a:off x="899592" y="1600200"/>
            <a:ext cx="7025208" cy="4873752"/>
          </a:xfrm>
        </p:spPr>
        <p:txBody>
          <a:bodyPr/>
          <a:lstStyle/>
          <a:p>
            <a:pPr eaLnBrk="1" hangingPunct="1"/>
            <a:r>
              <a:rPr lang="es-ES" sz="2400" dirty="0"/>
              <a:t>Le </a:t>
            </a:r>
            <a:r>
              <a:rPr lang="es-ES" sz="2400" b="1" dirty="0"/>
              <a:t>Parc de Bercy</a:t>
            </a:r>
            <a:r>
              <a:rPr lang="es-ES" sz="2400" dirty="0"/>
              <a:t> es una colección de tres jardines ubicado en el distrito XII de París, entre el Palais Omnisports de Paris-Bercy (POPB) y el centro comercial y restaurantes de Bercy Village. </a:t>
            </a:r>
          </a:p>
          <a:p>
            <a:pPr eaLnBrk="1" hangingPunct="1"/>
            <a:r>
              <a:rPr lang="es-ES" sz="2400" dirty="0"/>
              <a:t> Con 14 hectáreas, el parque de Bercy es uno de los más grandes de la capital.</a:t>
            </a:r>
          </a:p>
          <a:p>
            <a:pPr eaLnBrk="1" hangingPunct="1"/>
            <a:r>
              <a:rPr lang="es-ES" sz="2400" dirty="0"/>
              <a:t>El parque consta de tres jardines diseñados por el arquitecto Bernard Huet, Madeleine Ferrand, Jean-Pierre Feugas, Bernard Leroy, paisajistas y Ian Le Caisne, Philippe Raguin entre 1993 y 1997.</a:t>
            </a:r>
          </a:p>
        </p:txBody>
      </p:sp>
    </p:spTree>
    <p:extLst>
      <p:ext uri="{BB962C8B-B14F-4D97-AF65-F5344CB8AC3E}">
        <p14:creationId xmlns:p14="http://schemas.microsoft.com/office/powerpoint/2010/main" val="42881830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897960" cy="547112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El jardín más cercano a Bercy Village ha sido nombrado el jardín "romántico" e incluye lagunas habitadas por peces, las reconstrucciones de las dunas.</a:t>
            </a:r>
          </a:p>
          <a:p>
            <a:pPr marL="274320" indent="-274320" eaLnBrk="1" fontAlgn="auto" hangingPunct="1">
              <a:spcAft>
                <a:spcPts val="0"/>
              </a:spcAft>
              <a:buClr>
                <a:schemeClr val="accent3"/>
              </a:buClr>
              <a:buFont typeface="Wingdings 2"/>
              <a:buChar char=""/>
              <a:defRPr/>
            </a:pPr>
            <a:r>
              <a:rPr lang="es-ES" dirty="0"/>
              <a:t>Entrando a través de Bercy Village, a su izquierda es una escultura llamada </a:t>
            </a:r>
            <a:r>
              <a:rPr lang="es-ES" i="1" dirty="0"/>
              <a:t>X mansión,</a:t>
            </a:r>
            <a:r>
              <a:rPr lang="es-ES" dirty="0"/>
              <a:t> rodeada de lirios de agua. </a:t>
            </a:r>
          </a:p>
          <a:p>
            <a:pPr marL="274320" indent="-274320" eaLnBrk="1" fontAlgn="auto" hangingPunct="1">
              <a:spcAft>
                <a:spcPts val="0"/>
              </a:spcAft>
              <a:buClr>
                <a:schemeClr val="accent3"/>
              </a:buClr>
              <a:buFont typeface="Wingdings 2"/>
              <a:buChar char=""/>
              <a:defRPr/>
            </a:pPr>
            <a:r>
              <a:rPr lang="es-ES" dirty="0"/>
              <a:t> Enfrente se encuentra </a:t>
            </a:r>
            <a:r>
              <a:rPr lang="es-ES" i="1" dirty="0"/>
              <a:t>la casa del lago,</a:t>
            </a:r>
            <a:r>
              <a:rPr lang="es-ES" dirty="0"/>
              <a:t> situado al lado de un lago. </a:t>
            </a:r>
          </a:p>
          <a:p>
            <a:pPr marL="274320" indent="-274320" eaLnBrk="1" fontAlgn="auto" hangingPunct="1">
              <a:spcAft>
                <a:spcPts val="0"/>
              </a:spcAft>
              <a:buClr>
                <a:schemeClr val="accent3"/>
              </a:buClr>
              <a:buFont typeface="Wingdings 2"/>
              <a:buChar char=""/>
              <a:defRPr/>
            </a:pPr>
            <a:r>
              <a:rPr lang="es-ES" dirty="0"/>
              <a:t>Dos puertas de enlace puede pasar en "parterres, un jardín dedicado a las actividades de trabajo de las plantas: jardines de educación abierta a los estudiantes en las escuelas, los arbustos recortados, flores, etc. </a:t>
            </a:r>
          </a:p>
          <a:p>
            <a:pPr marL="274320" indent="-274320" eaLnBrk="1" fontAlgn="auto" hangingPunct="1">
              <a:spcAft>
                <a:spcPts val="0"/>
              </a:spcAft>
              <a:buClr>
                <a:schemeClr val="accent3"/>
              </a:buClr>
              <a:buFont typeface="Wingdings 2"/>
              <a:buNone/>
              <a:defRPr/>
            </a:pPr>
            <a:r>
              <a:rPr lang="es-ES" dirty="0"/>
              <a:t>     </a:t>
            </a:r>
          </a:p>
        </p:txBody>
      </p:sp>
    </p:spTree>
    <p:extLst>
      <p:ext uri="{BB962C8B-B14F-4D97-AF65-F5344CB8AC3E}">
        <p14:creationId xmlns:p14="http://schemas.microsoft.com/office/powerpoint/2010/main" val="15207490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827584" y="1143000"/>
            <a:ext cx="7128792" cy="5181600"/>
          </a:xfrm>
        </p:spPr>
        <p:txBody>
          <a:bodyPr/>
          <a:lstStyle/>
          <a:p>
            <a:pPr eaLnBrk="1" hangingPunct="1">
              <a:buFont typeface="Wingdings 2" pitchFamily="18" charset="2"/>
              <a:buNone/>
            </a:pPr>
            <a:r>
              <a:rPr lang="es-ES" dirty="0"/>
              <a:t> </a:t>
            </a:r>
            <a:r>
              <a:rPr lang="es-ES" sz="2400" dirty="0"/>
              <a:t>Las Praderas </a:t>
            </a:r>
          </a:p>
          <a:p>
            <a:pPr eaLnBrk="1" hangingPunct="1"/>
            <a:r>
              <a:rPr lang="es-ES" sz="2400" dirty="0"/>
              <a:t>La parte más cercana de POPB se llama la "Pradera" y consta de grandes zonas de césped bajo la sombra de grandes árboles. </a:t>
            </a:r>
          </a:p>
          <a:p>
            <a:pPr eaLnBrk="1" hangingPunct="1"/>
            <a:r>
              <a:rPr lang="es-ES" sz="2400" dirty="0"/>
              <a:t>Es en esta parte que corresponde a  partidos de fútbol improvisados. </a:t>
            </a:r>
          </a:p>
          <a:p>
            <a:pPr eaLnBrk="1" hangingPunct="1"/>
            <a:r>
              <a:rPr lang="es-ES" sz="2400" dirty="0"/>
              <a:t>El jardín se termina en una plaza de tierra, al pie de POPB cuyos pasos sirven de punto de encuentro para profesionales de los patines de ruedas. </a:t>
            </a:r>
          </a:p>
        </p:txBody>
      </p:sp>
    </p:spTree>
    <p:extLst>
      <p:ext uri="{BB962C8B-B14F-4D97-AF65-F5344CB8AC3E}">
        <p14:creationId xmlns:p14="http://schemas.microsoft.com/office/powerpoint/2010/main" val="27805680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erc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90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erc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1689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00013"/>
            <a:ext cx="925195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0137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41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6020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66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8938"/>
            <a:ext cx="9144000" cy="646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497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0774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3779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19150"/>
            <a:ext cx="9144000"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865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sz="4400" b="1" dirty="0"/>
              <a:t>Bois de Vicennes</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Es uno de los lugares de paseo ineludibles de la capital. Para las familias, que encuentran actividades para los niños en el Parc floral de París y áreas de juegos diseminadas por el bosque. Para los ciclistas, que disponen de recorridos muy extensos (17,5 km de pistas para bicicletas y de circuitos ciclo turísticos). Sin olvidar a los aficionados al caballo (19 km de pistas reservados a los jinetes) y para los que practican el jogging y necesitan aire puro (32 km de carreteras cerradas a la circulación).</a:t>
            </a:r>
          </a:p>
          <a:p>
            <a:pPr marL="274320" indent="-274320" eaLnBrk="1" fontAlgn="auto" hangingPunct="1">
              <a:spcAft>
                <a:spcPts val="0"/>
              </a:spcAft>
              <a:buClr>
                <a:schemeClr val="accent3"/>
              </a:buClr>
              <a:buFont typeface="Wingdings 2"/>
              <a:buChar char=""/>
              <a:defRPr/>
            </a:pPr>
            <a:r>
              <a:rPr lang="es-ES" dirty="0"/>
              <a:t>A pie, a caballo o en barco: el Bois de Vincennes propone múltiples actividades de ocio. Una bocanada de oxígeno al este de París</a:t>
            </a:r>
          </a:p>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637703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normAutofit/>
          </a:bodyPr>
          <a:lstStyle/>
          <a:p>
            <a:r>
              <a:rPr lang="es-ES" dirty="0"/>
              <a:t>Surgiendo en el recodo de sus amplias alamedas o de sus pequeños senderos, descubrirá el zoológico del Bois de Vincennes. El parque zoológico de París tiene una superficie de 15 hectáreas. Encaramado en la célebre roca que tiene una altura…. ¡de 65 m!, podrá admirar la vista panorámica sobre el bosque </a:t>
            </a:r>
          </a:p>
          <a:p>
            <a:r>
              <a:rPr lang="es-ES" dirty="0"/>
              <a:t>Los aficionados a los paseos románticos se dejan deslizar sobre las aguas tranquilas del lago Daumesnil, coronado por dos pequeñas islas (Bercy y Reuilly). Es posible realizar todos los días una escapada en barca, desde las 9 de la mañana hasta el anochecer. </a:t>
            </a:r>
          </a:p>
        </p:txBody>
      </p:sp>
    </p:spTree>
    <p:extLst>
      <p:ext uri="{BB962C8B-B14F-4D97-AF65-F5344CB8AC3E}">
        <p14:creationId xmlns:p14="http://schemas.microsoft.com/office/powerpoint/2010/main" val="8981350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43000"/>
            <a:ext cx="7113984" cy="5715000"/>
          </a:xfrm>
        </p:spPr>
        <p:txBody>
          <a:bodyPr>
            <a:normAutofit/>
          </a:bodyPr>
          <a:lstStyle/>
          <a:p>
            <a:pPr marL="274320" indent="-274320" eaLnBrk="1" fontAlgn="auto" hangingPunct="1">
              <a:spcAft>
                <a:spcPts val="0"/>
              </a:spcAft>
              <a:buClr>
                <a:schemeClr val="accent3"/>
              </a:buClr>
              <a:buFont typeface="Wingdings 2"/>
              <a:buChar char=""/>
              <a:defRPr/>
            </a:pPr>
            <a:r>
              <a:rPr lang="es-ES" dirty="0"/>
              <a:t>El bosque cuenta con cuatro lagos y estanques (24 hectáreas): el lago de Saint-Mandé (el único lago natural). El lago de Gravelle alimenta a los demás lagos y los cursos de agua del bosque de Vincennes.</a:t>
            </a:r>
          </a:p>
          <a:p>
            <a:pPr marL="274320" indent="-274320" eaLnBrk="1" fontAlgn="auto" hangingPunct="1">
              <a:spcAft>
                <a:spcPts val="0"/>
              </a:spcAft>
              <a:buClr>
                <a:schemeClr val="accent3"/>
              </a:buClr>
              <a:buFont typeface="Wingdings 2"/>
              <a:buChar char=""/>
              <a:defRPr/>
            </a:pP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3585407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ois de Vicen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299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is de Vicennes.-Parc Flo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3021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3052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ois de Vicenn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3315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6627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41829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7706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9358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sz="4400" b="1" dirty="0"/>
              <a:t>Bourget du Lac</a:t>
            </a:r>
          </a:p>
        </p:txBody>
      </p:sp>
      <p:sp>
        <p:nvSpPr>
          <p:cNvPr id="112643" name="2 Marcador de contenido"/>
          <p:cNvSpPr>
            <a:spLocks noGrp="1"/>
          </p:cNvSpPr>
          <p:nvPr>
            <p:ph sz="quarter" idx="1"/>
          </p:nvPr>
        </p:nvSpPr>
        <p:spPr>
          <a:xfrm>
            <a:off x="914400" y="2214563"/>
            <a:ext cx="7041976" cy="3805237"/>
          </a:xfrm>
        </p:spPr>
        <p:txBody>
          <a:bodyPr/>
          <a:lstStyle/>
          <a:p>
            <a:pPr eaLnBrk="1" hangingPunct="1"/>
            <a:r>
              <a:rPr lang="es-ES" b="1" dirty="0"/>
              <a:t>Le Bourget-du-Lac</a:t>
            </a:r>
            <a:r>
              <a:rPr lang="es-ES" dirty="0"/>
              <a:t> es una comunidad francesa, situada en el departamento de Saboya  y la región de Ródano-Alpes.</a:t>
            </a:r>
          </a:p>
          <a:p>
            <a:pPr eaLnBrk="1" hangingPunct="1"/>
            <a:r>
              <a:rPr lang="es-ES" dirty="0"/>
              <a:t>La ciudad, históricamente, debe mucho a la presencia de la Casa de Saboya. </a:t>
            </a:r>
          </a:p>
          <a:p>
            <a:pPr eaLnBrk="1" hangingPunct="1"/>
            <a:r>
              <a:rPr lang="es-ES" dirty="0"/>
              <a:t>Esta noble familia amó profundamente la ciudad y con regularidad acuden al Castillo de los Condes de Saboya  situado a orillas del lago de Bourget.</a:t>
            </a:r>
          </a:p>
        </p:txBody>
      </p:sp>
    </p:spTree>
    <p:extLst>
      <p:ext uri="{BB962C8B-B14F-4D97-AF65-F5344CB8AC3E}">
        <p14:creationId xmlns:p14="http://schemas.microsoft.com/office/powerpoint/2010/main" val="27855567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ourget du Lac Jard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5503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ourget du Lac.-feuill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Bourget du Lac.-Jardin centra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3426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ourget du Lac.-Jardin_dro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Bourget du Lac.-Jardin_gauch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223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ourget du Lac.-petit e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2577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p:txBody>
          <a:bodyPr/>
          <a:lstStyle/>
          <a:p>
            <a:pPr eaLnBrk="1" hangingPunct="1"/>
            <a:r>
              <a:rPr lang="es-ES" sz="4400" b="1" dirty="0"/>
              <a:t>Cap d´Antibes</a:t>
            </a:r>
          </a:p>
        </p:txBody>
      </p:sp>
      <p:sp>
        <p:nvSpPr>
          <p:cNvPr id="88067" name="2 Marcador de contenido"/>
          <p:cNvSpPr>
            <a:spLocks noGrp="1"/>
          </p:cNvSpPr>
          <p:nvPr>
            <p:ph sz="quarter" idx="1"/>
          </p:nvPr>
        </p:nvSpPr>
        <p:spPr/>
        <p:txBody>
          <a:bodyPr>
            <a:normAutofit fontScale="92500"/>
          </a:bodyPr>
          <a:lstStyle/>
          <a:p>
            <a:pPr marL="274320" indent="-274320" eaLnBrk="1" fontAlgn="auto" hangingPunct="1">
              <a:spcAft>
                <a:spcPts val="0"/>
              </a:spcAft>
              <a:buClr>
                <a:schemeClr val="accent3"/>
              </a:buClr>
              <a:buFont typeface="Wingdings 2"/>
              <a:buChar char=""/>
              <a:defRPr/>
            </a:pPr>
            <a:r>
              <a:rPr lang="es-ES" b="1" dirty="0"/>
              <a:t>Antibes</a:t>
            </a:r>
            <a:r>
              <a:rPr lang="es-ES" dirty="0"/>
              <a:t> (provenzal occitano: </a:t>
            </a:r>
            <a:r>
              <a:rPr lang="es-ES" i="1" dirty="0"/>
              <a:t>Antíbol</a:t>
            </a:r>
            <a:r>
              <a:rPr lang="es-ES" dirty="0"/>
              <a:t> en la norma clásica o en la norma </a:t>
            </a:r>
            <a:r>
              <a:rPr lang="es-ES" i="1" dirty="0"/>
              <a:t>Antibo</a:t>
            </a:r>
            <a:r>
              <a:rPr lang="es-ES" dirty="0"/>
              <a:t> Mistralian) es un centro turístico en los Alpes-Departamento Marítimos en el sudoeste de Francia del este, en el Mar Mediterráneo en la Costa Azul, ubicado entre Cannes y Niza. </a:t>
            </a:r>
          </a:p>
          <a:p>
            <a:pPr marL="274320" indent="-274320" eaLnBrk="1" fontAlgn="auto" hangingPunct="1">
              <a:spcAft>
                <a:spcPts val="0"/>
              </a:spcAft>
              <a:buClr>
                <a:schemeClr val="accent3"/>
              </a:buClr>
              <a:buFont typeface="Wingdings 2"/>
              <a:buChar char=""/>
              <a:defRPr/>
            </a:pPr>
            <a:r>
              <a:rPr lang="es-ES" dirty="0"/>
              <a:t> Integrado de Antibes Juan-les-Pins, el parque tecnológico de Sophia-Antipolis está situado al noreste de la ciudad. </a:t>
            </a:r>
          </a:p>
          <a:p>
            <a:pPr marL="274320" indent="-274320" eaLnBrk="1" fontAlgn="auto" hangingPunct="1">
              <a:spcAft>
                <a:spcPts val="0"/>
              </a:spcAft>
              <a:buClr>
                <a:schemeClr val="accent3"/>
              </a:buClr>
              <a:buFont typeface="Wingdings 2"/>
              <a:buChar char=""/>
              <a:defRPr/>
            </a:pPr>
            <a:r>
              <a:rPr lang="es-ES" dirty="0"/>
              <a:t>Juan-les-Pins. Antibes es una ciudad de ocio, la industria también llamado Antibes-Juan-les-Pins. </a:t>
            </a:r>
          </a:p>
          <a:p>
            <a:pPr marL="274320" indent="-274320" eaLnBrk="1" fontAlgn="auto" hangingPunct="1">
              <a:spcAft>
                <a:spcPts val="0"/>
              </a:spcAft>
              <a:buClr>
                <a:schemeClr val="accent3"/>
              </a:buClr>
              <a:buFont typeface="Wingdings 2"/>
              <a:buChar char=""/>
              <a:defRPr/>
            </a:pPr>
            <a:r>
              <a:rPr lang="es-ES" dirty="0"/>
              <a:t> Jean-les Pins es el área que muchos turistas acuden donde  se encuentra la vida nocturna .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5993520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ap d ´Antibes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8536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ap d ´Antibes.-exfl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7882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ap d ´Antibes.-San Jean les p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2197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ap d´Anti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3504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ap d´Antibes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4907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sz="4400" b="1" dirty="0"/>
              <a:t>Champ de Mars</a:t>
            </a:r>
          </a:p>
        </p:txBody>
      </p:sp>
      <p:sp>
        <p:nvSpPr>
          <p:cNvPr id="94211"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dirty="0"/>
              <a:t>El parque del </a:t>
            </a:r>
            <a:r>
              <a:rPr lang="es-ES" b="1" dirty="0"/>
              <a:t>Campo de Marte</a:t>
            </a:r>
            <a:r>
              <a:rPr lang="es-ES" dirty="0"/>
              <a:t> es un vasto jardín público situado en el séptimo distrito, entre la Torre Eiffel, al noroeste y la Escuela militar al sureste.</a:t>
            </a:r>
          </a:p>
          <a:p>
            <a:pPr marL="274320" indent="-274320" eaLnBrk="1" fontAlgn="auto" hangingPunct="1">
              <a:spcAft>
                <a:spcPts val="0"/>
              </a:spcAft>
              <a:buClr>
                <a:schemeClr val="accent3"/>
              </a:buClr>
              <a:buFont typeface="Wingdings 2"/>
              <a:buChar char=""/>
              <a:defRPr/>
            </a:pPr>
            <a:r>
              <a:rPr lang="es-ES" dirty="0"/>
              <a:t>Vista del Campo de Marte desde la Torre Eiffel</a:t>
            </a:r>
          </a:p>
          <a:p>
            <a:pPr marL="274320" indent="-274320" eaLnBrk="1" fontAlgn="auto" hangingPunct="1">
              <a:spcAft>
                <a:spcPts val="0"/>
              </a:spcAft>
              <a:buClr>
                <a:schemeClr val="accent3"/>
              </a:buClr>
              <a:buFont typeface="Wingdings 2"/>
              <a:buChar char=""/>
              <a:defRPr/>
            </a:pPr>
            <a:r>
              <a:rPr lang="es-ES" dirty="0"/>
              <a:t>Su nombre procede del Campo de Marte romano (dios romano, Marte, dios de la guerra) o bien Campo de Marzo (el 14 de julio de 1790 se celebra la fiesta de la Federación). El 17 de julio de 1791 se produjeron los fusilamientos del Campo de Marte y Jean Sylvain Bailly fue guillotinado el 12 de noviembre de 1793.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6029236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57250"/>
            <a:ext cx="7185992" cy="5162550"/>
          </a:xfrm>
        </p:spPr>
        <p:txBody>
          <a:bodyPr>
            <a:normAutofit/>
          </a:bodyPr>
          <a:lstStyle/>
          <a:p>
            <a:pPr>
              <a:buClr>
                <a:schemeClr val="accent3"/>
              </a:buClr>
              <a:buFont typeface="Wingdings 2"/>
              <a:buChar char=""/>
              <a:defRPr/>
            </a:pPr>
            <a:r>
              <a:rPr lang="es-ES" dirty="0"/>
              <a:t>Se celebró la fiesta del Ser supremo el 6 de junio de 1794. En el centro de la explanada se situó el altar de la Patria.</a:t>
            </a:r>
          </a:p>
          <a:p>
            <a:pPr marL="274320" indent="-274320" eaLnBrk="1" fontAlgn="auto" hangingPunct="1">
              <a:spcAft>
                <a:spcPts val="0"/>
              </a:spcAft>
              <a:buClr>
                <a:schemeClr val="accent3"/>
              </a:buClr>
              <a:buFont typeface="Wingdings 2"/>
              <a:buChar char=""/>
              <a:defRPr/>
            </a:pPr>
            <a:r>
              <a:rPr lang="es-ES" sz="2400" dirty="0"/>
              <a:t>El Campo de Marte sólo era un campo. Una explanada dedicada al cultivo de hortalizas. </a:t>
            </a:r>
          </a:p>
          <a:p>
            <a:pPr marL="274320" indent="-274320" eaLnBrk="1" fontAlgn="auto" hangingPunct="1">
              <a:spcAft>
                <a:spcPts val="0"/>
              </a:spcAft>
              <a:buClr>
                <a:schemeClr val="accent3"/>
              </a:buClr>
              <a:buFont typeface="Wingdings 2"/>
              <a:buChar char=""/>
              <a:defRPr/>
            </a:pPr>
            <a:r>
              <a:rPr lang="es-ES" sz="2400" dirty="0"/>
              <a:t>La construcción de la Escuela militar, diseñada por el arquitecto Jacques-Ange Gabriel, determinará, en 1765 su utilización. </a:t>
            </a:r>
          </a:p>
          <a:p>
            <a:pPr marL="274320" indent="-274320" eaLnBrk="1" fontAlgn="auto" hangingPunct="1">
              <a:spcAft>
                <a:spcPts val="0"/>
              </a:spcAft>
              <a:buClr>
                <a:schemeClr val="accent3"/>
              </a:buClr>
              <a:buFont typeface="Wingdings 2"/>
              <a:buChar char=""/>
              <a:defRPr/>
            </a:pPr>
            <a:r>
              <a:rPr lang="es-ES" sz="2400" dirty="0"/>
              <a:t>Se pensó, en primer témino, en un campo de maniobras que se situaría al sur de la Escuela, hoy emplazado en la actual plaza de Fontenoy.</a:t>
            </a:r>
          </a:p>
          <a:p>
            <a:pPr marL="274320" indent="-274320" eaLnBrk="1" fontAlgn="auto" hangingPunct="1">
              <a:spcAft>
                <a:spcPts val="0"/>
              </a:spcAft>
              <a:buClr>
                <a:schemeClr val="accent3"/>
              </a:buClr>
              <a:buFont typeface="Wingdings 2"/>
              <a:buChar char=""/>
              <a:defRPr/>
            </a:pPr>
            <a:r>
              <a:rPr lang="es-ES" sz="2400" dirty="0"/>
              <a:t> </a:t>
            </a:r>
            <a:endParaRPr lang="es-ES" dirty="0"/>
          </a:p>
        </p:txBody>
      </p:sp>
    </p:spTree>
    <p:extLst>
      <p:ext uri="{BB962C8B-B14F-4D97-AF65-F5344CB8AC3E}">
        <p14:creationId xmlns:p14="http://schemas.microsoft.com/office/powerpoint/2010/main" val="3899062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457200" y="1196975"/>
            <a:ext cx="7499176" cy="5127625"/>
          </a:xfrm>
        </p:spPr>
        <p:txBody>
          <a:bodyPr/>
          <a:lstStyle/>
          <a:p>
            <a:r>
              <a:rPr lang="es-ES" dirty="0"/>
              <a:t>Al norte de la explanada se edificó la noble fachada que, hoy día, cierra el Campo de Marte y que fue testimonio y marco de algunas de las más grandes fiestas de la Revolución.</a:t>
            </a:r>
          </a:p>
          <a:p>
            <a:r>
              <a:rPr lang="es-ES" sz="2400" dirty="0"/>
              <a:t>Se niveló el suelo, y se rodeó con una gran fosa y una larga avenida flanqueada por olmos, la explanada se cerraba con una hermosa verja. </a:t>
            </a:r>
          </a:p>
          <a:p>
            <a:r>
              <a:rPr lang="es-ES" sz="2400" dirty="0"/>
              <a:t>La Isla de los Cisnes, que estaba situada a los pies de la Torre Eiffel, al noroeste de la misma, fue, para un efecto de perspectiva, adecuada con un dibujo geométrico.</a:t>
            </a:r>
          </a:p>
          <a:p>
            <a:endParaRPr lang="es-ES" dirty="0"/>
          </a:p>
        </p:txBody>
      </p:sp>
    </p:spTree>
    <p:extLst>
      <p:ext uri="{BB962C8B-B14F-4D97-AF65-F5344CB8AC3E}">
        <p14:creationId xmlns:p14="http://schemas.microsoft.com/office/powerpoint/2010/main" val="16411520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amp de Mar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0938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amp-de-Ma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4715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amp-de-mar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9939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amps de Mars.-Pa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4422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hamp de Mars.-Pa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5742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Título"/>
          <p:cNvSpPr>
            <a:spLocks noGrp="1"/>
          </p:cNvSpPr>
          <p:nvPr>
            <p:ph type="title"/>
          </p:nvPr>
        </p:nvSpPr>
        <p:spPr/>
        <p:txBody>
          <a:bodyPr/>
          <a:lstStyle/>
          <a:p>
            <a:pPr eaLnBrk="1" hangingPunct="1"/>
            <a:r>
              <a:rPr lang="es-ES" sz="4400" b="1" dirty="0"/>
              <a:t>Chateau d´Ambleville</a:t>
            </a:r>
          </a:p>
        </p:txBody>
      </p:sp>
      <p:sp>
        <p:nvSpPr>
          <p:cNvPr id="100355"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El </a:t>
            </a:r>
            <a:r>
              <a:rPr lang="es-ES" sz="2400" b="1" dirty="0"/>
              <a:t>Château d'Ambleville</a:t>
            </a:r>
            <a:r>
              <a:rPr lang="es-ES" sz="2400" dirty="0"/>
              <a:t> es un castillo renacentista francés de estilo situado en el parque regional de Vexin, en la Val d'Oise Departamento de Francia. </a:t>
            </a:r>
          </a:p>
          <a:p>
            <a:pPr marL="274320" indent="-274320" eaLnBrk="1" fontAlgn="auto" hangingPunct="1">
              <a:spcAft>
                <a:spcPts val="0"/>
              </a:spcAft>
              <a:buClr>
                <a:schemeClr val="accent3"/>
              </a:buClr>
              <a:buFont typeface="Wingdings 2"/>
              <a:buChar char=""/>
              <a:defRPr/>
            </a:pPr>
            <a:r>
              <a:rPr lang="es-ES" sz="2400" dirty="0"/>
              <a:t>El castillo está clasificado como un </a:t>
            </a:r>
            <a:r>
              <a:rPr lang="es-ES" sz="2400" i="1" dirty="0"/>
              <a:t>monumento historico de Francia</a:t>
            </a:r>
            <a:r>
              <a:rPr lang="es-ES" sz="2400" dirty="0"/>
              <a:t> </a:t>
            </a:r>
          </a:p>
          <a:p>
            <a:pPr marL="274320" indent="-274320" eaLnBrk="1" fontAlgn="auto" hangingPunct="1">
              <a:spcAft>
                <a:spcPts val="0"/>
              </a:spcAft>
              <a:buClr>
                <a:schemeClr val="accent3"/>
              </a:buClr>
              <a:buFont typeface="Wingdings 2"/>
              <a:buChar char=""/>
              <a:defRPr/>
            </a:pPr>
            <a:r>
              <a:rPr lang="es-ES" sz="2400" dirty="0"/>
              <a:t>La fachada norte del castillo de Ambleville. </a:t>
            </a:r>
          </a:p>
          <a:p>
            <a:pPr marL="274320" indent="-274320" eaLnBrk="1" fontAlgn="auto" hangingPunct="1">
              <a:spcAft>
                <a:spcPts val="0"/>
              </a:spcAft>
              <a:buClr>
                <a:schemeClr val="accent3"/>
              </a:buClr>
              <a:buFont typeface="Wingdings 2"/>
              <a:buChar char=""/>
              <a:defRPr/>
            </a:pPr>
            <a:r>
              <a:rPr lang="es-ES" sz="2400" dirty="0"/>
              <a:t> La topiaria de los setos, y de los árboles, los árboles imitan la arquitectura de las torres del castillo. </a:t>
            </a:r>
          </a:p>
          <a:p>
            <a:pPr marL="274320" indent="-274320" eaLnBrk="1" fontAlgn="auto" hangingPunct="1">
              <a:spcAft>
                <a:spcPts val="0"/>
              </a:spcAft>
              <a:buClr>
                <a:schemeClr val="accent3"/>
              </a:buClr>
              <a:buFont typeface="Wingdings 2"/>
              <a:buChar char=""/>
              <a:defRPr/>
            </a:pPr>
            <a:r>
              <a:rPr lang="es-ES" sz="2400" dirty="0"/>
              <a:t>Los jardines están a clasificados entre los notables Jardines de Francia por el Ministerio de Cultura de Francia.</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4503267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hateau d´Ambl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2308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ateau d´Amblevil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0409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ateau d´Amblevil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3207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2 Imagen" descr="Chateau d´Amblevil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816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teau d´Amblevil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0617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teau d´Ambleville.-Bassin 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7448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teau d´Ambleville.-La Lu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0903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teau d´Ambleville.-La 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32632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ateau d´Ambleville.-La Lun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0869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hateau d´Ambleville.-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56976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p:nvPr>
        </p:nvSpPr>
        <p:spPr/>
        <p:txBody>
          <a:bodyPr/>
          <a:lstStyle/>
          <a:p>
            <a:pPr eaLnBrk="1" hangingPunct="1"/>
            <a:r>
              <a:rPr lang="es-ES" sz="4400" b="1" dirty="0"/>
              <a:t>Chateau de Bosmelet</a:t>
            </a:r>
          </a:p>
        </p:txBody>
      </p:sp>
      <p:sp>
        <p:nvSpPr>
          <p:cNvPr id="143363" name="2 Marcador de contenido"/>
          <p:cNvSpPr>
            <a:spLocks noGrp="1"/>
          </p:cNvSpPr>
          <p:nvPr>
            <p:ph sz="quarter" idx="1"/>
          </p:nvPr>
        </p:nvSpPr>
        <p:spPr>
          <a:xfrm>
            <a:off x="457200" y="1988841"/>
            <a:ext cx="7643192" cy="4335760"/>
          </a:xfrm>
        </p:spPr>
        <p:txBody>
          <a:bodyPr/>
          <a:lstStyle/>
          <a:p>
            <a:pPr eaLnBrk="1" hangingPunct="1"/>
            <a:r>
              <a:rPr lang="es-ES" sz="2400" dirty="0"/>
              <a:t>Raro ejemplo del puro estilo Louis XIII el Château de Bosmelet fue construido en 1632 y aún se mantiene en la cima de 300 años de edad, las avenidas tilo plantados con un  diseño de jardín clásico francés por Colinet en 1715.</a:t>
            </a:r>
          </a:p>
          <a:p>
            <a:pPr eaLnBrk="1" hangingPunct="1"/>
            <a:r>
              <a:rPr lang="es-ES" sz="2400" dirty="0"/>
              <a:t>En 2004, los jardines del Château de Bosmelet  han obtenido el sello especial de "remarquable Garden" otorgado por el Ministerio de Cultura francés.</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37074412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Chateau de Bosmelet.-coeur_3_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32618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Chateau de Bosmelet.-calendula_cleo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6584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hateau de Bosmelet.-Statue-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028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Chateau de Bossmelet.-cour-dhonne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6335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Título"/>
          <p:cNvSpPr>
            <a:spLocks noGrp="1"/>
          </p:cNvSpPr>
          <p:nvPr>
            <p:ph type="title"/>
          </p:nvPr>
        </p:nvSpPr>
        <p:spPr/>
        <p:txBody>
          <a:bodyPr/>
          <a:lstStyle/>
          <a:p>
            <a:pPr eaLnBrk="1" hangingPunct="1"/>
            <a:r>
              <a:rPr lang="es-ES" sz="4400" b="1" dirty="0"/>
              <a:t>Chateau de Chenonceau</a:t>
            </a:r>
          </a:p>
        </p:txBody>
      </p:sp>
      <p:sp>
        <p:nvSpPr>
          <p:cNvPr id="148483" name="2 Marcador de contenido"/>
          <p:cNvSpPr>
            <a:spLocks noGrp="1"/>
          </p:cNvSpPr>
          <p:nvPr>
            <p:ph sz="quarter" idx="1"/>
          </p:nvPr>
        </p:nvSpPr>
        <p:spPr/>
        <p:txBody>
          <a:bodyPr/>
          <a:lstStyle/>
          <a:p>
            <a:pPr eaLnBrk="1" hangingPunct="1"/>
            <a:r>
              <a:rPr lang="es-ES" sz="2400" dirty="0"/>
              <a:t>El </a:t>
            </a:r>
            <a:r>
              <a:rPr lang="es-ES" sz="2400" b="1" dirty="0"/>
              <a:t>Chenonceau de Château</a:t>
            </a:r>
            <a:r>
              <a:rPr lang="es-ES" sz="2400" dirty="0"/>
              <a:t> es un castillo cerca de la pequeña aldea de Chenonceaux, en </a:t>
            </a:r>
            <a:r>
              <a:rPr lang="es-ES" sz="2400" i="1" dirty="0"/>
              <a:t>Indre-et-departamento de</a:t>
            </a:r>
            <a:r>
              <a:rPr lang="es-ES" sz="2400" dirty="0"/>
              <a:t> Loire del Valle del Loira en Francia. </a:t>
            </a:r>
          </a:p>
          <a:p>
            <a:pPr eaLnBrk="1" hangingPunct="1"/>
            <a:r>
              <a:rPr lang="es-ES" sz="2400" dirty="0"/>
              <a:t> Fue construido en el sitio de un antiguo molino en el río Cher, en algún momento antes de su primera mención en el escrito en el siglo XI. </a:t>
            </a:r>
          </a:p>
          <a:p>
            <a:pPr eaLnBrk="1" hangingPunct="1"/>
            <a:r>
              <a:rPr lang="es-ES" sz="2400" dirty="0"/>
              <a:t> La casa solariega actual fue diseñado por el arquitecto renacentista francés Philibert Delorme.</a:t>
            </a:r>
          </a:p>
          <a:p>
            <a:pPr eaLnBrk="1" hangingPunct="1"/>
            <a:endParaRPr lang="es-ES" sz="2400" dirty="0"/>
          </a:p>
        </p:txBody>
      </p:sp>
    </p:spTree>
    <p:extLst>
      <p:ext uri="{BB962C8B-B14F-4D97-AF65-F5344CB8AC3E}">
        <p14:creationId xmlns:p14="http://schemas.microsoft.com/office/powerpoint/2010/main" val="17815639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sz="quarter" idx="1"/>
          </p:nvPr>
        </p:nvSpPr>
        <p:spPr>
          <a:xfrm>
            <a:off x="914400" y="836613"/>
            <a:ext cx="7185992" cy="5183187"/>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A la derecha, el jardín de Diana de Poitiers, la entrada a la que se pasa por alto por la casa del mayordomo: La Cancillería, construido en el siglo XVI. </a:t>
            </a:r>
          </a:p>
          <a:p>
            <a:pPr marL="274320" indent="-274320" eaLnBrk="1" fontAlgn="auto" hangingPunct="1">
              <a:spcAft>
                <a:spcPts val="0"/>
              </a:spcAft>
              <a:buClr>
                <a:schemeClr val="accent3"/>
              </a:buClr>
              <a:buFont typeface="Wingdings 2"/>
              <a:buChar char=""/>
              <a:defRPr/>
            </a:pPr>
            <a:r>
              <a:rPr lang="es-ES" dirty="0"/>
              <a:t> En el centro del jardín hay una fuente descrita por Jacques Androuet du Cerceau en su libro </a:t>
            </a:r>
            <a:r>
              <a:rPr lang="es-ES" i="1" dirty="0"/>
              <a:t>Les plus Excelentes Bâtiments de France (los edificios más sobresalientes en Francia</a:t>
            </a:r>
            <a:r>
              <a:rPr lang="es-ES" dirty="0"/>
              <a:t> - 1576). </a:t>
            </a:r>
          </a:p>
          <a:p>
            <a:pPr marL="274320" indent="-274320" eaLnBrk="1" fontAlgn="auto" hangingPunct="1">
              <a:spcAft>
                <a:spcPts val="0"/>
              </a:spcAft>
              <a:buClr>
                <a:schemeClr val="accent3"/>
              </a:buClr>
              <a:buFont typeface="Wingdings 2"/>
              <a:buChar char=""/>
              <a:defRPr/>
            </a:pPr>
            <a:r>
              <a:rPr lang="es-ES" dirty="0"/>
              <a:t>Este jardín está protegido de las inundaciones por el Cher por terrazas elevadas de las que hay unas vistas preciosas de las fronteras y sobre el castillo. </a:t>
            </a:r>
          </a:p>
          <a:p>
            <a:pPr marL="274320" indent="-274320" eaLnBrk="1" fontAlgn="auto" hangingPunct="1">
              <a:spcAft>
                <a:spcPts val="0"/>
              </a:spcAft>
              <a:buClr>
                <a:schemeClr val="accent3"/>
              </a:buClr>
              <a:buFont typeface="Wingdings 2"/>
              <a:buChar char=""/>
              <a:defRPr/>
            </a:pPr>
            <a:r>
              <a:rPr lang="es-ES" dirty="0"/>
              <a:t>A la izquierda, el jardín más íntimo de Catherine de 'Medici, con una piscina central y desde el que descubrir la fachada oeste.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61007042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412875"/>
            <a:ext cx="7113984" cy="460692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Los Jardines 'cambian la decoración floral de la primavera y en verano las necesidades de 130.000 plantas cultivadas en las camas bienes a ser plantados. </a:t>
            </a:r>
          </a:p>
          <a:p>
            <a:pPr marL="274320" indent="-274320" eaLnBrk="1" fontAlgn="auto" hangingPunct="1">
              <a:spcAft>
                <a:spcPts val="0"/>
              </a:spcAft>
              <a:buClr>
                <a:schemeClr val="accent3"/>
              </a:buClr>
              <a:buFont typeface="Wingdings 2"/>
              <a:buChar char=""/>
              <a:defRPr/>
            </a:pPr>
            <a:r>
              <a:rPr lang="es-ES" sz="2400" dirty="0"/>
              <a:t>La alineación de la Corte de Honor, la construcción de cúpulas, desde el siglo XVI, anteriormente albergaba las Caballerizas Reales y la granja de gusanos de seda introducidos en Francia por Catherine de 'Medici. </a:t>
            </a:r>
          </a:p>
          <a:p>
            <a:pPr marL="274320" indent="-274320" eaLnBrk="1" fontAlgn="auto" hangingPunct="1">
              <a:spcAft>
                <a:spcPts val="0"/>
              </a:spcAft>
              <a:buClr>
                <a:schemeClr val="accent3"/>
              </a:buClr>
              <a:buFont typeface="Wingdings 2"/>
              <a:buChar char=""/>
              <a:defRPr/>
            </a:pPr>
            <a:r>
              <a:rPr lang="es-ES" sz="2400" dirty="0"/>
              <a:t>Además, la granja del siglo 16 y las 70 hectáreas del parque también se pueden visitar</a:t>
            </a: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4554651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2 Marcador de contenido"/>
          <p:cNvSpPr>
            <a:spLocks noGrp="1"/>
          </p:cNvSpPr>
          <p:nvPr>
            <p:ph sz="quarter" idx="1"/>
          </p:nvPr>
        </p:nvSpPr>
        <p:spPr>
          <a:xfrm>
            <a:off x="457200" y="981075"/>
            <a:ext cx="7643192" cy="5343525"/>
          </a:xfrm>
        </p:spPr>
        <p:txBody>
          <a:bodyPr/>
          <a:lstStyle/>
          <a:p>
            <a:pPr eaLnBrk="1" hangingPunct="1"/>
            <a:r>
              <a:rPr lang="es-ES" sz="2400" dirty="0"/>
              <a:t>Junto  a la Gran Avenida de plátanos, en el centro de la glorieta y frente a la cariátides, un laberinto con dos mil tejos se ha plantado en el espíritu de la época de Catalina de Médicis ', de acuerdo con un plan italiano, data de 1720.</a:t>
            </a:r>
          </a:p>
        </p:txBody>
      </p:sp>
    </p:spTree>
    <p:extLst>
      <p:ext uri="{BB962C8B-B14F-4D97-AF65-F5344CB8AC3E}">
        <p14:creationId xmlns:p14="http://schemas.microsoft.com/office/powerpoint/2010/main" val="5827866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Chateau de Chenonceau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77373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Chateau de Chenonceau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5566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2 Imagen" descr="Chateau de Chenon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97348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Chateau de Chenonc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1340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Chateau de Chenon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95448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Chateau de Chenonceau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20788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Chateau de Chenonceau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9586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Chateau de Chenoncea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73211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Título"/>
          <p:cNvSpPr>
            <a:spLocks noGrp="1"/>
          </p:cNvSpPr>
          <p:nvPr>
            <p:ph type="title"/>
          </p:nvPr>
        </p:nvSpPr>
        <p:spPr/>
        <p:txBody>
          <a:bodyPr/>
          <a:lstStyle/>
          <a:p>
            <a:pPr eaLnBrk="1" hangingPunct="1"/>
            <a:r>
              <a:rPr lang="es-ES" sz="4400" b="1" dirty="0"/>
              <a:t>Chateau de Courance</a:t>
            </a:r>
          </a:p>
        </p:txBody>
      </p:sp>
      <p:sp>
        <p:nvSpPr>
          <p:cNvPr id="125955" name="2 Marcador de contenido"/>
          <p:cNvSpPr>
            <a:spLocks noGrp="1"/>
          </p:cNvSpPr>
          <p:nvPr>
            <p:ph sz="quarter" idx="1"/>
          </p:nvPr>
        </p:nvSpPr>
        <p:spPr>
          <a:xfrm>
            <a:off x="457200" y="1916833"/>
            <a:ext cx="7355160" cy="4407768"/>
          </a:xfrm>
        </p:spPr>
        <p:txBody>
          <a:bodyPr>
            <a:noAutofit/>
          </a:bodyPr>
          <a:lstStyle/>
          <a:p>
            <a:pPr marL="274320" indent="-274320" eaLnBrk="1" fontAlgn="auto" hangingPunct="1">
              <a:spcAft>
                <a:spcPts val="0"/>
              </a:spcAft>
              <a:buClr>
                <a:schemeClr val="accent3"/>
              </a:buClr>
              <a:buFont typeface="Wingdings 2"/>
              <a:buChar char=""/>
              <a:defRPr/>
            </a:pPr>
            <a:r>
              <a:rPr lang="es-ES" sz="2400" b="1" dirty="0"/>
              <a:t>Courances Castle</a:t>
            </a:r>
            <a:r>
              <a:rPr lang="es-ES" sz="2400" dirty="0"/>
              <a:t> es un castillo francés situado en la localidad francesa de Courances en la antigua provincia de Gâtinais ahora Departamento de Essonne y la región de Île-de-France, cuarenta y siete millas al sur-este de París.</a:t>
            </a:r>
          </a:p>
          <a:p>
            <a:pPr marL="274320" indent="-274320" eaLnBrk="1" fontAlgn="auto" hangingPunct="1">
              <a:spcAft>
                <a:spcPts val="0"/>
              </a:spcAft>
              <a:buClr>
                <a:schemeClr val="accent3"/>
              </a:buClr>
              <a:buFont typeface="Wingdings 2"/>
              <a:buChar char=""/>
              <a:defRPr/>
            </a:pPr>
            <a:r>
              <a:rPr lang="es-ES" sz="2400" dirty="0"/>
              <a:t>El parque, considerado uno de los más bellos de Francia o de Europa, se inició en el siglo XVI por Clausse Gallard y completado por el medio del siglo XVII.</a:t>
            </a:r>
            <a:r>
              <a:rPr lang="es-ES" sz="2400" baseline="30000" dirty="0">
                <a:hlinkClick r:id="rId2" tooltip="Del siglo XVII"/>
              </a:rPr>
              <a:t>.</a:t>
            </a:r>
            <a:r>
              <a:rPr lang="es-ES" sz="2400" dirty="0"/>
              <a:t> </a:t>
            </a:r>
          </a:p>
          <a:p>
            <a:pPr marL="274320" indent="-274320" eaLnBrk="1" fontAlgn="auto" hangingPunct="1">
              <a:spcAft>
                <a:spcPts val="0"/>
              </a:spcAft>
              <a:buClr>
                <a:schemeClr val="accent3"/>
              </a:buClr>
              <a:buFont typeface="Wingdings 2"/>
              <a:buChar char=""/>
              <a:defRPr/>
            </a:pPr>
            <a:r>
              <a:rPr lang="es-ES" sz="2400" dirty="0"/>
              <a:t>En  1870 Destailleur transforma el parque en un parque inglés.</a:t>
            </a:r>
          </a:p>
        </p:txBody>
      </p:sp>
    </p:spTree>
    <p:extLst>
      <p:ext uri="{BB962C8B-B14F-4D97-AF65-F5344CB8AC3E}">
        <p14:creationId xmlns:p14="http://schemas.microsoft.com/office/powerpoint/2010/main" val="312318941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2 Marcador de contenido"/>
          <p:cNvSpPr>
            <a:spLocks noGrp="1"/>
          </p:cNvSpPr>
          <p:nvPr>
            <p:ph sz="quarter" idx="1"/>
          </p:nvPr>
        </p:nvSpPr>
        <p:spPr>
          <a:xfrm>
            <a:off x="457200" y="1052737"/>
            <a:ext cx="7499176" cy="5271864"/>
          </a:xfrm>
        </p:spPr>
        <p:txBody>
          <a:bodyPr/>
          <a:lstStyle/>
          <a:p>
            <a:r>
              <a:rPr lang="es-ES" sz="2400" dirty="0"/>
              <a:t>Es a partir de este período que el camino de honor entre dos canales y la gran perspectiva en el eje del castillo, con sus canales y estanques con un largo canal de 248 metros el "underground" y una "sala de agua. </a:t>
            </a:r>
          </a:p>
          <a:p>
            <a:r>
              <a:rPr lang="es-ES" sz="2400" dirty="0"/>
              <a:t> En el siglo XVIII la marquesa de Novion añade  el hermoso espejo de agua. </a:t>
            </a:r>
          </a:p>
          <a:p>
            <a:endParaRPr lang="es-ES" dirty="0"/>
          </a:p>
        </p:txBody>
      </p:sp>
    </p:spTree>
    <p:extLst>
      <p:ext uri="{BB962C8B-B14F-4D97-AF65-F5344CB8AC3E}">
        <p14:creationId xmlns:p14="http://schemas.microsoft.com/office/powerpoint/2010/main" val="14694644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Chateau de Couran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37073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Chateau de Courance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93581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Chateau de Courance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7556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Chateau de Courances-.-miroi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0366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Título"/>
          <p:cNvSpPr>
            <a:spLocks noGrp="1"/>
          </p:cNvSpPr>
          <p:nvPr>
            <p:ph type="title"/>
          </p:nvPr>
        </p:nvSpPr>
        <p:spPr/>
        <p:txBody>
          <a:bodyPr/>
          <a:lstStyle/>
          <a:p>
            <a:pPr eaLnBrk="1" hangingPunct="1"/>
            <a:r>
              <a:rPr lang="es-ES" sz="4400" b="1" dirty="0"/>
              <a:t>Chateaux de France</a:t>
            </a:r>
          </a:p>
        </p:txBody>
      </p:sp>
      <p:sp>
        <p:nvSpPr>
          <p:cNvPr id="166915" name="2 Marcador de contenido"/>
          <p:cNvSpPr>
            <a:spLocks noGrp="1"/>
          </p:cNvSpPr>
          <p:nvPr>
            <p:ph sz="quarter" idx="1"/>
          </p:nvPr>
        </p:nvSpPr>
        <p:spPr/>
        <p:txBody>
          <a:bodyPr/>
          <a:lstStyle/>
          <a:p>
            <a:pPr eaLnBrk="1" hangingPunct="1"/>
            <a:r>
              <a:rPr lang="es-ES" dirty="0"/>
              <a:t>Francia es un pais lleno de castillos, aquí aparecen algunos de los mas importantes.</a:t>
            </a:r>
          </a:p>
        </p:txBody>
      </p:sp>
    </p:spTree>
    <p:extLst>
      <p:ext uri="{BB962C8B-B14F-4D97-AF65-F5344CB8AC3E}">
        <p14:creationId xmlns:p14="http://schemas.microsoft.com/office/powerpoint/2010/main" val="303812718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Chateau de Cremini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65914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Chateau de Cremini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3306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Chateau de Frey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3442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Chateau de Gruy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37044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Chateau de Hautefort.-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70238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Chateau de Hautefort.-Perigo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812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2 Imagen" descr="Chateau de la Loir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07241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Chateau de la Roche Courb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88232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Chateau de la Roche Courbon.-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14242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Chateau de Louvigh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32562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Chateau de Louvignes,.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71414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3 Imagen" descr="Chateau de Ninon.-Villarceau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64211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Chateau de Rambouil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97458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Chateau de Saint Cloud.-Terr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90034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Chateau de Sass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46246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Título"/>
          <p:cNvSpPr>
            <a:spLocks noGrp="1"/>
          </p:cNvSpPr>
          <p:nvPr>
            <p:ph type="title"/>
          </p:nvPr>
        </p:nvSpPr>
        <p:spPr/>
        <p:txBody>
          <a:bodyPr/>
          <a:lstStyle/>
          <a:p>
            <a:r>
              <a:rPr lang="es-ES" dirty="0"/>
              <a:t>Chateau de Vignal</a:t>
            </a:r>
          </a:p>
        </p:txBody>
      </p:sp>
      <p:sp>
        <p:nvSpPr>
          <p:cNvPr id="183299" name="2 Marcador de contenido"/>
          <p:cNvSpPr>
            <a:spLocks noGrp="1"/>
          </p:cNvSpPr>
          <p:nvPr>
            <p:ph sz="quarter" idx="1"/>
          </p:nvPr>
        </p:nvSpPr>
        <p:spPr/>
        <p:txBody>
          <a:bodyPr>
            <a:normAutofit/>
          </a:bodyPr>
          <a:lstStyle/>
          <a:p>
            <a:r>
              <a:rPr lang="es-ES" dirty="0"/>
              <a:t>Peter Chiesa construyo de la manera más hermosa, ya que al instante quería navegar por su maravilloso huerto y magníficos jardines del Château du Vignal. </a:t>
            </a:r>
          </a:p>
          <a:p>
            <a:r>
              <a:rPr lang="es-ES" dirty="0"/>
              <a:t>Con su esposa, creó un lugar hermoso que es el amor y el sueño de la perfección estética. Hoy Henriette, su hijo Alain, el jardinero se encargan de perpetuar una tradición de excelencia. </a:t>
            </a:r>
          </a:p>
          <a:p>
            <a:r>
              <a:rPr lang="es-ES" dirty="0"/>
              <a:t>En catálogos Oliviers &amp; Co. Nunca hemos ocultado nuestro compromiso y la superioridad incuestionable del aceite Vignal en todos los otros lotes del hexágono. </a:t>
            </a:r>
          </a:p>
          <a:p>
            <a:endParaRPr lang="es-ES" dirty="0"/>
          </a:p>
          <a:p>
            <a:endParaRPr lang="es-ES" dirty="0"/>
          </a:p>
        </p:txBody>
      </p:sp>
    </p:spTree>
    <p:extLst>
      <p:ext uri="{BB962C8B-B14F-4D97-AF65-F5344CB8AC3E}">
        <p14:creationId xmlns:p14="http://schemas.microsoft.com/office/powerpoint/2010/main" val="331149619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Château du Vignal está en vigor desde hace 20 años, sin duda, el mejor aceite de oliva francés. Es, además, permite superar la mayoría de los aceites delicioso valle Imperia. </a:t>
            </a:r>
          </a:p>
          <a:p>
            <a:r>
              <a:rPr lang="es-ES" dirty="0"/>
              <a:t>La aceituna francés debe mucho a Peter Chiesa y su encantadora esposa que Oliviers &amp; Co quiere ir aquí todo su afecto. Pero Peter no le gustaría la tristeza de las circunstancias, sino que seguimos al lado de su familia que mantener su aceite, íntimo orgullo de un hombre modesto! ... </a:t>
            </a:r>
          </a:p>
          <a:p>
            <a:endParaRPr lang="es-ES" dirty="0"/>
          </a:p>
          <a:p>
            <a:endParaRPr lang="es-ES" dirty="0"/>
          </a:p>
        </p:txBody>
      </p:sp>
    </p:spTree>
    <p:extLst>
      <p:ext uri="{BB962C8B-B14F-4D97-AF65-F5344CB8AC3E}">
        <p14:creationId xmlns:p14="http://schemas.microsoft.com/office/powerpoint/2010/main" val="427932390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2 Imagen" descr="Chateau de Vign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19965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Chateau de Vign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43450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Chateau de Vignal.-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88071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1 Imagen" descr="Chateau de Vignal.-Jardin entre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50124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1 Imagen" descr="Chateau de Vignal.-Olivera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86899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55428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65"/>
            <a:ext cx="9144000" cy="6847635"/>
          </a:xfrm>
          <a:prstGeom prst="rect">
            <a:avLst/>
          </a:prstGeom>
        </p:spPr>
      </p:pic>
    </p:spTree>
    <p:extLst>
      <p:ext uri="{BB962C8B-B14F-4D97-AF65-F5344CB8AC3E}">
        <p14:creationId xmlns:p14="http://schemas.microsoft.com/office/powerpoint/2010/main" val="411794063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2810735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877562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635436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190128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10408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6848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3488</Words>
  <Application>Microsoft Office PowerPoint</Application>
  <PresentationFormat>Presentación en pantalla (4:3)</PresentationFormat>
  <Paragraphs>433</Paragraphs>
  <Slides>192</Slides>
  <Notes>152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192</vt:i4>
      </vt:variant>
    </vt:vector>
  </HeadingPairs>
  <TitlesOfParts>
    <vt:vector size="197" baseType="lpstr">
      <vt:lpstr>Calibri</vt:lpstr>
      <vt:lpstr>Century Schoolbook</vt:lpstr>
      <vt:lpstr>Wingdings</vt:lpstr>
      <vt:lpstr>Wingdings 2</vt:lpstr>
      <vt:lpstr>Default Theme</vt:lpstr>
      <vt:lpstr>EUROPA.-LA VUELTA AL MUNDO EN 885 JARDINES.-FRANCIA.-H</vt:lpstr>
      <vt:lpstr>Abbaye de Senanques</vt:lpstr>
      <vt:lpstr>Presentación de PowerPoint</vt:lpstr>
      <vt:lpstr>Presentación de PowerPoint</vt:lpstr>
      <vt:lpstr>Presentación de PowerPoint</vt:lpstr>
      <vt:lpstr>Jardins de Agapanthe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Albi</vt:lpstr>
      <vt:lpstr>Presentación de PowerPoint</vt:lpstr>
      <vt:lpstr>Presentación de PowerPoint</vt:lpstr>
      <vt:lpstr>Presentación de PowerPoint</vt:lpstr>
      <vt:lpstr>Presentación de PowerPoint</vt:lpstr>
      <vt:lpstr>Presentación de PowerPoint</vt:lpstr>
      <vt:lpstr>Castillo de Angers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Apremont Park</vt:lpstr>
      <vt:lpstr>Presentación de PowerPoint</vt:lpstr>
      <vt:lpstr>Presentación de PowerPoint</vt:lpstr>
      <vt:lpstr>Presentación de PowerPoint</vt:lpstr>
      <vt:lpstr>Presentación de PowerPoint</vt:lpstr>
      <vt:lpstr>Presentación de PowerPoint</vt:lpstr>
      <vt:lpstr>Presentación de PowerPoint</vt:lpstr>
      <vt:lpstr>Auvert sur Oise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Bagatelle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Bambouseraie Prafrance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Bellevue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Bercy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Bois de Vicennes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Bourget du Lac</vt:lpstr>
      <vt:lpstr>Presentación de PowerPoint</vt:lpstr>
      <vt:lpstr>Presentación de PowerPoint</vt:lpstr>
      <vt:lpstr>Presentación de PowerPoint</vt:lpstr>
      <vt:lpstr>Presentación de PowerPoint</vt:lpstr>
      <vt:lpstr>Cap d´Antibes</vt:lpstr>
      <vt:lpstr>Presentación de PowerPoint</vt:lpstr>
      <vt:lpstr>Presentación de PowerPoint</vt:lpstr>
      <vt:lpstr>Presentación de PowerPoint</vt:lpstr>
      <vt:lpstr>Presentación de PowerPoint</vt:lpstr>
      <vt:lpstr>Presentación de PowerPoint</vt:lpstr>
      <vt:lpstr>Champ de Mars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d´Ambleville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Bosmelet</vt:lpstr>
      <vt:lpstr>Presentación de PowerPoint</vt:lpstr>
      <vt:lpstr>Presentación de PowerPoint</vt:lpstr>
      <vt:lpstr>Presentación de PowerPoint</vt:lpstr>
      <vt:lpstr>Presentación de PowerPoint</vt:lpstr>
      <vt:lpstr>Chateau de Chenonceau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Courance</vt:lpstr>
      <vt:lpstr>Presentación de PowerPoint</vt:lpstr>
      <vt:lpstr>Presentación de PowerPoint</vt:lpstr>
      <vt:lpstr>Presentación de PowerPoint</vt:lpstr>
      <vt:lpstr>Presentación de PowerPoint</vt:lpstr>
      <vt:lpstr>Presentación de PowerPoint</vt:lpstr>
      <vt:lpstr>Chateaux de 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Vignal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9</cp:revision>
  <dcterms:created xsi:type="dcterms:W3CDTF">2013-09-07T04:16:19Z</dcterms:created>
  <dcterms:modified xsi:type="dcterms:W3CDTF">2018-03-11T18:52:13Z</dcterms:modified>
</cp:coreProperties>
</file>