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3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1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067B6-8B31-410F-933E-FF4B6E367C34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365A1-1013-4A87-B268-5FD75A26BE1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4506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Atlantique</a:t>
            </a:r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E42255-99EF-43C6-9C5C-ECFFBE85EFAE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Atlantique</a:t>
            </a:r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162202-503A-489B-832C-B3AF45800C84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Atlantique</a:t>
            </a:r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32A4ED-1601-4D89-AB7B-3A68FC13C615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Atlantique</a:t>
            </a:r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92D66D-13F8-4920-8995-EE536C497AF6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Atlantique</a:t>
            </a: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C0A0DB-13C0-484C-86E0-C9DAAA60873B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Atlantique</a:t>
            </a:r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CB4112-5854-497D-8F2D-C3404FD7B71F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Atlantique</a:t>
            </a:r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F3C3DC-4232-4F9A-9083-4AAA27600450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Atlantique</a:t>
            </a:r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FAEF11-9CB0-429B-B7BD-A8906EEC0A9C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Palais Royal</a:t>
            </a:r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C29416-88DB-461D-B1F6-1A074AAC18AC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Palacio Real</a:t>
            </a:r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6A2137-7B35-4DB8-BF7A-2363705FED9A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Palacio Real</a:t>
            </a:r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89E425-E72B-4802-907A-A91777ACEAAF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Palacio Real</a:t>
            </a:r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AF7BBB-5EDA-4F44-AD26-52C1D3491986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Palacio Real</a:t>
            </a:r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2B7F92-DD1F-4CAF-9883-E240FB0BA4F4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Palacio Real</a:t>
            </a:r>
          </a:p>
        </p:txBody>
      </p:sp>
      <p:sp>
        <p:nvSpPr>
          <p:cNvPr id="40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E2E6B9-73A3-4A8C-B2B5-634A1EF33632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Palacio Real</a:t>
            </a:r>
          </a:p>
        </p:txBody>
      </p:sp>
      <p:sp>
        <p:nvSpPr>
          <p:cNvPr id="41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8F88FB-E876-482C-BABC-84D8A64F225C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Palacio Real</a:t>
            </a:r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7A6412-F47E-4876-B72F-2DD371A273D4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Belleville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71B5B4-F8C3-4E66-8645-0D55318802B1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Belleville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7EF403-FC81-45AB-8A33-1C91C60BA885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Belleville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C9A8D5-173F-415C-86BE-80C06AD80990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Belleville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BFEC47-65D0-4E57-8E22-94E38C8F09F1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0E5EC4-3E6B-4948-82F4-1D4A3A299F8C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DDCB64-AE48-4025-881F-FCB5ED54A258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58D280-BC9D-4F0E-9683-29C0AA806B07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FDF9D7-BFC6-4C16-9314-A8B3F465D59E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6A98A6-AFF8-4940-BDC5-3AB42B2FB66F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2D13D-A9F5-474B-A935-B380E2A605D7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D10566-FBD6-4E0C-8CCB-B8118FEFFD40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Bercy.-Omnisport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48B6F7-0A13-4264-BF31-AA2F11D41F6C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F6A69E-1D25-421F-AD20-3DE4E2D5DE8B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B435A7-4534-4B5B-B67E-049CD8065715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456505-AF59-4F2F-8BE8-B1AF8546F2D9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D192E3-5733-435F-8608-37925FC4DEB4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Bercy.-Vides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E295AC-CF53-4159-9098-67235D08AB70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Bercy.-Rosaleda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0D8F2C-1CA2-43EA-BDC3-8B883A79BA0D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51EF0A-EA67-4246-811B-AB542E1E7112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32EEEC-7432-4471-BAA6-86E416A1DB8C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9DDA3F-0A8A-4732-AAA2-858369678E30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2AFE87-49F5-42C0-8A9D-528D0845CFC9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50ADC6-6068-483E-B806-6CF696FFCC01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936B8D-427C-4887-9F19-B848E186084D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753ADD-294B-4752-9E29-989D6C771389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325E2B-70BE-48AE-82F9-1EAFCE96AC68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998CE8-C1B3-4585-A752-A67C0BFF19C5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53FCB-7B8B-4421-BDA3-CE3134FEDBA6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47B7E1-7958-4015-A205-271733E8861E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4118AA-AA70-4F43-A7A7-FFB4D5C53DE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45D80C-064E-43C5-8B55-9C08FCAE2522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C9839E-CE33-4DF5-BED3-A050F30FAB87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8C56C4-4EB8-458B-87F2-1B67BC33A8D6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AD8864-CFE4-4867-B407-42A4990B341E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E5BDDF-EDBD-45A1-ADB8-5D892376F2B2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Choisy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592E10-0A31-431C-93D3-C1FF06F0623C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Choisy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552DDE-19B0-4DF2-904A-1A959BC032BB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George Brassens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64FC3F-8344-415F-838C-6E1AFBCD734D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George Brassens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FD2AE-5824-48F7-8046-0E255BADD900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George Brassens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7CB6AA-2C71-4DF1-A9AA-F52226FF8A7E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5430BA-FF93-4B70-BDAE-9B7A28F33721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CBE09D-F0FC-42A4-A6B5-6090C6208C3C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BD78E2-0AEA-41C8-A138-2ADB3E43D1D4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D7756B-FD34-4E7E-B159-4C88F1EA8470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B02D74-7389-4CE8-AB80-8E70B008BF52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04CF95-3CD2-4AA6-B1EC-DA822C61D08D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6798C1-0BEF-4183-8020-4581535EAB3F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FB6B29-034A-4B63-9973-84093CDF87FD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FB05E-236E-4F0F-982F-904EF1A35A4E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119800-C955-4E08-B152-5DDA19938D97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9DCA14-1EC0-4EB5-AF4F-B1B873AEDB97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B7FB9A-9A90-4AA5-818B-1FB202BEC551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9E87AB-77FC-453C-BBBB-3613D44297C5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1312F1-9B44-49C1-852C-E73B5F502713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B23D0C-58DF-4B46-A3DC-80231D6B6129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E830D7-3D43-4329-A793-47B3AF912D5E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Montsouris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16E57C-EC7D-4BD4-946A-7373D89B161E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La Villette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4A6F96-77ED-413E-ACF2-9BE3E61BCF54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B2D46A-0ACF-4DD0-B324-B24906F869A9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CD8B89-52D3-4C6A-8BD7-1A8CB5347D7B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96E350-B3D7-4808-BE85-00622FAE3E7A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09A72E-9BD8-4C9F-9B69-47F1780D12FA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975559-44DA-4C92-BFC8-EAE0572E7644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Villete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57A2E9-5A5C-4804-8DA4-AF9020D782D3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Villete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4E5AC7-6CB3-428C-8230-2ECB03B71057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06ACBA-2B05-43D9-8AC9-36050DDD573F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080324-06DF-45D5-A266-6AF9CAA30CB1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Villete.-Geode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9D68BB-2281-4576-9DB0-5B95C26CBF42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CA7189-9307-408A-8DEE-5F1971C219D0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de la Villete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A4CBBC-DFC7-412A-A281-F6AA92F31F3D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Place des Vosgues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0E15F3-CE67-40DC-A9AC-A7867D6B7534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Place des Vosgues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510C1B-0D54-4A03-BC96-66664E6F5A51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Place des Vosgues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EC1149-6AFA-4813-8AB4-C90ACDDB60AD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Place d es Vosgues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CDEED2-2D8E-49B4-A833-0CC6C6DD7AA0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Place des Vosgues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976FC9-41DA-42F6-8EB0-CEC0C43CDD52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Place des Vosgues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DCB792-C011-466B-8318-2C340605085F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Place des Vosgues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5B3741-D93C-45C9-8373-E1AF8432EAF0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Place des Vosgues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D02C8E-D256-4F67-99CE-F322D0B53E3E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Place des Vosgues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1D3DDD-1A5F-45E5-916E-76842078CC1C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translate.googleusercontent.com/translate_c?hl=es&amp;prev=/search?q%3Djardin%2Batlantique%2Bparis%2Bwikipedia%26hl%3Des%26biw%3D1280%26bih%3D666%26prmd%3Divns&amp;rurl=translate.google.es&amp;sl=fr&amp;u=http://fr.wikipedia.org/wiki/Fichier:Jardin_atlantique_montparnasse.jpg&amp;usg=ALkJrhgnUvAXpNZUkdvcLicIBjpLtTV_S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246440" cy="201622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JARDINES.-FRANCIA.HH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4797152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Atlantique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213"/>
            <a:ext cx="7185992" cy="5041900"/>
          </a:xfrm>
        </p:spPr>
        <p:txBody>
          <a:bodyPr/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dirty="0"/>
              <a:t>Jardín del Atlántico</a:t>
            </a:r>
            <a:r>
              <a:rPr lang="es-ES" sz="2400" dirty="0"/>
              <a:t> es un jardín de París del distritoXV  construido sobre las pistas de la estación Montparnasse de Paris , en una superficie de 3,5 hectáreas, rodeado de bloques de pisos. </a:t>
            </a:r>
          </a:p>
          <a:p>
            <a:pPr eaLnBrk="1" hangingPunct="1"/>
            <a:r>
              <a:rPr lang="es-ES" sz="2400" dirty="0"/>
              <a:t>Un acceso libre de cuadrados de césped grande es el centro del parque.</a:t>
            </a:r>
          </a:p>
          <a:p>
            <a:pPr eaLnBrk="1" hangingPunct="1"/>
            <a:r>
              <a:rPr lang="es-ES" sz="2400" dirty="0"/>
              <a:t> Es atravesado en su centro por una pasarela que conduce a la </a:t>
            </a:r>
            <a:r>
              <a:rPr lang="es-ES" sz="2400" i="1" dirty="0"/>
              <a:t>fuente en la isla de las Hespérides,</a:t>
            </a:r>
            <a:r>
              <a:rPr lang="es-ES" sz="2400" dirty="0"/>
              <a:t> donde hay un pórtico, que contiene equipos meteorológicos y soporta un espejo giratorio. </a:t>
            </a:r>
          </a:p>
        </p:txBody>
      </p:sp>
    </p:spTree>
    <p:extLst>
      <p:ext uri="{BB962C8B-B14F-4D97-AF65-F5344CB8AC3E}">
        <p14:creationId xmlns:p14="http://schemas.microsoft.com/office/powerpoint/2010/main" val="77877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327650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La vegetación persistente que adorna el parque se ha tomado de la naturaleza de la costa atlántica de los dos continentes y ofrece, además sus colores azules, púrpura, verde, blanco . </a:t>
            </a:r>
          </a:p>
          <a:p>
            <a:r>
              <a:rPr lang="es-ES" sz="2400" dirty="0"/>
              <a:t>El jardín tiene una zona de juegos para los niños cuya configuración compuesta de pequeñas plazas y calles da un marcado contraste con el resto del parque.</a:t>
            </a:r>
          </a:p>
          <a:p>
            <a:r>
              <a:rPr lang="es-ES" sz="2400" dirty="0"/>
              <a:t> Esta zona es pilotado por una  larga pasarela curva. </a:t>
            </a:r>
          </a:p>
          <a:p>
            <a:r>
              <a:rPr lang="es-ES" sz="2400" dirty="0"/>
              <a:t>El parque también ofrece una amplia gama de gimnasio , mesa de tenis , pistas de tenis y visitas guiadas. 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749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/>
          <a:lstStyle/>
          <a:p>
            <a:r>
              <a:rPr lang="es-ES" sz="2400" dirty="0"/>
              <a:t>El tema de los océanos es causada por la vegetación, por las formas de las ondas en todas partes y el mobiliario que recuerda a la industria de la construcción naval. </a:t>
            </a:r>
          </a:p>
          <a:p>
            <a:r>
              <a:rPr lang="es-ES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780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Jardin_Atlantique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89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Jardin_atlantique_aire_de_j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85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Jardin_atlantique_allee_centra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448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2 Imagen" descr="Jardin Atlantiqu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202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Jardin Atlantiqu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317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ardin atlantiqu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605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rdin Atlanti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537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ardins Atlantique.-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592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upload.wikimedia.org/wikipedia/commons/thumb/9/92/Jardin_atlantique_montparnasse.jpg/220px-Jardin_atlantique_montparnass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451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Palais Royal</a:t>
            </a:r>
          </a:p>
        </p:txBody>
      </p:sp>
      <p:sp>
        <p:nvSpPr>
          <p:cNvPr id="19459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484784"/>
            <a:ext cx="7272808" cy="5221288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</a:t>
            </a:r>
            <a:r>
              <a:rPr lang="es-ES" sz="2400" b="1" dirty="0"/>
              <a:t>Palacio Real</a:t>
            </a:r>
            <a:r>
              <a:rPr lang="es-ES" sz="2400" dirty="0"/>
              <a:t> es un palacio con jardines situado al norte del Museo del Louvre, en París. </a:t>
            </a:r>
          </a:p>
          <a:p>
            <a:r>
              <a:rPr lang="es-ES" sz="2400" dirty="0"/>
              <a:t>Originalmente se llamó </a:t>
            </a:r>
            <a:r>
              <a:rPr lang="es-ES" sz="2400" i="1" dirty="0"/>
              <a:t>Palais Cardinal</a:t>
            </a:r>
            <a:r>
              <a:rPr lang="es-ES" sz="2400" dirty="0"/>
              <a:t> pues fue erigido por orden del Cardenal Richelieu.</a:t>
            </a:r>
          </a:p>
          <a:p>
            <a:r>
              <a:rPr lang="es-ES" sz="2400" dirty="0"/>
              <a:t>A pesar de su nombre, nunca fue residencia de los reyes. Su construcción fue un encargo del Cardenal Richelie al arquitecto Jacques Lemercier.</a:t>
            </a:r>
          </a:p>
          <a:p>
            <a:r>
              <a:rPr lang="es-ES" sz="2400" dirty="0"/>
              <a:t> Las obras de construcción se iniciaron en 1624 sobre la ubicación del que había sido el Hôtel de Rambouillet. </a:t>
            </a:r>
          </a:p>
          <a:p>
            <a:r>
              <a:rPr lang="es-ES" sz="2400" dirty="0"/>
              <a:t>Al edificio se le conocía entonces como </a:t>
            </a:r>
            <a:r>
              <a:rPr lang="es-ES" sz="2400" i="1" dirty="0"/>
              <a:t>Palais Cardinal</a:t>
            </a:r>
            <a:r>
              <a:rPr lang="es-ES" sz="2400" dirty="0"/>
              <a:t> (el </a:t>
            </a:r>
            <a:r>
              <a:rPr lang="es-ES" sz="2400" i="1" dirty="0"/>
              <a:t>palacio del cardenal</a:t>
            </a:r>
            <a:r>
              <a:rPr lang="es-ES" sz="2400" dirty="0"/>
              <a:t>).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5772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2 Marcador de contenido"/>
          <p:cNvSpPr>
            <a:spLocks noGrp="1"/>
          </p:cNvSpPr>
          <p:nvPr>
            <p:ph sz="quarter" idx="1"/>
          </p:nvPr>
        </p:nvSpPr>
        <p:spPr>
          <a:xfrm>
            <a:off x="755650" y="908050"/>
            <a:ext cx="7272734" cy="5111750"/>
          </a:xfrm>
        </p:spPr>
        <p:txBody>
          <a:bodyPr/>
          <a:lstStyle/>
          <a:p>
            <a:r>
              <a:rPr lang="es-ES" sz="2400" dirty="0"/>
              <a:t>Richelieu contó con el pintor Philippe de Champaigne para labores decorativas, y terminó legando el palacio a la corona francesa.</a:t>
            </a:r>
          </a:p>
          <a:p>
            <a:r>
              <a:rPr lang="es-ES" sz="2400" dirty="0"/>
              <a:t>Hoy en día (2006) es la sede del Consejo de Estado, del Consejo Constitucional y del Ministerio de Cultura. </a:t>
            </a:r>
          </a:p>
          <a:p>
            <a:r>
              <a:rPr lang="es-ES" sz="2400" dirty="0"/>
              <a:t>En la parte posterior de los jardines se encuentran los antiguos edificios de la Biblioteca nacional de Francia, así como el depósito de la biblioteca con una colección de más de 6 millones de libros, documentos, mapas e impresiones; la mayoría de las colecciones se han trasladado hasta un edificio más moderno.</a:t>
            </a:r>
          </a:p>
          <a:p>
            <a:pPr eaLnBrk="1" hangingPunct="1"/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2148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Palais_Royal_Par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450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2 Imagen" descr="Palais Royal a 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806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Royal Palace a Pari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19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Royal Palace a Pari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616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Royal Palace a Paris.-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167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Royal Palace a Paris.-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270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Royal Palace a Pari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39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Royal Palace a 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47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Royal Palace a Paris 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026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Belleville</a:t>
            </a:r>
          </a:p>
        </p:txBody>
      </p:sp>
      <p:sp>
        <p:nvSpPr>
          <p:cNvPr id="307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76825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dirty="0"/>
              <a:t>parque de Belleville</a:t>
            </a:r>
            <a:r>
              <a:rPr lang="es-ES" sz="2400" dirty="0"/>
              <a:t> es uno de los parques y jardines del  Distrito XX de París, con una superficie de superficie de 45.000 m², situado a medio camino entre el Parque des Buttes-Chaumont y el cementerio del Père-Lachaise.</a:t>
            </a:r>
          </a:p>
          <a:p>
            <a:pPr eaLnBrk="1" hangingPunct="1"/>
            <a:r>
              <a:rPr lang="es-ES" sz="2400" dirty="0"/>
              <a:t>El parque de Belleville está instalado sobre la colina de Belleville que culmina a 108 metros de altitud. </a:t>
            </a:r>
          </a:p>
          <a:p>
            <a:pPr eaLnBrk="1" hangingPunct="1"/>
            <a:r>
              <a:rPr lang="es-ES" sz="2400" dirty="0"/>
              <a:t>Una terraza en la parte superior del parque ofrece una vista panorámica sobre la ciudad de París. </a:t>
            </a:r>
          </a:p>
          <a:p>
            <a:pPr eaLnBrk="1" hangingPunct="1"/>
            <a:r>
              <a:rPr lang="es-E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3655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El parque fue diseñado por el arquitecto François Debulois y por la cooperativa de paisaje API dirigida por el arquitecto paisajista Michel Viollet. Fue inaugurado en 1988 .</a:t>
            </a:r>
          </a:p>
          <a:p>
            <a:r>
              <a:rPr lang="es-ES" dirty="0"/>
              <a:t>Con 1200 árboles y arbustos, plantas vivaces, plantas de vid y las rosas , el parque es una realización de la ciudad de París. Hay también algunos viñedos en memoria de las culturas y las festividades del pasado.</a:t>
            </a:r>
          </a:p>
          <a:p>
            <a:r>
              <a:rPr lang="es-ES" dirty="0"/>
              <a:t>El parque también ofrece una fuente con una cascada de 100 metros de largo que corre por la colina y 1000 metros cuadrados de césped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2228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832475"/>
          </a:xfrm>
        </p:spPr>
        <p:txBody>
          <a:bodyPr>
            <a:normAutofit/>
          </a:bodyPr>
          <a:lstStyle/>
          <a:p>
            <a:r>
              <a:rPr lang="es-ES" sz="2400" dirty="0"/>
              <a:t> También hay un parque infantil para los niños con un pueblo de madera, tenis de mesa y un teatro al aire libre. Después de un largo cierre debido a la inestabilidad del suelo , esta zona fue abierta a principios de 2008.</a:t>
            </a:r>
          </a:p>
          <a:p>
            <a:r>
              <a:rPr lang="es-ES" sz="2400" dirty="0"/>
              <a:t>Por último Belleville Park alberga la </a:t>
            </a:r>
            <a:r>
              <a:rPr lang="es-ES" sz="2400" i="1" dirty="0"/>
              <a:t>casa del aire</a:t>
            </a:r>
            <a:r>
              <a:rPr lang="es-ES" sz="2400" dirty="0"/>
              <a:t> , un espacio educativo diseñado para educar a los visitantes sobre la importancia del aire y los problemas de contaminación.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71420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Parc Fontaine_belleville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664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Parc_de_Belleville_Paris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792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Parc_de_Belleville_reductw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483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Paris.-Jardins de Belleville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518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Bercy.-Omnisport</a:t>
            </a:r>
          </a:p>
        </p:txBody>
      </p:sp>
      <p:sp>
        <p:nvSpPr>
          <p:cNvPr id="3686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258000" cy="50053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dirty="0"/>
              <a:t>Palais Omnisports de Paris-Bercy</a:t>
            </a:r>
            <a:r>
              <a:rPr lang="es-ES" sz="2400" dirty="0"/>
              <a:t>, también conocido por su acrónimo </a:t>
            </a:r>
            <a:r>
              <a:rPr lang="es-ES" sz="2400" b="1" dirty="0"/>
              <a:t>POPB</a:t>
            </a:r>
            <a:r>
              <a:rPr lang="es-ES" sz="2400" dirty="0"/>
              <a:t> o simplemente </a:t>
            </a:r>
            <a:r>
              <a:rPr lang="es-ES" sz="2400" b="1" dirty="0"/>
              <a:t>Bercy</a:t>
            </a:r>
            <a:r>
              <a:rPr lang="es-ES" sz="2400" dirty="0"/>
              <a:t>, es un recinto multiusos ubicado en el Boulevard de Bercy, en el XIIe arrondissement de París, en la capital francesa. </a:t>
            </a:r>
          </a:p>
          <a:p>
            <a:pPr eaLnBrk="1" hangingPunct="1"/>
            <a:r>
              <a:rPr lang="es-ES" sz="2400" dirty="0"/>
              <a:t>Se encuentra en la margen derecha del río Sena, a la altura de la Biblioteca Nacional de Francia (que está en la margen izquierda). </a:t>
            </a:r>
          </a:p>
          <a:p>
            <a:pPr eaLnBrk="1" hangingPunct="1"/>
            <a:r>
              <a:rPr lang="es-ES" sz="2400" dirty="0"/>
              <a:t>Ha sido utilizado tanto para eventos deportivos, como musicales o culturales.</a:t>
            </a:r>
          </a:p>
          <a:p>
            <a:pPr eaLnBrk="1" hangingPunct="1"/>
            <a:r>
              <a:rPr lang="es-ES" sz="2400" dirty="0"/>
              <a:t>De forma piramidal, tiene la particularidad de tener sus paredes exteriores recubiertas de césped en pendiente.</a:t>
            </a:r>
          </a:p>
        </p:txBody>
      </p:sp>
    </p:spTree>
    <p:extLst>
      <p:ext uri="{BB962C8B-B14F-4D97-AF65-F5344CB8AC3E}">
        <p14:creationId xmlns:p14="http://schemas.microsoft.com/office/powerpoint/2010/main" val="1438132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Paris-Bercy.-Palais d´Esports.-Sie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556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Paris-Bercy.-Palais d´Esports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1007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Paris-Bercy.-Palais d´esports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805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Paris-Bercy.-Palais d´Esports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5596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Paris.-Bercy Omnisport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5242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Paris-Bercy.-Palais d´Esports.-a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858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Paris-Bercy.-Palais d`Esports.-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7297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3 Imagen" descr="Paris.-Bercy Omnisp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726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Paris.-Berc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5841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Paris.-Bercy.-Palais d´esports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5402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Paris.-Bercy.-Palais d´espor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4191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Paris.-Berc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2182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Bercy</a:t>
            </a:r>
          </a:p>
        </p:txBody>
      </p:sp>
      <p:sp>
        <p:nvSpPr>
          <p:cNvPr id="5017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Le </a:t>
            </a:r>
            <a:r>
              <a:rPr lang="es-ES" sz="2400" b="1" dirty="0"/>
              <a:t>Parc de Bercy</a:t>
            </a:r>
            <a:r>
              <a:rPr lang="es-ES" sz="2400" dirty="0"/>
              <a:t> es una colección de tres jardines situado en el distrito XII de París , entre el Palais Omnisports de Paris-Bercy (POPB) y el centro comercial y restaurantes de Bercy Village . </a:t>
            </a:r>
          </a:p>
          <a:p>
            <a:pPr eaLnBrk="1" hangingPunct="1"/>
            <a:r>
              <a:rPr lang="es-ES" sz="2400" dirty="0"/>
              <a:t>Con 14 hectáreas , el parque de Bercy es uno de los más grandes de la capital.</a:t>
            </a:r>
          </a:p>
          <a:p>
            <a:pPr eaLnBrk="1" hangingPunct="1"/>
            <a:r>
              <a:rPr lang="es-ES" sz="2400" dirty="0"/>
              <a:t>El parque se compone de tres jardines diseñados por los arquitectos Bernard Huet , Ferrand Madeleine , Feuga Jean-Pierre Leroy Bernard, y paisajistas Ian El Caisne , Philippe Raguin entre 1993 y 1997:</a:t>
            </a:r>
          </a:p>
        </p:txBody>
      </p:sp>
    </p:spTree>
    <p:extLst>
      <p:ext uri="{BB962C8B-B14F-4D97-AF65-F5344CB8AC3E}">
        <p14:creationId xmlns:p14="http://schemas.microsoft.com/office/powerpoint/2010/main" val="24225383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13984" cy="4967287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jardín más cercano a la localidad de Bercy fue nombrado el "Jardín Romántico" e incluye lagunas habitadas por peces, las reconstrucciones de las dunas Que entra a través de Bercy, a la izquierda es una escultura llamada </a:t>
            </a:r>
            <a:r>
              <a:rPr lang="es-ES" sz="2400" i="1" dirty="0"/>
              <a:t>X-Mansion,</a:t>
            </a:r>
            <a:r>
              <a:rPr lang="es-ES" sz="2400" dirty="0"/>
              <a:t> rodeado de lirios de agua . </a:t>
            </a:r>
          </a:p>
          <a:p>
            <a:r>
              <a:rPr lang="es-ES" sz="2400" dirty="0"/>
              <a:t>Se encuentra al otro lado de </a:t>
            </a:r>
            <a:r>
              <a:rPr lang="es-ES" sz="2400" i="1" dirty="0"/>
              <a:t>la casa del lago,</a:t>
            </a:r>
            <a:r>
              <a:rPr lang="es-ES" sz="2400" dirty="0"/>
              <a:t> situado a orillas de un lago. </a:t>
            </a:r>
          </a:p>
          <a:p>
            <a:r>
              <a:rPr lang="es-ES" sz="2400" dirty="0"/>
              <a:t> Dos puertas de enlace pueden pasar por el "parterre" jardín dedicado a las plantas de las actividades de trabajo: los jardines de enseñanza abierta a estudiantes de la escuela, arbustos recortados, flores, etc. </a:t>
            </a:r>
          </a:p>
        </p:txBody>
      </p:sp>
    </p:spTree>
    <p:extLst>
      <p:ext uri="{BB962C8B-B14F-4D97-AF65-F5344CB8AC3E}">
        <p14:creationId xmlns:p14="http://schemas.microsoft.com/office/powerpoint/2010/main" val="19481392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6192838"/>
          </a:xfrm>
        </p:spPr>
        <p:txBody>
          <a:bodyPr>
            <a:normAutofit fontScale="92500"/>
          </a:bodyPr>
          <a:lstStyle/>
          <a:p>
            <a:r>
              <a:rPr lang="es-ES" sz="2400" dirty="0"/>
              <a:t>La parte más cercana del POPB se llama "pradera" y consta de amplias zonas de césped a la sombra de grandes árboles. Es en esta parte que los partidos organizados de fútbol improvisados. </a:t>
            </a:r>
          </a:p>
          <a:p>
            <a:r>
              <a:rPr lang="es-ES" sz="2400" dirty="0"/>
              <a:t> El jardín termina en una plaza de tierra a los pies de las escaleras POPB que sirven como punto de encuentro para los profesionales de skate y patines de ruedas . </a:t>
            </a:r>
          </a:p>
          <a:p>
            <a:r>
              <a:rPr lang="es-ES" sz="2400" dirty="0"/>
              <a:t>A lo largo de estos tres jardines en la parte del Sena , el muro separa el ruido del tráfico desde el Quai de Bercy, y los anfitriones de las instalaciones deportivas municipales. </a:t>
            </a:r>
          </a:p>
          <a:p>
            <a:r>
              <a:rPr lang="es-ES" sz="2400" dirty="0"/>
              <a:t> En la parte superior, una pasarela ofrece una vista panorámica de la copa de los árboles del parque y en la margen izquierda, la Biblioteca Nacional de Francia (sitio François Mitterrand)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7428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/>
          <a:lstStyle/>
          <a:p>
            <a:r>
              <a:rPr lang="es-ES" sz="2400" dirty="0"/>
              <a:t>El parque está conectado directamente a la Biblioteca Nacional de Francia por el puente de Simone de Beauvoir en el Sena (abierto en junio 2006 ). </a:t>
            </a:r>
          </a:p>
          <a:p>
            <a:r>
              <a:rPr lang="es-ES" sz="2400" dirty="0"/>
              <a:t>Estos son los restos de la antigua aldea neolítica de Bercy, donde las canoas se encuentran incluidos Bercy. </a:t>
            </a:r>
          </a:p>
          <a:p>
            <a:r>
              <a:rPr lang="es-ES" sz="2400" dirty="0"/>
              <a:t>La plaza está rodeada de lugares insólitos, como el pequeño Sous-Bois, la bóveda, con una escalera que conduce al muelle y la Casa del Lago. 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2395051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Paris.-Parc Bercy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5411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Paris.-Parc Bercy.-Vid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1365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Paris.-Parc Bercy.-Rosale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77188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Paris.-Parc Berc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8912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Paris.-Parc Bercy.-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4024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Paris.-Parc Bercy.-a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5871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Paris.-Parc Bercy.-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0615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Paris.-Parc Bercy.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8604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Paris.-Parc Bercy.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7692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Parc de Berc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7258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Parc de Bercy 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2912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Parc de Bercy.-3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149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Parc de Bercy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2 Imagen" descr="Parc de Bercy.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571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Paris_Jardin_Bercy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4086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Parc_de_Bercy_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9013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Parc_de_Bercy_-_Printemps_20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9958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Paris.-Parc Berc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9179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Parc_Berc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0320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Pairs.Parc_de_Berc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5248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Parc_de_Bercy_reduc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4787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de Choisy </a:t>
            </a:r>
          </a:p>
        </p:txBody>
      </p:sp>
      <p:sp>
        <p:nvSpPr>
          <p:cNvPr id="7475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z="2400" b="1" dirty="0"/>
              <a:t>Parque Choisy,</a:t>
            </a:r>
            <a:r>
              <a:rPr lang="fr-FR" sz="2400" dirty="0"/>
              <a:t> también conocido como </a:t>
            </a:r>
            <a:r>
              <a:rPr lang="fr-FR" sz="2400" b="1" dirty="0"/>
              <a:t>Plaza de Choisy,</a:t>
            </a:r>
            <a:r>
              <a:rPr lang="fr-FR" sz="2400" dirty="0"/>
              <a:t> es un parque publico situ ado en el distrait XIII de Paris , cercla de Chinatown . </a:t>
            </a:r>
          </a:p>
          <a:p>
            <a:pPr eaLnBrk="1" hangingPunct="1"/>
            <a:r>
              <a:rPr lang="fr-FR" sz="2400" dirty="0"/>
              <a:t>Es confinado por la rue du Docteur Magnan - una de sus entradas frente a la ciudad de la escuela-Claude Monet - y la calle Charles Moureu, Eastman George y la avenida de Choisy , que toma su nombre.</a:t>
            </a:r>
          </a:p>
          <a:p>
            <a:r>
              <a:rPr lang="es-ES" sz="2400" dirty="0"/>
              <a:t>Cerca de la entrada avenida de Choisy, es una "tabla" de color rojo memoria del pórfido de la Expo 1937, regalo de Finlandia  . </a:t>
            </a:r>
          </a:p>
        </p:txBody>
      </p:sp>
    </p:spTree>
    <p:extLst>
      <p:ext uri="{BB962C8B-B14F-4D97-AF65-F5344CB8AC3E}">
        <p14:creationId xmlns:p14="http://schemas.microsoft.com/office/powerpoint/2010/main" val="27386402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/>
          <a:lstStyle/>
          <a:p>
            <a:r>
              <a:rPr lang="es-ES" sz="2400" dirty="0"/>
              <a:t>También cerca de la avenida de Choisy de, se encuentra un árbol de la libertad plantado en 1939 , que conmemora 1789 </a:t>
            </a:r>
          </a:p>
          <a:p>
            <a:r>
              <a:rPr lang="es-ES" sz="2400" dirty="0"/>
              <a:t>St. George Eastman, también una parte de la antigua fábrica de gas, es la </a:t>
            </a:r>
            <a:r>
              <a:rPr lang="es-ES" sz="2400" i="1" dirty="0"/>
              <a:t>Fundación George Eastman,</a:t>
            </a:r>
            <a:r>
              <a:rPr lang="es-ES" sz="2400" dirty="0"/>
              <a:t> edificio de ladrillo rojo con marco de metal inauguró 21 octubre 1937 y diseñado por el arquitecto Edward Crevel ( 1880 - 1969 ) arquitecto jefe de la Prefectura del Sena, para monitorear la salud dental de los niños en el barrio, a partir de una donación del industrial estadounidense George Eastman ( 1854 - 1932 ), inventor de la película fotográfica y fundador de Kodak.</a:t>
            </a:r>
          </a:p>
          <a:p>
            <a:pPr eaLnBrk="1" hangingPunct="1"/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87634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Parc_de_Chois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5359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Parc_de_Choisy_Fondation_George_Eastman_reduction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7470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Parc_Georges_BRASSENS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6639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Parc Georges Brass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8540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Parc-Georges-Brassens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92124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de Montsouris</a:t>
            </a:r>
          </a:p>
        </p:txBody>
      </p:sp>
      <p:sp>
        <p:nvSpPr>
          <p:cNvPr id="8192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dirty="0"/>
              <a:t>Parque Montsouris</a:t>
            </a:r>
            <a:r>
              <a:rPr lang="es-ES" sz="2400" dirty="0"/>
              <a:t> es un parque situado en el barrio del mismo nombre , al sur de París en el distrito XIV . </a:t>
            </a:r>
          </a:p>
          <a:p>
            <a:pPr eaLnBrk="1" hangingPunct="1"/>
            <a:r>
              <a:rPr lang="es-ES" sz="2400" dirty="0"/>
              <a:t>En el sur del parque de Buttes-Chaumont , este parque de estilo Inglés construido a finales del siglo XIX cubre 15 hectáreas . </a:t>
            </a:r>
          </a:p>
          <a:p>
            <a:pPr eaLnBrk="1" hangingPunct="1"/>
            <a:r>
              <a:rPr lang="es-ES" sz="2400" dirty="0"/>
              <a:t>Se planta con muchas especies de plantas y es el hogar de muchas especies de aves.</a:t>
            </a:r>
          </a:p>
          <a:p>
            <a:r>
              <a:rPr lang="es-ES" sz="2400" dirty="0"/>
              <a:t> Más de 1.400 árboles se plantan aquí, la mayoría de los centenarios. </a:t>
            </a:r>
          </a:p>
        </p:txBody>
      </p:sp>
    </p:spTree>
    <p:extLst>
      <p:ext uri="{BB962C8B-B14F-4D97-AF65-F5344CB8AC3E}">
        <p14:creationId xmlns:p14="http://schemas.microsoft.com/office/powerpoint/2010/main" val="9612152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Títul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185992" cy="5183187"/>
          </a:xfrm>
        </p:spPr>
        <p:txBody>
          <a:bodyPr/>
          <a:lstStyle/>
          <a:p>
            <a:r>
              <a:rPr lang="es-ES" sz="2400" dirty="0"/>
              <a:t>Se pueden admirar son: </a:t>
            </a:r>
          </a:p>
          <a:p>
            <a:r>
              <a:rPr lang="es-ES" sz="2400" dirty="0"/>
              <a:t>cerca del Bardo Plaza Pavilion, un árbol raro, el árbol, sombrilla a partir de China, cuyas hojas se parecen a las de los arces ; </a:t>
            </a:r>
          </a:p>
          <a:p>
            <a:r>
              <a:rPr lang="es-ES" sz="2400" dirty="0"/>
              <a:t> en la entrada norte del parque, un caqui de árboles, exóticos, cuyas hojas están adornadas con un vino de color de color en el otoño. </a:t>
            </a:r>
          </a:p>
          <a:p>
            <a:r>
              <a:rPr lang="es-ES" sz="2400" dirty="0"/>
              <a:t>Muchas esculturas realizadas entre 1878 y 1960 adornan el parque de obras de Etex de Lips de Desca , Valsenis , etc. </a:t>
            </a:r>
          </a:p>
          <a:p>
            <a:pPr eaLnBrk="1" hangingPunct="1"/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0924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Parc_Montsouris.-Flo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2308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Parc_Montsouris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5542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Parc_Montsouris_le_l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2178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Parc_Montsouris_statue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23998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Parc_Montsouris_statue_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6255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Parc_Montsouris_statue_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2 Imagen" descr="Parc_Montsouris_statue_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335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Parc_Montsouris_statue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70831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Parc_Montsouris_statue_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51435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1948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Parc de Montsour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72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96503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Parc de Montsouris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3847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Parc Montsouri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42770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2 Imagen" descr="Parc Montsouris.-l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599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Parc Montsouris.-observatoire_mete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0820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2 Imagen" descr="pARC Montsouris_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50732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Parc_Montsouris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3621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Parc_Montsouris_-_Pari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3382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Parc_Montsouris_station_m%C3%A9t%C3%A9o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612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1664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Parc-montsouris-meridi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66697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Parc Montsouris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0406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Parc_Montsouris_-_Par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3146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de la Villete</a:t>
            </a:r>
          </a:p>
        </p:txBody>
      </p:sp>
      <p:sp>
        <p:nvSpPr>
          <p:cNvPr id="104451" name="5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76825"/>
          </a:xfrm>
        </p:spPr>
        <p:txBody>
          <a:bodyPr/>
          <a:lstStyle/>
          <a:p>
            <a:r>
              <a:rPr lang="es-ES" sz="2400" dirty="0"/>
              <a:t>Situado en el XIX distrito de París (Francia), el </a:t>
            </a:r>
            <a:r>
              <a:rPr lang="es-ES" sz="2400" b="1" dirty="0"/>
              <a:t>Parque de La Villette</a:t>
            </a:r>
            <a:r>
              <a:rPr lang="es-ES" sz="2400" dirty="0"/>
              <a:t>  es el mayor  parque de la capital francesa (55 hectáreas) y el segundo mayor espacio verde de la capital (tras el Cementerio de Père-Lachaise). </a:t>
            </a:r>
          </a:p>
          <a:p>
            <a:r>
              <a:rPr lang="es-ES" sz="2400" dirty="0"/>
              <a:t>La realización arquitectural del parque corrió a cargo de Bernard Tschumi, en 1982</a:t>
            </a:r>
          </a:p>
          <a:p>
            <a:r>
              <a:rPr lang="es-ES" sz="2400" dirty="0"/>
              <a:t> Ocupa el lugar del viejo matadero y mercado de ganado de la ciudad.</a:t>
            </a:r>
          </a:p>
          <a:p>
            <a:r>
              <a:rPr lang="es-ES" sz="2400" dirty="0"/>
              <a:t>El parque está salpicado por una trama de edificios rojos llamados «</a:t>
            </a:r>
            <a:r>
              <a:rPr lang="es-ES" sz="2400" i="1" dirty="0"/>
              <a:t>Folies</a:t>
            </a:r>
            <a:r>
              <a:rPr lang="es-ES" sz="2400" dirty="0"/>
              <a:t>», que ponen una nota de color al parque y ofrecen numerosos servicios, como guardería, cafetería, talleres…</a:t>
            </a:r>
          </a:p>
        </p:txBody>
      </p:sp>
    </p:spTree>
    <p:extLst>
      <p:ext uri="{BB962C8B-B14F-4D97-AF65-F5344CB8AC3E}">
        <p14:creationId xmlns:p14="http://schemas.microsoft.com/office/powerpoint/2010/main" val="10954892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/>
          <a:lstStyle/>
          <a:p>
            <a:r>
              <a:rPr lang="es-ES" sz="2400" dirty="0"/>
              <a:t>El canal de l’Ourcq divide al parque en dos, y para conectar ambas partes del parque, existen dos pasarelas peatonales.</a:t>
            </a:r>
          </a:p>
          <a:p>
            <a:r>
              <a:rPr lang="es-ES" sz="2400" dirty="0"/>
              <a:t>Numerosos edificios prestigiosos se encuentran en el Parc de la Villette, como por ejemplo el teatro Zénith, la Géode o la Cité de la Musique. </a:t>
            </a:r>
          </a:p>
          <a:p>
            <a:r>
              <a:rPr lang="es-ES" sz="2400" dirty="0"/>
              <a:t>Las numerosas atracciones de las que dispone hacen de él un lugar de paseo muy agradable. </a:t>
            </a:r>
          </a:p>
          <a:p>
            <a:r>
              <a:rPr lang="es-ES" sz="2400" dirty="0"/>
              <a:t>Tiene una programación cultural muy variada a lo largo del año: exposiciones, teatro, conciertos, circo, cine al aire libre, etc.</a:t>
            </a:r>
          </a:p>
          <a:p>
            <a:endParaRPr lang="es-ES" dirty="0"/>
          </a:p>
          <a:p>
            <a:pPr eaLnBrk="1" hangingPunct="1"/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576653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La_villette_folly_84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2584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La Villet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14897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Parc de la Villete.-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22737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Parc de La Villet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35658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Parc de la Vittette.-Bernard Schumi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60197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-Parcvillettesousmar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72794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ViletteR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04018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ViletteLenk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9160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Villett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06210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Villett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6122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Villett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71202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Villette.-Geo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82367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Villet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88253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Paris_parc_de_la_villette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25806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Place des Vosges</a:t>
            </a:r>
          </a:p>
        </p:txBody>
      </p:sp>
      <p:sp>
        <p:nvSpPr>
          <p:cNvPr id="12083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La Place </a:t>
            </a:r>
            <a:r>
              <a:rPr lang="es-ES" sz="2400" b="1" dirty="0"/>
              <a:t>des Vosges</a:t>
            </a:r>
            <a:r>
              <a:rPr lang="es-ES" sz="2400" dirty="0"/>
              <a:t>  es la más antigua de planta cuadrada en París . </a:t>
            </a:r>
          </a:p>
          <a:p>
            <a:pPr eaLnBrk="1" hangingPunct="1"/>
            <a:r>
              <a:rPr lang="es-ES" sz="2400" dirty="0"/>
              <a:t>Está situado en el </a:t>
            </a:r>
            <a:r>
              <a:rPr lang="es-ES" sz="2400" i="1" dirty="0"/>
              <a:t>Marais</a:t>
            </a:r>
            <a:r>
              <a:rPr lang="es-ES" sz="2400" dirty="0"/>
              <a:t> de distrito, y se extiende a ambos lados de la línea divisoria entre el tercero y cuarto distritos de París.</a:t>
            </a:r>
          </a:p>
          <a:p>
            <a:pPr eaLnBrk="1" hangingPunct="1"/>
            <a:r>
              <a:rPr lang="es-ES" sz="2400" dirty="0"/>
              <a:t>La Place des Vosges, inaugurado en 1612 con un gran </a:t>
            </a:r>
            <a:r>
              <a:rPr lang="es-ES" sz="2400" i="1" dirty="0"/>
              <a:t>carrusel</a:t>
            </a:r>
            <a:r>
              <a:rPr lang="es-ES" sz="2400" dirty="0"/>
              <a:t> para celebrar la boda de Luis XIII y Ana de Austria , es el prototipo de todas las plazas residenciales de las ciudades europeas que iban a venir.</a:t>
            </a:r>
          </a:p>
        </p:txBody>
      </p:sp>
    </p:spTree>
    <p:extLst>
      <p:ext uri="{BB962C8B-B14F-4D97-AF65-F5344CB8AC3E}">
        <p14:creationId xmlns:p14="http://schemas.microsoft.com/office/powerpoint/2010/main" val="35233721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Títul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/>
          <a:lstStyle/>
          <a:p>
            <a:r>
              <a:rPr lang="es-ES" sz="2400" dirty="0"/>
              <a:t>El cardenal Richelieu había un bronce ecuestre de Luis XIII, erigida en el centro (no había huertos hasta 1680). </a:t>
            </a:r>
          </a:p>
          <a:p>
            <a:r>
              <a:rPr lang="es-ES" sz="2400" dirty="0"/>
              <a:t>El original se fundió en la Revolución, la versión actual, iniciado en 1818 por Louis Dupaty y completado por Jean-Pierre Cortot , que reemplazó en 1825. </a:t>
            </a:r>
          </a:p>
          <a:p>
            <a:r>
              <a:rPr lang="es-ES" sz="2400" dirty="0"/>
              <a:t>La plaza fue rebautizada en 1799 cuando el </a:t>
            </a:r>
            <a:r>
              <a:rPr lang="es-ES" sz="2400" i="1" dirty="0"/>
              <a:t>departamento</a:t>
            </a:r>
            <a:r>
              <a:rPr lang="es-ES" sz="2400" dirty="0"/>
              <a:t> de los Vosgos se convirtió en el primero en pagar los impuestos apoyo a una campaña del ejército revolucionario .</a:t>
            </a:r>
          </a:p>
          <a:p>
            <a:r>
              <a:rPr lang="es-ES" sz="2400" dirty="0"/>
              <a:t>La Restauración devolvió el nombre real de edad, pero la efímera Segunda República restaurada la revolución en 1848.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62691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r>
              <a:rPr lang="es-ES" dirty="0"/>
              <a:t>Hoy en día la plaza esta plantada con un Bosquete de tilos establecidos en la hierba y la grava, rodeada toda la plaza de tilos recortados.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59810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PlaceDesVosges_NordNordE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55668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Paris_Place_des_Vos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25903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2 Imagen" descr="Paris-place-des-vosges-92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04078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Place  des Vosgues.-vos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3482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2 Imagen" descr="Place des Vosgu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908356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Place des Vosgu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5213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Paris.-Place des Vosgues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07899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Paris.-Place des Vosgues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06246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Paris.-Place des Vosgues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911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2358</Words>
  <Application>Microsoft Office PowerPoint</Application>
  <PresentationFormat>Presentación en pantalla (4:3)</PresentationFormat>
  <Paragraphs>276</Paragraphs>
  <Slides>125</Slides>
  <Notes>95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125</vt:i4>
      </vt:variant>
    </vt:vector>
  </HeadingPairs>
  <TitlesOfParts>
    <vt:vector size="130" baseType="lpstr">
      <vt:lpstr>Calibri</vt:lpstr>
      <vt:lpstr>Century Schoolbook</vt:lpstr>
      <vt:lpstr>Wingdings</vt:lpstr>
      <vt:lpstr>Wingdings 2</vt:lpstr>
      <vt:lpstr>Default Theme</vt:lpstr>
      <vt:lpstr>EUROPA.-LA VUELTA AL MUNDO EN 885 JARDINES.-FRANCIA.HH</vt:lpstr>
      <vt:lpstr>Jardin Atlantique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Palais Royal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Belleville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Bercy.-Omnisport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Bercy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de Choisy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de Montsouris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de la Villete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Place des Vosges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8</cp:revision>
  <dcterms:created xsi:type="dcterms:W3CDTF">2013-09-07T10:02:19Z</dcterms:created>
  <dcterms:modified xsi:type="dcterms:W3CDTF">2018-03-11T18:55:30Z</dcterms:modified>
</cp:coreProperties>
</file>