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1" r:id="rId99"/>
    <p:sldId id="362" r:id="rId100"/>
    <p:sldId id="363" r:id="rId101"/>
    <p:sldId id="364" r:id="rId102"/>
    <p:sldId id="365" r:id="rId103"/>
    <p:sldId id="366" r:id="rId104"/>
    <p:sldId id="367" r:id="rId105"/>
    <p:sldId id="368" r:id="rId106"/>
    <p:sldId id="369" r:id="rId107"/>
    <p:sldId id="370" r:id="rId108"/>
    <p:sldId id="371" r:id="rId109"/>
    <p:sldId id="372" r:id="rId110"/>
    <p:sldId id="373" r:id="rId111"/>
    <p:sldId id="374" r:id="rId112"/>
    <p:sldId id="375" r:id="rId113"/>
    <p:sldId id="376" r:id="rId114"/>
    <p:sldId id="377" r:id="rId115"/>
    <p:sldId id="378" r:id="rId116"/>
    <p:sldId id="379" r:id="rId117"/>
    <p:sldId id="380" r:id="rId118"/>
    <p:sldId id="381" r:id="rId119"/>
    <p:sldId id="382" r:id="rId120"/>
    <p:sldId id="383" r:id="rId121"/>
    <p:sldId id="384" r:id="rId122"/>
    <p:sldId id="385" r:id="rId123"/>
    <p:sldId id="386" r:id="rId124"/>
    <p:sldId id="387" r:id="rId125"/>
    <p:sldId id="388" r:id="rId126"/>
    <p:sldId id="389" r:id="rId127"/>
    <p:sldId id="390" r:id="rId128"/>
    <p:sldId id="391" r:id="rId129"/>
    <p:sldId id="392" r:id="rId130"/>
    <p:sldId id="393" r:id="rId131"/>
    <p:sldId id="394" r:id="rId132"/>
    <p:sldId id="395" r:id="rId133"/>
    <p:sldId id="396" r:id="rId134"/>
    <p:sldId id="397" r:id="rId135"/>
    <p:sldId id="398" r:id="rId136"/>
    <p:sldId id="399" r:id="rId137"/>
    <p:sldId id="400" r:id="rId138"/>
    <p:sldId id="401" r:id="rId139"/>
    <p:sldId id="402" r:id="rId140"/>
    <p:sldId id="403" r:id="rId141"/>
    <p:sldId id="404" r:id="rId142"/>
    <p:sldId id="405" r:id="rId143"/>
    <p:sldId id="406" r:id="rId144"/>
    <p:sldId id="407" r:id="rId145"/>
    <p:sldId id="408" r:id="rId146"/>
    <p:sldId id="339" r:id="rId147"/>
    <p:sldId id="340" r:id="rId148"/>
    <p:sldId id="341" r:id="rId149"/>
    <p:sldId id="342" r:id="rId150"/>
    <p:sldId id="343" r:id="rId151"/>
    <p:sldId id="344" r:id="rId152"/>
    <p:sldId id="345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8F24E-7D1B-4DAE-A830-9CB2D1CE10D5}" type="datetimeFigureOut">
              <a:rPr lang="es-ES" smtClean="0"/>
              <a:t>11/03/2018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00EEC-4283-4FD0-8345-2BB7C108C1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35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Villandry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8AC366-0461-407C-B4DE-B4E5BA5C6FCB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Villandry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CD9595-AE78-496E-9B0B-E51DBF404EAD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Villandry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652177-D600-4750-8B0D-3C9153963A74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Villandry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8EFF4B-5B63-4E67-B7B0-D2932CF37293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Villandry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48F2CA-3CF3-42FA-9CF6-8303B38796E2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Villandry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00C9C1-AFEE-41CD-9AAB-1EA827DD5077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Villandry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E5001D-5CED-453D-B7B3-907833F64C16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Chaumont sur Loire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73750A-5E75-454F-BC16-0E02E34BD20E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Chaumont sur Loire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4653FF-D150-448C-ADBD-5E0FFB9188BC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Chaumont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C141D7-C2BF-4F8E-A0F0-387B6C1B3054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Chaumont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248BAD-29F8-4348-A0F9-AAE70E1CC639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Chaumont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2E0514-152B-455E-9F77-80B6F0F762B1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Chaumont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1E9A89-40DD-416F-81D9-3F007A7A0EA0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Chaumont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2E6FFD-9856-45CB-A1AC-83A5412E9B35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Chateau de Chaumont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DEEF2F-ED20-4F43-B84B-199292FBAF74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Chaumont sur Loire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AFAA29-19BA-4E7A-8DB1-3CBB489DD040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Chaumont sur Loire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3CA14C-14F7-45C3-A1F0-C168C2133C33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Chaumont sur Loire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E46DC4-DA01-4CE6-801D-8423EA265858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Chaumont sur Loire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82D304-AF45-4EF8-BCAF-F681BC25BFAD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Chaumont sur Loire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6B18BD-A341-4B03-B724-E47690942376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Chaumont sur Loire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4A806E-CA9A-4385-9877-ED6A4AD6FE76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5A5B0C-DBD8-4F60-B9D1-97AAD159832F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 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CC1901-49F8-4A76-A8EB-C392F12DA7E8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284685-B6A7-4A25-9390-CDF0B50A6871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B4E364-D30A-4244-81AC-6F4A7D36D570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838DCF-0CB0-4296-B25A-6A7ED9C16115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87FD56-CFDB-414E-835F-FC0B4D44C284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9449E9-934C-488C-BC37-F808887EB0DD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BA0BB8-0705-403E-933C-49E1D0A6A6E6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CB0DFF-397F-4BE9-AE39-627D7246F320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B422EA-F985-4642-B896-A2A0C89490C3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040064-CA95-4990-AA35-5B6DE2A19E53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591EE5-85AC-4C42-9DD0-6785C8436630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6E3DE6-CA50-4F55-8179-2DE8AA52412F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509DEF-2EF4-48D8-A375-0E8A2F754448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B65D20-8017-4E62-ACB8-77415C2D3142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7D7435-4E73-4AB3-B67A-B06242D78997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A5DAB2-92B8-4CBC-B427-A131D83C9D5C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8090EC-E774-4960-B63D-BC475966FC02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A4D9E8-32E3-482B-A5CA-CA6E96FF811E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8BD099-B75B-4D75-B231-4D1634530976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EDEE35-6619-4149-A0FF-2F7F2FC895B6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219081-BC24-433D-B8E5-CABBEF89CEC8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A875A5-68B4-4620-BE78-4F7CE4271753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FA0335-0BC0-4230-80F6-024D110E917A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96247A-F8E0-4CFF-BAFE-09C5F0F95167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61BDD6-AD38-4CB5-BDD2-4F6010A36A38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4E1A2A-5CD1-4FD1-A530-0B6E5BE20089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95A053-68CC-4E22-9915-0A06A9900BCE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A78E63-3559-44F4-9C3D-19B88781B67A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F04EE7-DD7A-4643-9465-17A7DAEA6EAF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8CED59-41E7-4462-B946-8DCDD106B3A8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Claude Monet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38CB60-5EAD-4C3B-B59A-5251282D0E24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Dijon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AC8DD3-692F-4397-9870-2C8DC2843A21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Dijon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85209B-065F-456B-BF51-D13960B9A9E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Dijon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BBD5CB-7358-4DA1-B332-8E87EA24CD29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736A47-821E-474F-903E-AEE7EFC9E47C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F44AFC-7251-48A3-9E6D-37171A71AA3D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E4DF66-5205-49BA-9C53-23D66F94E2BF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14FAD9-F66B-40ED-943D-C7EAC42E157E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6AE7D9-B2F1-40F1-B523-44D2C6405D89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3F82C6-36A7-4C55-B54F-45320363F4C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BC46C2-6133-4B06-B7D4-6F8F70FA299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FC86D6-5D07-4508-86F0-8F23D4BBDFFD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977DF4-89D7-46D8-B8E1-3B8D22321A2D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CF6F2C-B9E5-427B-B745-A0C55B146325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6A6AAF-B3CD-4CEA-86B9-6EC3246743C1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Dina Deferme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A1232A-E832-4E35-A80F-5E992BF97608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Jardin des Plantes a Paris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D7941A-3D3B-40D8-88BF-6A69AEAE7110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Jardin des Plantes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6BA56C-7C4E-4739-B102-24B2C32AF188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Jardins de Luxembourg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E419FE-1665-47B2-A044-32667C39C6CC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Jardins de Luxembourgh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24557A-82F4-4DFE-8B22-8E8D8C0F10E0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Emil Anthony Gardens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16075B-3DC6-4932-9047-4EE6B549697B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Emil Antony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E06095-CE99-4085-B13B-2D97214391B8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Emil Antony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F9DCD8-2976-4B4E-A78A-4629D50E5636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Emil Antony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C2D43F-3BC7-46AF-A91B-9DC18FAF83A9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Emil Antony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34384B-AFA8-4102-ADB8-88C0551F5075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Emil Antony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D8BA93-6BDD-4DE8-AA38-55EB15B4488F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Emil Antony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AFE0E2-E22D-4C77-BE02-0CB1ADE354EC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Emil Antony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25DFD9-445F-4CE5-B01F-57EA6511BEF8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3B33AE-103D-42D6-90B0-12AA0D8120B6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3F064A-2080-4FCA-8767-5BE72ED09E5B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Eyrignac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27BF22-B92A-4130-9AE6-E67A1DDDD689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d`Eyrignac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146DCC-E0FF-40D9-8E87-E0539E797216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55144C-5571-4F40-8B8D-D22945E2BB2E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d`Eyrignac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7386D4-DF71-44A9-BC6C-4F3B4D45BEAE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530AD2-9FAC-4CC2-A9C4-0D8EA5A7AB8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43E9AC-C3AC-4C6F-AEA0-C91EB4BA766C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DF8F68-B453-4554-87B4-BB79D80BB9DC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1714E-CB80-40B2-9EF0-38521E29AE0D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36AC88-8CA8-4151-8D13-5B40E79C40D2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2BD382-E33E-40D2-8A2A-69F40EB95A3E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3BF8A4-151D-4B09-83E9-C14A3F9345D6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F1EFB3-B550-4BD8-AD07-4BFB28AA726C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Eyrignac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FF48B5-666F-4E55-B44F-00194BD4FF2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Eyrignac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68A559-C13C-43D9-89F0-4FE2A17D35D7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585340-2D31-4B7A-9EFB-D079C762119D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A32046-29F1-4D5A-849F-FAE05E7975E2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4D5689-33A7-4069-8152-003933C1F10D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4D4A22-D4AD-4FD7-AE2F-B76317E8291A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E6FBCA-DCE6-42DE-890C-4AE592D0A504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686185-58B8-4AA2-B62E-79D287397A44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726DD7-E412-4575-B92E-EDA01C256E84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6CC2A4-B2E2-4B07-9E79-752B43D1540F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7BFDAA-2E5A-44F3-8570-212D2D4AAAFF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25D91E-F820-4910-A2AD-E4E8E21D665B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/>
              <a:t>Jardins du Manoir d´Eyrignac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C3CD8C-B23D-42C5-96B9-64E79145DA64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Erygnac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7CFE94-D667-44F3-A243-644774C76C5A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9CF8BA-1B7C-439F-9091-4F5F164E34E8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0FCD7E-CDBA-43E0-A08C-BC76660EC4F5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Fontainbleau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FE3D63-EA8E-4BD7-8A46-E3464D901771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D38823-B8B1-4D56-B9F0-9A1790FDFF7D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61A0E7-D1CD-4AB9-B1F0-F876C999773B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Fontainbleau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4DE21B-7725-4E4A-94DC-8D461C705F67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Fontainebleau.-Catalpa y Fagus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CE9397-3360-4A81-9D89-BB7EACBE928A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3277EE-2114-46C7-BFA8-F646D3B34772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6E020E-FB59-42A5-B535-60D04BE495A8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Fontainbleau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F9F79E-C4F5-40FB-97D6-D6CF82AED22B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B01A8F-5AB4-4700-B6F6-480B5FA0F1B8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1DF08C-8C05-4ED0-9E02-ADAA00102661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B0056A-7CB8-41C2-A7D4-EB12EC673589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Fontainebleau.-Fagus y Ginkgo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FC9CAD-24D9-4F3B-BEFD-34AB8E5173A2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Fontainebleau.-Jardin de Diana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E778AE-4BDA-407C-9343-FEA8026607A0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Fontainebleau.-Catalpa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711D9B-E48E-4E80-AB44-C40FF1461AD5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B9FFDF-E60D-4D30-8D84-2239D5214951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Fontainebleau.-Jardin Ingles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790282-1BFE-4355-B362-170F46CEFF72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Fontainebleau.-Jardin Ingles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5C9E72-C1AF-4AE8-9B96-7B56F4580BB2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Fontainebleau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F18D75-0B72-4C68-9487-6D51A903FB70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Domaine de Villarceaux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D21219-B56E-4BF5-BCFA-92E667B26F8E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Domaine de Villarceaux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EF35B5-24C1-49DE-8B6B-3905423522D0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Domaine de Villarceaux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8DDFB4-C639-424F-9802-ED19D538405F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Domaine de Villarceaux.-Ninon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171739-9BC4-443F-B073-346CC66095A2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Domaine de Villarceaux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BDED86-CE93-4432-AAF7-8126B049783A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Domaine de Villarceaux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876014-5469-4C3D-9AB2-EF33EFF4E994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Domaine de Villarceaux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F151B0-AA6F-4FFA-A50C-6DB954C24D65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French Gardens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2E2E26-BD97-4B32-B8C9-2CDAACBC0D62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French Garden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42F739-C879-4D81-B0F0-C81D201B4B22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French Garden</a:t>
            </a:r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2F6A92-E8C8-43FD-AAC5-395476C37465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French Garden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063CBE-E17A-4ED5-895C-2CD9A7F2A37F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French Garden.-Nice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20828B-03AF-451C-90A2-2E316D6B8290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French Gardens</a:t>
            </a:r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D17D89-97AD-4444-9F88-DECC376744A7}" type="slidenum">
              <a:rPr lang="es-ES">
                <a:solidFill>
                  <a:prstClr val="black"/>
                </a:solidFill>
              </a:rPr>
              <a:pPr>
                <a:defRPr/>
              </a:pPr>
              <a:t>158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French Gardens</a:t>
            </a:r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21CF86-6533-4BF4-82F8-2D9B79C11926}" type="slidenum">
              <a:rPr lang="es-ES">
                <a:solidFill>
                  <a:prstClr val="black"/>
                </a:solidFill>
              </a:rPr>
              <a:pPr>
                <a:defRPr/>
              </a:pPr>
              <a:t>160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7" Type="http://schemas.openxmlformats.org/officeDocument/2006/relationships/image" Target="../media/image151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172200" cy="1894362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JARDINES.-FRANCIA.-I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5003322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</a:t>
            </a:r>
            <a:r>
              <a:rPr lang="es-ES" dirty="0" err="1"/>
              <a:t>fotografias</a:t>
            </a:r>
            <a:r>
              <a:rPr lang="es-ES" dirty="0"/>
              <a:t>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  <p:pic>
        <p:nvPicPr>
          <p:cNvPr id="4" name="09 - pista 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00392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6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4800" b="1"/>
              <a:t>Chateau de Villandry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7715200" cy="4551784"/>
          </a:xfrm>
        </p:spPr>
        <p:txBody>
          <a:bodyPr/>
          <a:lstStyle/>
          <a:p>
            <a:pPr eaLnBrk="1" hangingPunct="1"/>
            <a:r>
              <a:rPr lang="es-ES_tradnl" sz="2400" dirty="0"/>
              <a:t>Construido en 1536 es el ultimo de los castillos del Loire que fueron construidos en el Renacimiento.</a:t>
            </a:r>
            <a:endParaRPr lang="es-ES" sz="2400" i="1" dirty="0"/>
          </a:p>
          <a:p>
            <a:pPr eaLnBrk="1" hangingPunct="1"/>
            <a:r>
              <a:rPr lang="es-ES_tradnl" sz="2400" dirty="0"/>
              <a:t>Fue construido por Jean Breton un ministro de finanzas de Francisco I, sus descendientes conservaron </a:t>
            </a:r>
            <a:r>
              <a:rPr lang="es-ES_tradnl" sz="2400" dirty="0" err="1"/>
              <a:t>Villandry</a:t>
            </a:r>
            <a:r>
              <a:rPr lang="es-ES_tradnl" sz="2400" dirty="0"/>
              <a:t> hasta 1754 que lo adquiere el Marques de </a:t>
            </a:r>
            <a:r>
              <a:rPr lang="es-ES_tradnl" sz="2400" dirty="0" err="1"/>
              <a:t>Castellane</a:t>
            </a:r>
            <a:r>
              <a:rPr lang="es-ES_tradnl" sz="2400" dirty="0"/>
              <a:t>, embajador de Luis XV.</a:t>
            </a:r>
          </a:p>
          <a:p>
            <a:r>
              <a:rPr lang="es-ES" dirty="0"/>
              <a:t>En 1906 el doctor Joaquín Carballo, ultimo abuelo de los actuales propietarios, nacido en España, abandono su brillante carrera científica consagrándose a </a:t>
            </a:r>
            <a:r>
              <a:rPr lang="es-ES" dirty="0" err="1"/>
              <a:t>Villandry</a:t>
            </a:r>
            <a:endParaRPr lang="es-ES_tradnl" sz="2400" dirty="0"/>
          </a:p>
          <a:p>
            <a:pPr eaLnBrk="1" hangingPunct="1"/>
            <a:endParaRPr lang="es-ES" sz="2400" i="1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1650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571184" cy="5073427"/>
          </a:xfrm>
        </p:spPr>
        <p:txBody>
          <a:bodyPr/>
          <a:lstStyle/>
          <a:p>
            <a:pPr eaLnBrk="1" hangingPunct="1"/>
            <a:r>
              <a:rPr lang="es-ES_tradnl" sz="2400" dirty="0"/>
              <a:t>Fue pionero en la apertura de los castillos a los visitantes.</a:t>
            </a:r>
            <a:endParaRPr lang="es-ES" sz="2400" i="1" dirty="0"/>
          </a:p>
          <a:p>
            <a:pPr eaLnBrk="1" hangingPunct="1"/>
            <a:r>
              <a:rPr lang="es-ES_tradnl" sz="2400" dirty="0"/>
              <a:t>El jardín se divide en tres; el jardín huerto decorativo, 1 ha. ,el jardín ornamental y el jardín del agua.</a:t>
            </a:r>
            <a:endParaRPr lang="es-ES" sz="2400" i="1" dirty="0"/>
          </a:p>
          <a:p>
            <a:pPr eaLnBrk="1" hangingPunct="1"/>
            <a:r>
              <a:rPr lang="es-ES_tradnl" sz="2400" dirty="0"/>
              <a:t>Festivales desde Mayo a Octubre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498404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3 Imagen" descr="Chateau de Villandry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78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4 Imagen" descr="Chateau de Villandr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267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Chateau de Villandry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980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Chateau de Villandry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559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Chateau de Villandry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045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2 Imagen" descr="Chateau de Villandry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896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Chateau de Villandry.-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318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eaLnBrk="1" hangingPunct="1"/>
            <a:r>
              <a:rPr lang="es-ES"/>
              <a:t>Chateau de Chaumont sur Loire</a:t>
            </a:r>
          </a:p>
        </p:txBody>
      </p:sp>
      <p:sp>
        <p:nvSpPr>
          <p:cNvPr id="1331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00809"/>
            <a:ext cx="7715200" cy="5157192"/>
          </a:xfrm>
        </p:spPr>
        <p:txBody>
          <a:bodyPr/>
          <a:lstStyle/>
          <a:p>
            <a:pPr eaLnBrk="1" hangingPunct="1"/>
            <a:r>
              <a:rPr lang="es-ES" sz="2400" dirty="0"/>
              <a:t>El parque fue diseñado por Jacques </a:t>
            </a:r>
            <a:r>
              <a:rPr lang="es-ES" sz="2400" dirty="0" err="1"/>
              <a:t>Wirtz</a:t>
            </a:r>
            <a:r>
              <a:rPr lang="es-ES" sz="2400" dirty="0"/>
              <a:t> en 26 parcelas de apenas 250 m2. donde se celebra el Festival de Jardines Contemporáneos.</a:t>
            </a:r>
            <a:endParaRPr lang="es-ES" sz="2400" b="1" dirty="0"/>
          </a:p>
          <a:p>
            <a:pPr eaLnBrk="1" hangingPunct="1"/>
            <a:r>
              <a:rPr lang="es-ES" sz="2400" dirty="0"/>
              <a:t>La exhibición se realiza todos los años desde abril a octubre, seleccionando previamente los proyectos presentados.</a:t>
            </a:r>
          </a:p>
          <a:p>
            <a:pPr eaLnBrk="1" hangingPunct="1"/>
            <a:r>
              <a:rPr lang="es-ES" sz="2400" dirty="0"/>
              <a:t>Los mejores proyectos que constituyen una creación paisajística moderna se realizan.</a:t>
            </a:r>
          </a:p>
          <a:p>
            <a:pPr eaLnBrk="1" hangingPunct="1"/>
            <a:r>
              <a:rPr lang="es-ES" sz="2400" dirty="0"/>
              <a:t>Prototipos de jardines del futuro, a la vez que lúdicos maravillosos son una fuente de ideas para los aficionados.</a:t>
            </a:r>
          </a:p>
          <a:p>
            <a:pPr eaLnBrk="1" hangingPunct="1"/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573447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2 Imagen" descr="Chateau-de-chaumont-parc-0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030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hateau-de-chaumont-parc-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659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hateau-de-chaumont-parc-0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320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hateau-de-chaumont-parc-0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835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hateau-de-chaumont-parc-0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367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hateau-de-chaumont-parc-0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137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hateau-de-chaumont-parc-0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564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hateau-de-chaumont-parc-05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201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2 Imagen" descr="Chaumont-sur-Loire .-0.-festiv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246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haumont-sur-Loire Festiv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733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haumont.-Bigcity.-2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480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haumont.-repl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531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haumont.-Susan Herrington2005-gr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434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Chaumont-sur-Loire.-Festiv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9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786210"/>
          </a:xfrm>
        </p:spPr>
        <p:txBody>
          <a:bodyPr>
            <a:normAutofit/>
          </a:bodyPr>
          <a:lstStyle/>
          <a:p>
            <a:pPr eaLnBrk="1" hangingPunct="1"/>
            <a:r>
              <a:rPr lang="es-ES" sz="4000" b="1" dirty="0" err="1"/>
              <a:t>Jardins</a:t>
            </a:r>
            <a:r>
              <a:rPr lang="es-ES" sz="4000" b="1" dirty="0"/>
              <a:t> de Claude Monet</a:t>
            </a:r>
          </a:p>
        </p:txBody>
      </p:sp>
      <p:sp>
        <p:nvSpPr>
          <p:cNvPr id="2867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36838"/>
            <a:ext cx="7571184" cy="3687762"/>
          </a:xfrm>
        </p:spPr>
        <p:txBody>
          <a:bodyPr/>
          <a:lstStyle/>
          <a:p>
            <a:pPr eaLnBrk="1" hangingPunct="1"/>
            <a:r>
              <a:rPr lang="es-ES_tradnl" sz="2400" dirty="0"/>
              <a:t>Claude Monet pintor impresionista francés, construye en 1890 en </a:t>
            </a:r>
            <a:r>
              <a:rPr lang="es-ES_tradnl" sz="2400" dirty="0" err="1"/>
              <a:t>Giverny.Francia</a:t>
            </a:r>
            <a:r>
              <a:rPr lang="es-ES_tradnl" sz="2400" dirty="0"/>
              <a:t>, el famoso jardín con puente japonés.</a:t>
            </a:r>
            <a:endParaRPr lang="es-ES" sz="2400" i="1" dirty="0"/>
          </a:p>
          <a:p>
            <a:pPr eaLnBrk="1" hangingPunct="1"/>
            <a:r>
              <a:rPr lang="es-ES_tradnl" sz="2400" dirty="0" err="1"/>
              <a:t>Giverny</a:t>
            </a:r>
            <a:r>
              <a:rPr lang="es-ES_tradnl" sz="2400" dirty="0"/>
              <a:t> esta a la orilla derecha del río Sena a 80 </a:t>
            </a:r>
            <a:r>
              <a:rPr lang="es-ES_tradnl" sz="2400" dirty="0" err="1"/>
              <a:t>Km.de</a:t>
            </a:r>
            <a:r>
              <a:rPr lang="es-ES_tradnl" sz="2400" dirty="0"/>
              <a:t> Paris.</a:t>
            </a:r>
            <a:endParaRPr lang="es-ES" sz="2400" i="1" dirty="0"/>
          </a:p>
          <a:p>
            <a:pPr eaLnBrk="1" hangingPunct="1"/>
            <a:r>
              <a:rPr lang="es-ES_tradnl" sz="2400" dirty="0"/>
              <a:t>Monet aficionado a la jardinería crea dos jardines, el </a:t>
            </a:r>
            <a:r>
              <a:rPr lang="es-ES_tradnl" sz="2400" dirty="0" err="1"/>
              <a:t>Clos</a:t>
            </a:r>
            <a:r>
              <a:rPr lang="es-ES_tradnl" sz="2400" dirty="0"/>
              <a:t> </a:t>
            </a:r>
            <a:r>
              <a:rPr lang="es-ES_tradnl" sz="2400" dirty="0" err="1"/>
              <a:t>Normand</a:t>
            </a:r>
            <a:r>
              <a:rPr lang="es-ES_tradnl" sz="2400" dirty="0"/>
              <a:t> de 1 ha. próximo a la casa, donde cultiva toda clase de flores. </a:t>
            </a:r>
          </a:p>
        </p:txBody>
      </p:sp>
    </p:spTree>
    <p:extLst>
      <p:ext uri="{BB962C8B-B14F-4D97-AF65-F5344CB8AC3E}">
        <p14:creationId xmlns:p14="http://schemas.microsoft.com/office/powerpoint/2010/main" val="891948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7715200" cy="55165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sz="2400" dirty="0"/>
              <a:t>El paseo central lo cubre con arcadas con rosales trepadores y el jardín acuático con el puente japonés y la colección de nenúfares en el estanque.</a:t>
            </a:r>
            <a:endParaRPr lang="es-ES" sz="2400" i="1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sz="2400" dirty="0"/>
              <a:t>No le gustan los jardines demasiado organizados, intercambia plantas con sus amigos y consigue un jardín lleno de flores todo el año.</a:t>
            </a:r>
            <a:endParaRPr lang="es-ES" sz="2400" i="1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sz="2400" dirty="0"/>
              <a:t>En 1983 adquiere un terreno vecino al otro lado de la carretera atravesado por un pequeño arroyo.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sz="2400" dirty="0"/>
              <a:t> a pesar de la oposición de los vecinos crea los lagos convenciéndolos que las plantas que cultiva no envenenan las aguas.</a:t>
            </a:r>
            <a:endParaRPr lang="es-ES" sz="2400" i="1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sz="2400" dirty="0"/>
              <a:t>La propiedad es legada por su hijo Michael a la Academia de Bellas Artes en 1966.</a:t>
            </a:r>
            <a:endParaRPr lang="es-ES" sz="2400" i="1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4008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12875"/>
            <a:ext cx="7571184" cy="4713288"/>
          </a:xfrm>
        </p:spPr>
        <p:txBody>
          <a:bodyPr/>
          <a:lstStyle/>
          <a:p>
            <a:pPr eaLnBrk="1" hangingPunct="1"/>
            <a:r>
              <a:rPr lang="es-ES_tradnl" sz="2400" dirty="0"/>
              <a:t>A pesar de la oposición de los vecinos crea los lagos convenciéndolos que las plantas que cultiva no envenenan las aguas.</a:t>
            </a:r>
            <a:endParaRPr lang="es-ES" sz="2400" i="1" dirty="0"/>
          </a:p>
          <a:p>
            <a:pPr eaLnBrk="1" hangingPunct="1"/>
            <a:r>
              <a:rPr lang="es-ES_tradnl" sz="2400" dirty="0"/>
              <a:t>La propiedad es legada por su hijo Michael a la Academia de Bellas Artes en 1966.</a:t>
            </a:r>
          </a:p>
          <a:p>
            <a:pPr eaLnBrk="1" hangingPunct="1"/>
            <a:r>
              <a:rPr lang="es-ES_tradnl" sz="2400" i="1" dirty="0"/>
              <a:t>Es uno de los jardines mas visitados de Francia.</a:t>
            </a:r>
            <a:endParaRPr lang="es-ES" sz="2400" i="1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73546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laude Monet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830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laude Monet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953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laude Monet Gardens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041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laude Monet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154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laude Monet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8180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laude Monet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194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laude Monet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060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laude Monet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367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laude Monet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6434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laude Monet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280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laude Monet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1355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iverny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9284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laude Monet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586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laude Monet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2506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iberny Garden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5098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laude Monet 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99657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ibern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6493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Giberny Pond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4242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Gibern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1686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Giberny.-Famous_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732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2 Imagen" descr="Giverny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0975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Giverny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432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Giverny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2312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Giverny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1098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Giverny%20-%20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4144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Giverny.-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8635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Giverny.-Mon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3567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2 Imagen" descr="Claude Monet Garden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9432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laude Monet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5068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Giverny.-Mot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9471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Giverny.-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3725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2 Imagen" descr="giverny_les_jard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0433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Jardines de Dijon</a:t>
            </a:r>
          </a:p>
        </p:txBody>
      </p:sp>
      <p:sp>
        <p:nvSpPr>
          <p:cNvPr id="645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/>
              <a:t>Jardines de la ciudad de Dijon.</a:t>
            </a:r>
          </a:p>
        </p:txBody>
      </p:sp>
    </p:spTree>
    <p:extLst>
      <p:ext uri="{BB962C8B-B14F-4D97-AF65-F5344CB8AC3E}">
        <p14:creationId xmlns:p14="http://schemas.microsoft.com/office/powerpoint/2010/main" val="18775593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2 Imagen" descr="Dijon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687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Dijon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5948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Dijon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4321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Dina Deferme y Tony Pirotte</a:t>
            </a:r>
          </a:p>
        </p:txBody>
      </p:sp>
      <p:sp>
        <p:nvSpPr>
          <p:cNvPr id="6861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715200" cy="4263752"/>
          </a:xfrm>
        </p:spPr>
        <p:txBody>
          <a:bodyPr/>
          <a:lstStyle/>
          <a:p>
            <a:pPr eaLnBrk="1" hangingPunct="1"/>
            <a:r>
              <a:rPr lang="es-ES" sz="2400" dirty="0"/>
              <a:t>Este delicioso jardín se extiende por más de cuatro hectáreas y está dividido en parcelas cada una con un ambiente diferente. </a:t>
            </a:r>
          </a:p>
          <a:p>
            <a:pPr eaLnBrk="1" hangingPunct="1"/>
            <a:r>
              <a:rPr lang="es-ES" sz="2400" dirty="0"/>
              <a:t> El color de las flores exuberantes cambia cada tres semanas debido a la gran colección de rosas y plantas perennes.</a:t>
            </a:r>
          </a:p>
          <a:p>
            <a:pPr eaLnBrk="1" hangingPunct="1"/>
            <a:r>
              <a:rPr lang="es-ES" sz="2400" dirty="0"/>
              <a:t>Es el trabajo de dos grandes profesionales de la jardinería,</a:t>
            </a:r>
          </a:p>
        </p:txBody>
      </p:sp>
    </p:spTree>
    <p:extLst>
      <p:ext uri="{BB962C8B-B14F-4D97-AF65-F5344CB8AC3E}">
        <p14:creationId xmlns:p14="http://schemas.microsoft.com/office/powerpoint/2010/main" val="6995813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Dina Deferme Gar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8856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Dina Deferme 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1566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Dina Deferme &amp; Tony Pirot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0"/>
            <a:ext cx="9756775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1842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Dina Deferm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3783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Dina Deferme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8190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Dina Deferme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8558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Dina Deferme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027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Dina Deferme Gard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963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Dina Deferme 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269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Dina Deferme Gar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0519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Dina Deferme Gard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9453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Dina deferme Garden.-Bel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9388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Jardines en  Paris</a:t>
            </a:r>
          </a:p>
        </p:txBody>
      </p:sp>
      <p:sp>
        <p:nvSpPr>
          <p:cNvPr id="8192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La ciudad de Paris es promiscua en jardines.</a:t>
            </a:r>
          </a:p>
          <a:p>
            <a:pPr eaLnBrk="1" hangingPunct="1"/>
            <a:r>
              <a:rPr lang="es-ES" dirty="0"/>
              <a:t>En las fotografías algunos de los mas importantes.</a:t>
            </a:r>
          </a:p>
        </p:txBody>
      </p:sp>
    </p:spTree>
    <p:extLst>
      <p:ext uri="{BB962C8B-B14F-4D97-AF65-F5344CB8AC3E}">
        <p14:creationId xmlns:p14="http://schemas.microsoft.com/office/powerpoint/2010/main" val="21693311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Jardins-des-Plan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3635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Jardins-des-Plantes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0004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Jardisn de Luxembourg.-p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6900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Jardisn de Luxembourg.-p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724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Jardins de Emil Antony</a:t>
            </a:r>
          </a:p>
        </p:txBody>
      </p:sp>
      <p:sp>
        <p:nvSpPr>
          <p:cNvPr id="9421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492375"/>
            <a:ext cx="7499176" cy="3832225"/>
          </a:xfrm>
        </p:spPr>
        <p:txBody>
          <a:bodyPr/>
          <a:lstStyle/>
          <a:p>
            <a:pPr eaLnBrk="1" hangingPunct="1"/>
            <a:r>
              <a:rPr lang="es-ES" sz="2400" dirty="0"/>
              <a:t>Están situados en Luxemburgo.</a:t>
            </a:r>
          </a:p>
          <a:p>
            <a:pPr eaLnBrk="1" hangingPunct="1"/>
            <a:r>
              <a:rPr lang="es-ES" sz="2400" dirty="0"/>
              <a:t>Plantas y arboles exóticos crecen unos contra otros.</a:t>
            </a:r>
          </a:p>
          <a:p>
            <a:pPr eaLnBrk="1" hangingPunct="1"/>
            <a:r>
              <a:rPr lang="es-ES" sz="2400" dirty="0"/>
              <a:t>Gracias a los cuidados apropiados no existe ningún problema en cultivar plantas del Sur.</a:t>
            </a:r>
          </a:p>
          <a:p>
            <a:pPr eaLnBrk="1" hangingPunct="1"/>
            <a:r>
              <a:rPr lang="es-ES" sz="2400" dirty="0"/>
              <a:t>Las plantas provienen tanto del sur como del </a:t>
            </a:r>
            <a:r>
              <a:rPr lang="es-ES" sz="2400" dirty="0" err="1"/>
              <a:t>Japon,Mejico</a:t>
            </a:r>
            <a:r>
              <a:rPr lang="es-ES" sz="2400" dirty="0"/>
              <a:t> o Texas.</a:t>
            </a:r>
          </a:p>
        </p:txBody>
      </p:sp>
    </p:spTree>
    <p:extLst>
      <p:ext uri="{BB962C8B-B14F-4D97-AF65-F5344CB8AC3E}">
        <p14:creationId xmlns:p14="http://schemas.microsoft.com/office/powerpoint/2010/main" val="9541271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3 Imagen" descr="Emil- Antony-Ete2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1371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Emil Antony-gart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4055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Emil Antony-garte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6938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Emil Antony-garten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38"/>
            <a:ext cx="9144000" cy="701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6566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Emil Antony-garten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0"/>
            <a:ext cx="9026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0776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Emil Antony-garten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0060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Emil Antony-garten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347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Emil- Antony-Mus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2 Imagen" descr="Emil -Antony-Musa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77562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 sz="4000" b="1" dirty="0" err="1"/>
              <a:t>Jardins</a:t>
            </a:r>
            <a:r>
              <a:rPr lang="es-ES" sz="4000" b="1" dirty="0"/>
              <a:t> du </a:t>
            </a:r>
            <a:r>
              <a:rPr lang="es-ES" sz="4000" b="1" dirty="0" err="1"/>
              <a:t>Manoir</a:t>
            </a:r>
            <a:r>
              <a:rPr lang="es-ES" sz="4000" b="1" dirty="0"/>
              <a:t>  </a:t>
            </a:r>
            <a:r>
              <a:rPr lang="es-ES" sz="4000" b="1" dirty="0" err="1"/>
              <a:t>d´Erygnac</a:t>
            </a:r>
            <a:endParaRPr lang="es-ES" sz="4000" b="1" dirty="0"/>
          </a:p>
        </p:txBody>
      </p:sp>
      <p:sp>
        <p:nvSpPr>
          <p:cNvPr id="10342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571184" cy="4369098"/>
          </a:xfrm>
        </p:spPr>
        <p:txBody>
          <a:bodyPr/>
          <a:lstStyle/>
          <a:p>
            <a:pPr eaLnBrk="1" hangingPunct="1"/>
            <a:r>
              <a:rPr lang="es-ES_tradnl" sz="2400" dirty="0"/>
              <a:t>Jardines transmitidos a 22 generaciones después de 500 años, su actual propietario es Patrick </a:t>
            </a:r>
            <a:r>
              <a:rPr lang="es-ES_tradnl" sz="2400" dirty="0" err="1"/>
              <a:t>Sermadiras</a:t>
            </a:r>
            <a:r>
              <a:rPr lang="es-ES_tradnl" sz="2400" dirty="0"/>
              <a:t>.</a:t>
            </a:r>
            <a:endParaRPr lang="es-ES" sz="2400" i="1" dirty="0"/>
          </a:p>
          <a:p>
            <a:pPr eaLnBrk="1" hangingPunct="1"/>
            <a:r>
              <a:rPr lang="es-ES_tradnl" sz="2400" dirty="0"/>
              <a:t>200 ha. forman el entorno de estos jardines.</a:t>
            </a:r>
            <a:endParaRPr lang="es-ES" sz="2400" i="1" dirty="0"/>
          </a:p>
          <a:p>
            <a:pPr eaLnBrk="1" hangingPunct="1"/>
            <a:r>
              <a:rPr lang="es-ES_tradnl" sz="2400" dirty="0"/>
              <a:t>Los primeros jardines fueron concebidos en el siglo XVI por iniciativa de Louis </a:t>
            </a:r>
            <a:r>
              <a:rPr lang="es-ES_tradnl" sz="2400" dirty="0" err="1"/>
              <a:t>Antoine</a:t>
            </a:r>
            <a:r>
              <a:rPr lang="es-ES_tradnl" sz="2400" dirty="0"/>
              <a:t> Gabriel de la </a:t>
            </a:r>
            <a:r>
              <a:rPr lang="es-ES_tradnl" sz="2400" dirty="0" err="1"/>
              <a:t>Calprenede</a:t>
            </a:r>
            <a:r>
              <a:rPr lang="es-ES_tradnl" sz="2400" dirty="0"/>
              <a:t> .</a:t>
            </a:r>
            <a:endParaRPr lang="es-ES" sz="2400" i="1" dirty="0"/>
          </a:p>
          <a:p>
            <a:pPr eaLnBrk="1" hangingPunct="1"/>
            <a:r>
              <a:rPr lang="es-ES_tradnl" sz="2400" dirty="0"/>
              <a:t>Jardines franceses inspirados en las villas italianas, según el gusto de la época.</a:t>
            </a:r>
            <a:endParaRPr lang="es-ES" sz="2400" i="1" dirty="0"/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0100368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99176" cy="5001419"/>
          </a:xfrm>
        </p:spPr>
        <p:txBody>
          <a:bodyPr/>
          <a:lstStyle/>
          <a:p>
            <a:pPr eaLnBrk="1" hangingPunct="1"/>
            <a:r>
              <a:rPr lang="es-ES_tradnl" sz="2400" dirty="0"/>
              <a:t>Modificados el siglo XIX para seguir la nueva moda , se convirtieron en unos jardines a la inglesa con influencia francesa.</a:t>
            </a:r>
            <a:endParaRPr lang="es-ES" sz="2400" i="1" dirty="0"/>
          </a:p>
          <a:p>
            <a:pPr eaLnBrk="1" hangingPunct="1"/>
            <a:r>
              <a:rPr lang="es-ES_tradnl" sz="2400" dirty="0"/>
              <a:t>Tejos, bojes y cipreses son las especies mas representadas en el jardín, formando esculturas vegetales en una diversidad e formas que parecen no tener limite.</a:t>
            </a:r>
            <a:endParaRPr lang="es-ES" sz="2400" i="1" dirty="0"/>
          </a:p>
          <a:p>
            <a:pPr eaLnBrk="1" hangingPunct="1"/>
            <a:r>
              <a:rPr lang="es-ES_tradnl" sz="2400" dirty="0"/>
              <a:t>Destaca enormemente el extremado cuidado del jardín en todas sus partes, mantenido por cuatro jardineros.</a:t>
            </a:r>
            <a:endParaRPr lang="es-ES" sz="2400" i="1" dirty="0"/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0726326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2 Imagen" descr="Jardins du Manoir d´Erign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9823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Jardins du Manoir d´Erygnac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8671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Erygnac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9216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3 Imagen" descr="Jardins du Manoir  d´Eyrignac.-ñ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8959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Jardins du Manoir d´Eyrign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69879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Jardins du Manoir d´Eyrignac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8431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Jardins du Manoir d´Erygnac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3846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Jardins du Manoir d´Eyrignac.-ñ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0311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Jardins du Manoir d´Eyrignac.-n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29213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Jardins du Manoir d´Eyrignac.-ñ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93129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Jardins du Manoir d´Eyrignac.-ñ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2930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Jardins du Manoir d´Eyrignac.-ñ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36358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Jardins du Manoir d´Eyrignac.-ñ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7418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Jardins du Manoir d´Eyrignac.-ñ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9849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Eryng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97967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Eyrignac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8412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Eyrignac.-m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8020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Eyrignac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17807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Eyrignac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75487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Eyrignac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95320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Eyrignac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3222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Eyrignac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71846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Eyrignac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5411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Eyrignac.-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42120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Eyrignac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54562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Eyrignac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5840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Jardins du Manoir d´Eyrignac.-ñ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37552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Eyrignac.-m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63037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2 Título"/>
          <p:cNvSpPr>
            <a:spLocks noGrp="1"/>
          </p:cNvSpPr>
          <p:nvPr>
            <p:ph type="title"/>
          </p:nvPr>
        </p:nvSpPr>
        <p:spPr>
          <a:xfrm>
            <a:off x="755650" y="704850"/>
            <a:ext cx="7931150" cy="1143000"/>
          </a:xfrm>
        </p:spPr>
        <p:txBody>
          <a:bodyPr/>
          <a:lstStyle/>
          <a:p>
            <a:pPr eaLnBrk="1" hangingPunct="1"/>
            <a:r>
              <a:rPr lang="es-ES" sz="4800" b="1"/>
              <a:t>Fontainebleau</a:t>
            </a:r>
          </a:p>
        </p:txBody>
      </p:sp>
      <p:sp>
        <p:nvSpPr>
          <p:cNvPr id="134147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pPr eaLnBrk="1" hangingPunct="1"/>
            <a:r>
              <a:rPr lang="es-ES" sz="2400" dirty="0"/>
              <a:t>Es uno de los mayores palacios reales franceses localizado en la ciudad de </a:t>
            </a:r>
            <a:r>
              <a:rPr lang="es-ES" sz="2400" dirty="0" err="1"/>
              <a:t>Fontainebleau</a:t>
            </a:r>
            <a:r>
              <a:rPr lang="es-ES" sz="2400" dirty="0"/>
              <a:t>, departamento del Sena-Marne, en el norte de Francia..</a:t>
            </a:r>
            <a:endParaRPr lang="es-ES" sz="2400" b="1" dirty="0"/>
          </a:p>
          <a:p>
            <a:pPr eaLnBrk="1" hangingPunct="1"/>
            <a:r>
              <a:rPr lang="es-ES" sz="2400" dirty="0"/>
              <a:t>Ha estado ocupado por los reyes de Francia desde Francisco I hasta Napoleón III.</a:t>
            </a:r>
            <a:endParaRPr lang="es-ES" sz="2400" b="1" dirty="0"/>
          </a:p>
          <a:p>
            <a:pPr eaLnBrk="1" hangingPunct="1"/>
            <a:r>
              <a:rPr lang="es-ES" sz="2400" dirty="0"/>
              <a:t>Muchos reyes han dejado su impronta en la construcción e historia del castillo.</a:t>
            </a:r>
            <a:endParaRPr lang="es-ES" sz="2400" b="1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52397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99176" cy="5448077"/>
          </a:xfrm>
        </p:spPr>
        <p:txBody>
          <a:bodyPr/>
          <a:lstStyle/>
          <a:p>
            <a:pPr eaLnBrk="1" hangingPunct="1"/>
            <a:r>
              <a:rPr lang="es-ES" sz="2400" dirty="0"/>
              <a:t>La ciudad creció alrededor del bosque de </a:t>
            </a:r>
            <a:r>
              <a:rPr lang="es-ES" sz="2400" dirty="0" err="1"/>
              <a:t>Fontainebleau</a:t>
            </a:r>
            <a:r>
              <a:rPr lang="es-ES" sz="2400" dirty="0"/>
              <a:t> antiguo parque de caza real.</a:t>
            </a:r>
            <a:endParaRPr lang="es-ES" sz="2400" b="1" dirty="0"/>
          </a:p>
          <a:p>
            <a:pPr eaLnBrk="1" hangingPunct="1"/>
            <a:r>
              <a:rPr lang="es-ES" sz="2400" dirty="0"/>
              <a:t>El creador del edificio fue Francisco I, contratando los arquitectos </a:t>
            </a:r>
            <a:r>
              <a:rPr lang="es-ES" sz="2400" dirty="0" err="1"/>
              <a:t>Philibert</a:t>
            </a:r>
            <a:r>
              <a:rPr lang="es-ES" sz="2400" dirty="0"/>
              <a:t> </a:t>
            </a:r>
            <a:r>
              <a:rPr lang="es-ES" sz="2400" dirty="0" err="1"/>
              <a:t>Delorme</a:t>
            </a:r>
            <a:r>
              <a:rPr lang="es-ES" sz="2400" dirty="0"/>
              <a:t> y Jean </a:t>
            </a:r>
            <a:r>
              <a:rPr lang="es-ES" sz="2400" dirty="0" err="1"/>
              <a:t>Bullant</a:t>
            </a:r>
            <a:r>
              <a:rPr lang="es-ES" sz="2400" dirty="0"/>
              <a:t>.</a:t>
            </a:r>
            <a:endParaRPr lang="es-ES" sz="2400" b="1" dirty="0"/>
          </a:p>
          <a:p>
            <a:pPr eaLnBrk="1" hangingPunct="1"/>
            <a:r>
              <a:rPr lang="es-ES" sz="2400" dirty="0"/>
              <a:t>Enrique IV perforó el bosque con un canal de 1.200 m. y ordenó la plantación de árboles.</a:t>
            </a:r>
            <a:endParaRPr lang="es-ES" sz="2400" b="1" dirty="0"/>
          </a:p>
          <a:p>
            <a:pPr eaLnBrk="1" hangingPunct="1"/>
            <a:r>
              <a:rPr lang="es-ES" sz="2400" dirty="0"/>
              <a:t>El parque se extiende sobre 115 has. ,Enrique IV hizo cruzar el canal de 1.2 Km. entre 1606 y 1609,esta alimentado por varios acueductos, se podía navegar, Louis XIII hizo navegar una Galera.</a:t>
            </a:r>
            <a:endParaRPr lang="es-ES" sz="2400" b="1" dirty="0"/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90293129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2 Marcador de contenido"/>
          <p:cNvSpPr>
            <a:spLocks noGrp="1"/>
          </p:cNvSpPr>
          <p:nvPr>
            <p:ph sz="quarter" idx="1"/>
          </p:nvPr>
        </p:nvSpPr>
        <p:spPr>
          <a:xfrm>
            <a:off x="357188" y="908720"/>
            <a:ext cx="7527180" cy="6449343"/>
          </a:xfrm>
        </p:spPr>
        <p:txBody>
          <a:bodyPr/>
          <a:lstStyle/>
          <a:p>
            <a:pPr eaLnBrk="1" hangingPunct="1"/>
            <a:r>
              <a:rPr lang="es-ES" sz="2400" dirty="0"/>
              <a:t>Claude </a:t>
            </a:r>
            <a:r>
              <a:rPr lang="es-ES" sz="2400" dirty="0" err="1"/>
              <a:t>Mollet</a:t>
            </a:r>
            <a:r>
              <a:rPr lang="es-ES" sz="2400" dirty="0"/>
              <a:t> ejecuto los parterres.</a:t>
            </a:r>
            <a:endParaRPr lang="es-ES" sz="2400" b="1" dirty="0"/>
          </a:p>
          <a:p>
            <a:pPr eaLnBrk="1" hangingPunct="1"/>
            <a:r>
              <a:rPr lang="es-ES" sz="2400" dirty="0"/>
              <a:t>Después de un periodo de abandono y decadencia durante la Revolución Francesa muchos contenidos del Palacio fueron vendidos. ,</a:t>
            </a:r>
            <a:endParaRPr lang="es-ES" sz="2400" b="1" dirty="0"/>
          </a:p>
          <a:p>
            <a:pPr eaLnBrk="1" hangingPunct="1"/>
            <a:r>
              <a:rPr lang="es-ES" sz="2400" dirty="0"/>
              <a:t>Napoleón Bonaparte transformo el palacio en símbolo de su grandeza y como alternativa al palacio de Versalles que tenia connotaciones borbónicas..</a:t>
            </a:r>
            <a:endParaRPr lang="es-ES" sz="2400" b="1" dirty="0"/>
          </a:p>
          <a:p>
            <a:pPr eaLnBrk="1" hangingPunct="1"/>
            <a:r>
              <a:rPr lang="es-ES" sz="2400" dirty="0"/>
              <a:t>Hoy alberga una escuela de Artes Americanos para estudiantes de Estados Unidos.</a:t>
            </a:r>
            <a:endParaRPr lang="es-ES" sz="2400" b="1" dirty="0"/>
          </a:p>
          <a:p>
            <a:pPr eaLnBrk="1" hangingPunct="1"/>
            <a:r>
              <a:rPr lang="es-ES" sz="2400" dirty="0"/>
              <a:t>Desde 1981 es Patrimonio de la Humanidad por la UNESCO.</a:t>
            </a:r>
            <a:endParaRPr lang="es-ES" sz="2400" b="1" dirty="0"/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82601842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Fontainebleau.-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52827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Fontaine bleau-Court de la Fontain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78449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Fontainebleau.-m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02824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Fontainebleau-El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22913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Fontainebleau-El Palacio desde el 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33170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Fontaineblea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20366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Fontainebleau-Catalpa y Fag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82114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Fontainebleau-El 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9452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Fontainebleau-El Parterr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0"/>
            <a:ext cx="9429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87819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Fontainebleau-El Parterre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14801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Fontainebleau-El Parterre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6599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Fontainebleau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3905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Fontainebleau-Fagus sylvatica var, purpur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9933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Fontainebleau-Ginkgo bilob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31" name="2 Imagen" descr="Fontainebleau-Fagus sylvatica var. purpurea-1_redimension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14099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Fontainebleau-Jardin de Dia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17671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Fontainebleau-Jardin de Diane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700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56001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Fontainebleau-Jardin de Diane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32656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Fontainebleau-Jardin ingle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08477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Fontainebleau-Jardin ingles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3154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Fontainebleau-Paseo de Til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11995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French Gardens</a:t>
            </a:r>
          </a:p>
        </p:txBody>
      </p:sp>
      <p:sp>
        <p:nvSpPr>
          <p:cNvPr id="15769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estilo francés de los jardines se observa en toda Francia.</a:t>
            </a:r>
          </a:p>
          <a:p>
            <a:pPr eaLnBrk="1" hangingPunct="1"/>
            <a:r>
              <a:rPr lang="es-ES" dirty="0"/>
              <a:t>Aquí se muestran algunos de los mas característicos.</a:t>
            </a:r>
          </a:p>
        </p:txBody>
      </p:sp>
    </p:spTree>
    <p:extLst>
      <p:ext uri="{BB962C8B-B14F-4D97-AF65-F5344CB8AC3E}">
        <p14:creationId xmlns:p14="http://schemas.microsoft.com/office/powerpoint/2010/main" val="261888731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Domaine_De_Villarceau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63904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Domaine de Villarceaux.-Manoir de Nino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80520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Domaine de Villarceaux.-manoir_et_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91226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Domaine de Villarceau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75794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Domaine de Villarceau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30894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Domaine de Villarceaux.-chateau_hau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03731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Domaine de Villarceaux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83145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French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7711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French 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23128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French Garden.-Auver 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13429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French Garden.-Eurodisn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53067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French Garden.-Ni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66523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French Gardens.-Albi.-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16435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French Garden.-Dibujo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85422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French Gardens.-Dibuj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11550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1" name="2 Imagen" descr="French Summer Garde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0"/>
            <a:ext cx="2714625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2" name="3 Imagen" descr="French Garden.-Dibujo.-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0"/>
            <a:ext cx="2928937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3" name="4 Imagen" descr="French Garden.-Dibujo.-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46450"/>
            <a:ext cx="4500562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4" name="6 Imagen" descr="French Garden.-Parterre.-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4681538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776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1471</Words>
  <Application>Microsoft Office PowerPoint</Application>
  <PresentationFormat>Presentación en pantalla (4:3)</PresentationFormat>
  <Paragraphs>349</Paragraphs>
  <Slides>160</Slides>
  <Notes>142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160</vt:i4>
      </vt:variant>
    </vt:vector>
  </HeadingPairs>
  <TitlesOfParts>
    <vt:vector size="165" baseType="lpstr">
      <vt:lpstr>Calibri</vt:lpstr>
      <vt:lpstr>Century Schoolbook</vt:lpstr>
      <vt:lpstr>Wingdings</vt:lpstr>
      <vt:lpstr>Wingdings 2</vt:lpstr>
      <vt:lpstr>Default Theme</vt:lpstr>
      <vt:lpstr>EUROPA.-LA VUELTA AL MUNDO EN 885 JARDINES.-FRANCIA.-I</vt:lpstr>
      <vt:lpstr>Chateau de Villandry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Chaumont sur Loire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Claude Monet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de Dijon</vt:lpstr>
      <vt:lpstr>Presentación de PowerPoint</vt:lpstr>
      <vt:lpstr>Presentación de PowerPoint</vt:lpstr>
      <vt:lpstr>Presentación de PowerPoint</vt:lpstr>
      <vt:lpstr>Dina Deferme y Tony Pirotte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en  Paris</vt:lpstr>
      <vt:lpstr>Presentación de PowerPoint</vt:lpstr>
      <vt:lpstr>Presentación de PowerPoint</vt:lpstr>
      <vt:lpstr>Presentación de PowerPoint</vt:lpstr>
      <vt:lpstr>Presentación de PowerPoint</vt:lpstr>
      <vt:lpstr>Jardins de Emil Antony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du Manoir  d´Erygnac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Fontainebleau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French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8</cp:revision>
  <dcterms:created xsi:type="dcterms:W3CDTF">2013-09-07T04:16:19Z</dcterms:created>
  <dcterms:modified xsi:type="dcterms:W3CDTF">2018-03-11T18:57:53Z</dcterms:modified>
</cp:coreProperties>
</file>