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7"/>
  </p:notesMasterIdLst>
  <p:sldIdLst>
    <p:sldId id="256" r:id="rId2"/>
    <p:sldId id="258" r:id="rId3"/>
    <p:sldId id="259" r:id="rId4"/>
    <p:sldId id="260" r:id="rId5"/>
    <p:sldId id="261" r:id="rId6"/>
    <p:sldId id="262" r:id="rId7"/>
    <p:sldId id="267"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1E8EBE-BF2C-4FE5-8221-0FB34DEBDBE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E5B90-615B-460A-9E9D-7EE0B43EFF67}" type="slidenum">
              <a:rPr lang="es-ES" smtClean="0"/>
              <a:t>‹Nº›</a:t>
            </a:fld>
            <a:endParaRPr lang="es-ES" dirty="0"/>
          </a:p>
        </p:txBody>
      </p:sp>
    </p:spTree>
    <p:extLst>
      <p:ext uri="{BB962C8B-B14F-4D97-AF65-F5344CB8AC3E}">
        <p14:creationId xmlns:p14="http://schemas.microsoft.com/office/powerpoint/2010/main" val="3071601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FBE04B-4D78-4EDF-8848-6DF17C6263A8}"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3E60B3-6B5D-48E2-8DB5-F3C297FC2EA0}"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784611-0C23-4C2A-A7DD-C127B00F9FB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CD3AFD-8480-4772-848E-6F8CDA746D2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37A6CB-7B1C-4C34-A032-1ACE2BADEEC4}"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9CDC2F-29D8-442F-A12A-75FA59C95C2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34A40D-98C9-41D7-9FDE-A0437CDE079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ABED23-EF82-4736-B3A0-FA5557AE3AC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0D83E3-DE8B-4A9D-94C4-EF23F4AA3BA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B56FE-7043-4D54-A047-7A43FFF3D9E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C42863-0227-49C5-8A31-1A920ADC0B0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3FDE15-5221-4B48-89AD-654B31D8164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FD4083-D363-452D-93D6-6ADC472498F9}"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4AEE5D-878E-412A-8849-296308BAFD4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0B1DA0-1088-4698-85BA-CDFAD9AA0CC0}"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93E45-B66D-4EFD-873D-71B3AF1A601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D5FFE0-C75E-4AB2-B406-CAEE6BEA4D3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F97FD8-454B-40BA-B2AC-2CC77273A26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310FAD-4BED-4F05-B971-C739C100373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E481E5-7200-46C9-A624-DCBD5FFC30A5}"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719494-6142-4B03-896B-6DC8930BBC7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598D08-0D76-41E9-B1A3-B0EA494AD6F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002254-58EC-4759-9851-15371720F288}"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9470AB-CF8E-4256-A7C7-FFBCDBAC7C8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Monceau.-La Colonnade</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EA2E1C-EC19-4866-96CC-1349F527EE3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Monceau.-La Piramide</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670625-CB2A-4A31-B192-6B80C4E2768C}"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B4D8FA-769B-4AF5-A417-DEF3CFA787DB}"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Monceau.-Claude Monet</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8CCB44-2DAF-4DBC-8A3F-91E63D65012A}"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d´Auteuil.-Bacanal</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965FF0-A4A0-46E8-B412-2787B1AD582E}"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E7315B-B19D-48D5-A4E2-BEE0CBD50460}"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7B9422-A83B-4F71-BA69-5A973A2BD03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EEF48-E064-4D8F-85E9-527C4C35B090}"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DC2CAF-FC0E-4E5C-89F2-2659F32113E7}"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470D07-8211-4813-AA6C-F85EB27260FA}"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B4DC5D-02DA-42C7-A06B-4ED24A96DCC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 Áuteil</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6F78E0-E6C5-4695-B547-82D27F8F455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9162FA-64CA-40BA-8B44-9A85A05871B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B52E9B-1BD6-4B62-9EF5-74105FF6B4FB}"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C8796-1ABE-4DAB-B4F8-BBA4C48F1A59}"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AF339A-767D-4139-BFAE-213A14310D8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Serresc d´Auteuil</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C31E62-888F-4AC7-8188-A0901C3EFB8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d´Auteil</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AF2EE3-4265-4AF4-B4C3-48AFF97A3992}"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FA4C89-4D55-4F9D-91BE-EB82FAC32716}"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BB4973-9675-469C-A74B-59B20DCC685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d´Auteuil.-Topiaria </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3939E7-4136-4D5F-B69C-771B8BA7875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F39888-9072-4BBB-85C0-4D403567F76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054352-CD6B-404B-9BE0-B06D3DD809D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12E016-6EBF-4291-B876-8D791A3C6C0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B9B31-5297-4DEE-AB74-F22ED520435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5E6CC6-0C19-4AA9-9F56-66417537038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Serrers d´Auteuil</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456E4C-0004-4D0B-BD6F-47B52AEFBF08}"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d´Auteuil</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C7CEB4-7377-4759-A456-7F50428EF8B7}"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Baudricourt</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B7287F-8521-49F8-B98F-C5AD1F8BA4AF}"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Clos Feuquieres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F64B87-E5A6-47AB-8D61-2E43CB26180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Clos Feuquieres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6AB555-F15A-4701-8241-4C9920BB77C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58209C-75A5-475D-9EFD-16D44D63D24A}"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Jardin des Inmeubles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AD43F3-1596-491F-AD8D-8E0FD0CFE82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du Temple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F27E5F-3509-4B9C-BE25-88673160F718}"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Jean Cocteau</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55B88-32C0-48D1-90F9-61AC571D2D3A}"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Montholon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8BA027-C348-42E1-8A00-1595F637CBDD}"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Vert Galant</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1E66D6-4F6C-479E-8A80-328DDEE43EA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Place de la Nation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BA1C5F-3AC1-401D-BEC0-819E8AFCE5F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Albert Tournaire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7CFCFA-418F-4EEB-ACFB-9DD1DEBFFF4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Albert Tournaire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DEE2D1-BEB7-46B7-BF1F-40B74BC681B3}"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870140-C632-4D6A-8096-FF19AFC6F48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007893-A7F6-4D21-9C8C-A2B755B0312E}"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ED83C2-5968-40C5-970B-7E7D9E537F54}"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7F25BF-73DA-43F1-AAC7-5D0087B07D9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59E373-7A2F-42BD-B9AD-2509946FCF2C}"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Squares des Batignoles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78B6B-6DA8-4782-8839-F52E655D544A}"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62ABEA-FE8D-4162-B4E4-17630C58A13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4880B4-CCFA-4FA0-88E0-F448BCABF08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F50B75-796F-4B9B-BDEF-5B384DACCD72}"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Square des Batignoles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DB9D52-8863-4372-A9A9-29884AAD7DA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Explanade de la Defense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AAFE85-4434-4F9D-AA86-196B32AE186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Explanade de la Defense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4FA740-6EBF-4CCE-8B07-8812BF254B46}"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Les Invalides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A001C1-D350-4EFD-929A-9D75CB9F9DE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Les Invalides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C427A6-893A-4905-9C7C-0DBD67557D4B}"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Chaillot</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B6506A-6490-42FE-BCB6-911A4B20B731}"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Chaillot</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444B98-0288-49B2-9F99-F03D757AF3C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Chaillot</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B9D74F-6257-4BD2-983C-B86446BB79A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Champs de Mars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A98D41-2E6F-48DC-987B-F9742AA23BAB}"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Explanade de la Defense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807CCC-D2F4-45F0-9A2D-D23DD5B0D1B2}"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Champs Elysees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FC5A3E-692D-47E0-9165-BE2A0FB939F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El Sena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4E3A35-6471-4622-A63F-7449088EF06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Trocadero</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AEBBB4-B6B3-4CE8-9740-9922D6BE239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Champs Elysees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3AF17D-65F2-400D-B779-A3329E619FEB}"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Champs Elysees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CCC8C4-549D-4B5B-A191-2792605D378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Madeleine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41E389-D80F-4FEE-9EB5-7D64EB858F14}"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Madeleine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D60129-8517-45B5-A2FC-CE80E185C66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Piramide del Louvre</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68EEEE-C71E-4B95-A6B1-6685CF3DF46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Museo del Louvre</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43067F-F449-4C61-B243-1871C72C8425}"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Certro Pompidou</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F2A7DC-A63C-4E80-85A6-D924A3909D40}"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Paris.-Monumento a la Guerra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632B6F-6F2D-493B-8611-0BF7002F5710}"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a:t>
            </a:r>
          </a:p>
        </p:txBody>
      </p:sp>
      <p:sp>
        <p:nvSpPr>
          <p:cNvPr id="4" name="3 Marcador de número de diapositiva"/>
          <p:cNvSpPr>
            <a:spLocks noGrp="1"/>
          </p:cNvSpPr>
          <p:nvPr>
            <p:ph type="sldNum" sz="quarter" idx="5"/>
          </p:nvPr>
        </p:nvSpPr>
        <p:spPr/>
        <p:txBody>
          <a:bodyPr/>
          <a:lstStyle/>
          <a:p>
            <a:pPr>
              <a:defRPr/>
            </a:pPr>
            <a:fld id="{2A11D206-1886-4F95-B5A9-DB2FCF37E9D6}"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a:t>
            </a:r>
          </a:p>
        </p:txBody>
      </p:sp>
      <p:sp>
        <p:nvSpPr>
          <p:cNvPr id="4" name="3 Marcador de número de diapositiva"/>
          <p:cNvSpPr>
            <a:spLocks noGrp="1"/>
          </p:cNvSpPr>
          <p:nvPr>
            <p:ph type="sldNum" sz="quarter" idx="5"/>
          </p:nvPr>
        </p:nvSpPr>
        <p:spPr/>
        <p:txBody>
          <a:bodyPr/>
          <a:lstStyle/>
          <a:p>
            <a:pPr>
              <a:defRPr/>
            </a:pPr>
            <a:fld id="{7255F520-686D-46BD-A9E6-0A6BDA147300}"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a:t>
            </a:r>
          </a:p>
        </p:txBody>
      </p:sp>
      <p:sp>
        <p:nvSpPr>
          <p:cNvPr id="4" name="3 Marcador de número de diapositiva"/>
          <p:cNvSpPr>
            <a:spLocks noGrp="1"/>
          </p:cNvSpPr>
          <p:nvPr>
            <p:ph type="sldNum" sz="quarter" idx="5"/>
          </p:nvPr>
        </p:nvSpPr>
        <p:spPr/>
        <p:txBody>
          <a:bodyPr/>
          <a:lstStyle/>
          <a:p>
            <a:pPr>
              <a:defRPr/>
            </a:pPr>
            <a:fld id="{E1BBC12F-6BDD-45CF-A9A4-6AD1FA731D7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Verde.-Hypericum</a:t>
            </a:r>
          </a:p>
        </p:txBody>
      </p:sp>
      <p:sp>
        <p:nvSpPr>
          <p:cNvPr id="4" name="3 Marcador de número de diapositiva"/>
          <p:cNvSpPr>
            <a:spLocks noGrp="1"/>
          </p:cNvSpPr>
          <p:nvPr>
            <p:ph type="sldNum" sz="quarter" idx="5"/>
          </p:nvPr>
        </p:nvSpPr>
        <p:spPr/>
        <p:txBody>
          <a:bodyPr/>
          <a:lstStyle/>
          <a:p>
            <a:pPr>
              <a:defRPr/>
            </a:pPr>
            <a:fld id="{26D7C61B-D267-4C28-B241-E14E9930ECE9}"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Corrredor Verde</a:t>
            </a:r>
          </a:p>
        </p:txBody>
      </p:sp>
      <p:sp>
        <p:nvSpPr>
          <p:cNvPr id="4" name="3 Marcador de número de diapositiva"/>
          <p:cNvSpPr>
            <a:spLocks noGrp="1"/>
          </p:cNvSpPr>
          <p:nvPr>
            <p:ph type="sldNum" sz="quarter" idx="5"/>
          </p:nvPr>
        </p:nvSpPr>
        <p:spPr/>
        <p:txBody>
          <a:bodyPr/>
          <a:lstStyle/>
          <a:p>
            <a:pPr>
              <a:defRPr/>
            </a:pPr>
            <a:fld id="{B8129418-849D-422F-82AE-30EAB3CC1AB1}"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a:t>
            </a:r>
          </a:p>
        </p:txBody>
      </p:sp>
      <p:sp>
        <p:nvSpPr>
          <p:cNvPr id="4" name="3 Marcador de número de diapositiva"/>
          <p:cNvSpPr>
            <a:spLocks noGrp="1"/>
          </p:cNvSpPr>
          <p:nvPr>
            <p:ph type="sldNum" sz="quarter" idx="5"/>
          </p:nvPr>
        </p:nvSpPr>
        <p:spPr/>
        <p:txBody>
          <a:bodyPr/>
          <a:lstStyle/>
          <a:p>
            <a:pPr>
              <a:defRPr/>
            </a:pPr>
            <a:fld id="{B0E7BC4C-F074-4532-B28F-23A11DEC6F2E}"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a:t>
            </a:r>
          </a:p>
        </p:txBody>
      </p:sp>
      <p:sp>
        <p:nvSpPr>
          <p:cNvPr id="4" name="3 Marcador de número de diapositiva"/>
          <p:cNvSpPr>
            <a:spLocks noGrp="1"/>
          </p:cNvSpPr>
          <p:nvPr>
            <p:ph type="sldNum" sz="quarter" idx="5"/>
          </p:nvPr>
        </p:nvSpPr>
        <p:spPr/>
        <p:txBody>
          <a:bodyPr/>
          <a:lstStyle/>
          <a:p>
            <a:pPr>
              <a:defRPr/>
            </a:pPr>
            <a:fld id="{F3042439-95D0-4396-A46F-95D5C630D2C2}"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Corredor Verde</a:t>
            </a:r>
          </a:p>
        </p:txBody>
      </p:sp>
      <p:sp>
        <p:nvSpPr>
          <p:cNvPr id="4" name="3 Marcador de número de diapositiva"/>
          <p:cNvSpPr>
            <a:spLocks noGrp="1"/>
          </p:cNvSpPr>
          <p:nvPr>
            <p:ph type="sldNum" sz="quarter" idx="5"/>
          </p:nvPr>
        </p:nvSpPr>
        <p:spPr/>
        <p:txBody>
          <a:bodyPr/>
          <a:lstStyle/>
          <a:p>
            <a:pPr>
              <a:defRPr/>
            </a:pPr>
            <a:fld id="{0AC9BFC1-037E-4D22-A027-321712A751D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Viaduct des Arts.</a:t>
            </a:r>
          </a:p>
        </p:txBody>
      </p:sp>
      <p:sp>
        <p:nvSpPr>
          <p:cNvPr id="4" name="3 Marcador de número de diapositiva"/>
          <p:cNvSpPr>
            <a:spLocks noGrp="1"/>
          </p:cNvSpPr>
          <p:nvPr>
            <p:ph type="sldNum" sz="quarter" idx="5"/>
          </p:nvPr>
        </p:nvSpPr>
        <p:spPr/>
        <p:txBody>
          <a:bodyPr/>
          <a:lstStyle/>
          <a:p>
            <a:pPr>
              <a:defRPr/>
            </a:pPr>
            <a:fld id="{4C061897-2616-4A7A-91C3-B21E848EF36C}" type="slidenum">
              <a:rPr lang="es-ES">
                <a:solidFill>
                  <a:prstClr val="black"/>
                </a:solidFill>
              </a:rPr>
              <a:pPr>
                <a:defRPr/>
              </a:pPr>
              <a:t>125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Parc%2BMonceau.-Paris%2Bwikipedia%26hl%3Des%26sa%3DG%26prmd%3Divns&amp;rurl=translate.google.es&amp;sl=en&amp;u=http://en.wikipedia.org/wiki/Netherlands&amp;usg=ALkJrhiw6n4A1995BbvUqLREZNvofho0N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2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18.jpeg"/></Relationships>
</file>

<file path=ppt/slides/_rels/slide12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2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hyperlink" Target="http://upload.wikimedia.org/wikipedia/commons/5/54/PromenadePlantee.jpg" TargetMode="External"/><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534472" cy="2016224"/>
          </a:xfrm>
        </p:spPr>
        <p:txBody>
          <a:bodyPr>
            <a:normAutofit/>
          </a:bodyPr>
          <a:lstStyle/>
          <a:p>
            <a:r>
              <a:rPr lang="es-ES" sz="3200" dirty="0"/>
              <a:t>EUROPA.-LA VUELTA AL MUNDO EN 885 JARDINES.-FRANCIA.-II</a:t>
            </a:r>
          </a:p>
        </p:txBody>
      </p:sp>
      <p:sp>
        <p:nvSpPr>
          <p:cNvPr id="3" name="2 Subtítulo"/>
          <p:cNvSpPr>
            <a:spLocks noGrp="1"/>
          </p:cNvSpPr>
          <p:nvPr>
            <p:ph type="subTitle" idx="1"/>
          </p:nvPr>
        </p:nvSpPr>
        <p:spPr>
          <a:xfrm>
            <a:off x="2411760" y="4653136"/>
            <a:ext cx="5184576"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Parc Monceau</a:t>
            </a:r>
          </a:p>
        </p:txBody>
      </p:sp>
      <p:sp>
        <p:nvSpPr>
          <p:cNvPr id="7171" name="2 Marcador de contenido"/>
          <p:cNvSpPr>
            <a:spLocks noGrp="1"/>
          </p:cNvSpPr>
          <p:nvPr>
            <p:ph sz="quarter" idx="1"/>
          </p:nvPr>
        </p:nvSpPr>
        <p:spPr>
          <a:xfrm>
            <a:off x="914400" y="1447800"/>
            <a:ext cx="7185992" cy="4789488"/>
          </a:xfrm>
        </p:spPr>
        <p:txBody>
          <a:bodyPr>
            <a:normAutofit fontScale="92500"/>
          </a:bodyPr>
          <a:lstStyle/>
          <a:p>
            <a:pPr eaLnBrk="1" hangingPunct="1"/>
            <a:r>
              <a:rPr lang="es-ES" sz="2400" b="1" dirty="0"/>
              <a:t>Parc Monceau</a:t>
            </a:r>
            <a:r>
              <a:rPr lang="es-ES" sz="2400" dirty="0"/>
              <a:t>  es un parque semi-público situado en el distrito VIII  de París , Francia , en el cruce de Boulevard de Courcelles, Rue de Prony y Rue Georges Berger.</a:t>
            </a:r>
          </a:p>
          <a:p>
            <a:pPr eaLnBrk="1" hangingPunct="1"/>
            <a:r>
              <a:rPr lang="es-ES" sz="2400" dirty="0"/>
              <a:t>El parque tiene una superficie de 8,2 hectáreas . </a:t>
            </a:r>
          </a:p>
          <a:p>
            <a:pPr eaLnBrk="1" hangingPunct="1"/>
            <a:r>
              <a:rPr lang="es-ES" sz="2400" dirty="0"/>
              <a:t>El parque fue creado por Philippe d'Orléans, duque de Chartres , un primo del rey.</a:t>
            </a:r>
          </a:p>
          <a:p>
            <a:pPr eaLnBrk="1" hangingPunct="1"/>
            <a:r>
              <a:rPr lang="es-ES" sz="2400" dirty="0"/>
              <a:t>Empezó a comprar terrenos en los que establecer el jardín en 1769, y empleó a Louis Carrogis Carmontelle diseñar los jardines. Él era un amigo íntimo del príncipe de Gales, más tarde George IV y un amante de todas las cosas inglesas.</a:t>
            </a:r>
          </a:p>
        </p:txBody>
      </p:sp>
    </p:spTree>
    <p:extLst>
      <p:ext uri="{BB962C8B-B14F-4D97-AF65-F5344CB8AC3E}">
        <p14:creationId xmlns:p14="http://schemas.microsoft.com/office/powerpoint/2010/main" val="1858530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6969968" cy="5614987"/>
          </a:xfrm>
        </p:spPr>
        <p:txBody>
          <a:bodyPr/>
          <a:lstStyle/>
          <a:p>
            <a:r>
              <a:rPr lang="es-ES" sz="2400" dirty="0"/>
              <a:t>Como resultado de ello, su objetivo era crear un jardín informal de estilo  ingles en el centro de París. </a:t>
            </a:r>
          </a:p>
          <a:p>
            <a:r>
              <a:rPr lang="es-ES" sz="2400" dirty="0"/>
              <a:t>En 1778, a través de sucesivas compras, el jardín había crecido a 12 hectáreas. </a:t>
            </a:r>
          </a:p>
          <a:p>
            <a:r>
              <a:rPr lang="es-ES" sz="2400" dirty="0"/>
              <a:t>Se hizo conocido como el </a:t>
            </a:r>
            <a:r>
              <a:rPr lang="es-ES" sz="2400" i="1" dirty="0"/>
              <a:t>Folie de Chartres.</a:t>
            </a:r>
            <a:r>
              <a:rPr lang="es-ES" sz="2400" dirty="0"/>
              <a:t> </a:t>
            </a:r>
          </a:p>
          <a:p>
            <a:r>
              <a:rPr lang="es-ES" sz="2400" dirty="0"/>
              <a:t>En 1793, durante la Revolución Francesa , el duque fue ejecutado por la guillotina y el jardín se ha convertido en propiedad pública. </a:t>
            </a:r>
          </a:p>
          <a:p>
            <a:r>
              <a:rPr lang="es-ES" sz="2400" dirty="0"/>
              <a:t>El Muro de los Agricultores General de París, rodea todo el parque. </a:t>
            </a:r>
          </a:p>
          <a:p>
            <a:r>
              <a:rPr lang="es-ES" sz="2400" dirty="0"/>
              <a:t>En este momento, la rotonda fue construida por Claude Nicolás Ledoux . </a:t>
            </a:r>
          </a:p>
        </p:txBody>
      </p:sp>
    </p:spTree>
    <p:extLst>
      <p:ext uri="{BB962C8B-B14F-4D97-AF65-F5344CB8AC3E}">
        <p14:creationId xmlns:p14="http://schemas.microsoft.com/office/powerpoint/2010/main" val="144249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692150"/>
            <a:ext cx="6897960" cy="5327650"/>
          </a:xfrm>
        </p:spPr>
        <p:txBody>
          <a:bodyPr>
            <a:normAutofit lnSpcReduction="10000"/>
          </a:bodyPr>
          <a:lstStyle/>
          <a:p>
            <a:r>
              <a:rPr lang="es-ES" sz="2400" dirty="0"/>
              <a:t>En 1797, fue el sitio de la primera seda de paracaídas de salto, cuando André-Jacques Garnerin saltó de un Montgolfier globo de aire caliente , el aterrizaje en el parque donde se reunió una gran multitud. </a:t>
            </a:r>
          </a:p>
          <a:p>
            <a:r>
              <a:rPr lang="es-ES" sz="2400" dirty="0"/>
              <a:t> El jardín fue comprado por la ciudad de París en 1860. </a:t>
            </a:r>
          </a:p>
          <a:p>
            <a:r>
              <a:rPr lang="es-ES" sz="2400" dirty="0"/>
              <a:t>La mitad de los terrenos fueron vendidas para la construcción de nuevas viviendas. </a:t>
            </a:r>
          </a:p>
          <a:p>
            <a:r>
              <a:rPr lang="es-ES" sz="2400" dirty="0"/>
              <a:t>Gracias al barón Haussmann , la otra mitad fue conservada como espacio verde y se convirtió en un parque semi-público, inaugurado por Napoleón III el 13 de agosto de 1861. </a:t>
            </a:r>
          </a:p>
          <a:p>
            <a:endParaRPr lang="es-ES" dirty="0"/>
          </a:p>
          <a:p>
            <a:endParaRPr lang="es-ES" dirty="0"/>
          </a:p>
        </p:txBody>
      </p:sp>
    </p:spTree>
    <p:extLst>
      <p:ext uri="{BB962C8B-B14F-4D97-AF65-F5344CB8AC3E}">
        <p14:creationId xmlns:p14="http://schemas.microsoft.com/office/powerpoint/2010/main" val="2762279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76250"/>
            <a:ext cx="7041976" cy="5543550"/>
          </a:xfrm>
        </p:spPr>
        <p:txBody>
          <a:bodyPr/>
          <a:lstStyle/>
          <a:p>
            <a:r>
              <a:rPr lang="es-ES" sz="2400" dirty="0"/>
              <a:t>El parque no es habitual en Francia debido a su  estilo ingles : su diseño informal, pasillos curvos y las estatuas colocadas al azar lo distinguen de los más tradicionales jardines de estilo francés . </a:t>
            </a:r>
          </a:p>
          <a:p>
            <a:r>
              <a:rPr lang="es-ES" sz="2400" dirty="0"/>
              <a:t>También incluye una colección a escala reducida de las características arquitectónicas, o locuras - incluyendo una pirámide egipcia , un fuerte chino , un </a:t>
            </a:r>
            <a:r>
              <a:rPr lang="es-ES" sz="2400" dirty="0">
                <a:hlinkClick r:id="rId2" tooltip="Países Bajos"/>
              </a:rPr>
              <a:t>holandés</a:t>
            </a:r>
            <a:r>
              <a:rPr lang="es-ES" sz="2400" dirty="0"/>
              <a:t> molino de viento , y Corinto pilares. </a:t>
            </a:r>
          </a:p>
          <a:p>
            <a:r>
              <a:rPr lang="es-ES" sz="2400" dirty="0"/>
              <a:t>Algunas de estas son referencias masónicas, lo que refleja el hecho de que Felipe de Orleáns fue uno de los principales masones . </a:t>
            </a:r>
          </a:p>
        </p:txBody>
      </p:sp>
    </p:spTree>
    <p:extLst>
      <p:ext uri="{BB962C8B-B14F-4D97-AF65-F5344CB8AC3E}">
        <p14:creationId xmlns:p14="http://schemas.microsoft.com/office/powerpoint/2010/main" val="1509189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76250"/>
            <a:ext cx="7113984" cy="5543550"/>
          </a:xfrm>
        </p:spPr>
        <p:txBody>
          <a:bodyPr/>
          <a:lstStyle/>
          <a:p>
            <a:r>
              <a:rPr lang="es-ES" dirty="0"/>
              <a:t> </a:t>
            </a:r>
            <a:r>
              <a:rPr lang="es-ES" sz="2400" dirty="0"/>
              <a:t>El parque incluye las estatuas de personajes ilustres franceses como Guy de Maupassant , Frédéric Chopin , Charles Gounod , Ambroise Thomas , Alfred de Musset , y Pailleron Edouard  </a:t>
            </a:r>
          </a:p>
          <a:p>
            <a:r>
              <a:rPr lang="es-ES" sz="2400" dirty="0"/>
              <a:t>En la actualidad, el parque cuenta con áreas de juego para los niños, y sigue siendo muy popular entre los residentes locales y sus familias. </a:t>
            </a:r>
          </a:p>
          <a:p>
            <a:r>
              <a:rPr lang="es-ES" sz="2400" dirty="0"/>
              <a:t>El sitio es también un activo libre de Wi-Fi zona, para los usuarios de computadoras en busca de acceso a Internet .</a:t>
            </a:r>
          </a:p>
          <a:p>
            <a:endParaRPr lang="es-ES" sz="2400" dirty="0"/>
          </a:p>
          <a:p>
            <a:endParaRPr lang="es-ES" dirty="0"/>
          </a:p>
        </p:txBody>
      </p:sp>
    </p:spTree>
    <p:extLst>
      <p:ext uri="{BB962C8B-B14F-4D97-AF65-F5344CB8AC3E}">
        <p14:creationId xmlns:p14="http://schemas.microsoft.com/office/powerpoint/2010/main" val="240035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Monceau.-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036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Parc_moncea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001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arc Monceau.-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924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rc Monceau.-a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18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c Monc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5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Moncea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274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Monceau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787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c Monceau.-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17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c Monceau.-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686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c Monceau.-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932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c Monceau.-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65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c Monceau.-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96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rc Monceau.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119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Parc Monc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364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 Monceau.-La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770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 Moncea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498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c Monceau.-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357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Parc Mon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326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c Monceau.-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657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rc Monceau.-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380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rc Monceau-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812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arc_Monceau.-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827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rc_Monceau.-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905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c_monceau.-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3600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rc_Monceau_20060812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3 Imagen" descr="Parc_Monceau_-_Charles_Gouno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121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rc_Monceau_-_Charles_Gounod_in_contex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256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arc_Monceau_-_L%27Etang_02-03-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549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c_Monceau_-_La_Colonnade_02-03-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00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c_Monceau_-_pyramid_in_contex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630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c-Monc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511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rc_Monceau_Mon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048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r>
              <a:rPr lang="es-ES" dirty="0"/>
              <a:t>Jardin des Serres d Áuteuil</a:t>
            </a:r>
          </a:p>
        </p:txBody>
      </p:sp>
      <p:sp>
        <p:nvSpPr>
          <p:cNvPr id="44035" name="2 Marcador de contenido"/>
          <p:cNvSpPr>
            <a:spLocks noGrp="1"/>
          </p:cNvSpPr>
          <p:nvPr>
            <p:ph sz="quarter" idx="1"/>
          </p:nvPr>
        </p:nvSpPr>
        <p:spPr>
          <a:xfrm>
            <a:off x="914400" y="1700213"/>
            <a:ext cx="7185992" cy="4319587"/>
          </a:xfrm>
        </p:spPr>
        <p:txBody>
          <a:bodyPr>
            <a:normAutofit lnSpcReduction="10000"/>
          </a:bodyPr>
          <a:lstStyle/>
          <a:p>
            <a:r>
              <a:rPr lang="es-ES" sz="2400" dirty="0"/>
              <a:t>El </a:t>
            </a:r>
            <a:r>
              <a:rPr lang="es-ES" sz="2400" b="1" dirty="0"/>
              <a:t>Jardin des Serres d'Auteuil</a:t>
            </a:r>
            <a:r>
              <a:rPr lang="es-ES" sz="2400" dirty="0"/>
              <a:t>  es un jardín botánico ubicado en un complejo de efecto invernadero situado en el borde sur del Bois de Boulogne, en el distrito XVI , con la entrada en una avenida de Gordon- Bennett, París , Francia  </a:t>
            </a:r>
          </a:p>
          <a:p>
            <a:r>
              <a:rPr lang="es-ES" sz="2400" dirty="0"/>
              <a:t>El primer lugar fue un jardín botánico en 1761 bajo Luis XV Invernaderos de hoy en día fueron construidos 1895-1898 bajo la dirección de Jean-Camille Formigé (1845-1926). </a:t>
            </a:r>
          </a:p>
          <a:p>
            <a:r>
              <a:rPr lang="es-ES" sz="2400" dirty="0"/>
              <a:t>En 1998 pasó a formar parte del Jardín Botánico de la Ciudad de París. </a:t>
            </a:r>
          </a:p>
          <a:p>
            <a:endParaRPr lang="es-ES" dirty="0"/>
          </a:p>
        </p:txBody>
      </p:sp>
    </p:spTree>
    <p:extLst>
      <p:ext uri="{BB962C8B-B14F-4D97-AF65-F5344CB8AC3E}">
        <p14:creationId xmlns:p14="http://schemas.microsoft.com/office/powerpoint/2010/main" val="2933943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476250"/>
            <a:ext cx="7113984" cy="5543550"/>
          </a:xfrm>
        </p:spPr>
        <p:txBody>
          <a:bodyPr/>
          <a:lstStyle/>
          <a:p>
            <a:r>
              <a:rPr lang="es-ES" sz="2400" dirty="0"/>
              <a:t>Hoy en día los invernaderos producen alrededor de 100.000 plantas por año para la decoración interior de los edificios municipales. </a:t>
            </a:r>
          </a:p>
          <a:p>
            <a:r>
              <a:rPr lang="es-ES" sz="2400" dirty="0"/>
              <a:t>Invernaderos de exposición contienen palmeras , plantas suculentas, y las colecciones tropicales, con una representación importante de  Zingiberaceae . </a:t>
            </a:r>
          </a:p>
        </p:txBody>
      </p:sp>
    </p:spTree>
    <p:extLst>
      <p:ext uri="{BB962C8B-B14F-4D97-AF65-F5344CB8AC3E}">
        <p14:creationId xmlns:p14="http://schemas.microsoft.com/office/powerpoint/2010/main" val="2352563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Serres d´Auteuil.-Dalou_Bacchana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1393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3 Imagen" descr="Serres_Auteuil_expo_palmier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956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erres_Auteuil_expo_palmier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084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Serres_Auteuil_.-.Pari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31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Serres_d'Auteuil_02_by_Line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703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is.-Porte d´Auteu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03046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is.-Porte d´Auteuil.-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340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is.-Porte d´Auteui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443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Serres Auteuil-.-serreCacte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921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Serres_Auteui.-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661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erres Auteuil-gdeserr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1799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Serres Auteuil-.-Tapeinochilos-ananassa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2 Imagen" descr="Serres Auteuil-gdeserre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7584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Serres Auteuil-gdeser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2 Imagen" descr="Serres d´Auteuil-Par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1272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erres_Auteuil_expo_palmier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084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2 Imagen" descr="Serre_Auteuil_Topiaire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816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erres_d'Auteuil_01_by_Lin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542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erres_d'Auteuil_03_by_Lin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829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erres Auteuil_Topiaire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0496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erre_Auteuil_Topiaire_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3479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erre_Auteuil_Topiaire_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0118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erre_Auteuil_Topiaire_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993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Serre_Auteuil_Topiaire_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2 Imagen" descr="Serre_Auteuil_Topiaire_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035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Serre_Auteuil_Topiaire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2 Imagen" descr="Serre_Auteuil_Topiaire_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1160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erre_Auteuil_Topiaire_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2 Imagen" descr="Serre_Auteuil_Topiaire_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588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Serre_Auteuil_Topiaire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2 Imagen" descr="Serre_Auteuil_Topiaire_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7896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erre_Auteuil_Topiaire_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2 Imagen" descr="Serre_Auteuil_Topiaire_0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1404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Squares de Paris</a:t>
            </a:r>
          </a:p>
        </p:txBody>
      </p:sp>
      <p:sp>
        <p:nvSpPr>
          <p:cNvPr id="72707" name="2 Marcador de contenido"/>
          <p:cNvSpPr>
            <a:spLocks noGrp="1"/>
          </p:cNvSpPr>
          <p:nvPr>
            <p:ph sz="quarter" idx="1"/>
          </p:nvPr>
        </p:nvSpPr>
        <p:spPr>
          <a:xfrm>
            <a:off x="684213" y="1447800"/>
            <a:ext cx="7416179" cy="5410200"/>
          </a:xfrm>
        </p:spPr>
        <p:txBody>
          <a:bodyPr>
            <a:normAutofit lnSpcReduction="10000"/>
          </a:bodyPr>
          <a:lstStyle/>
          <a:p>
            <a:pPr eaLnBrk="1" hangingPunct="1"/>
            <a:r>
              <a:rPr lang="es-ES" sz="2400" dirty="0"/>
              <a:t>París es conocida como la </a:t>
            </a:r>
            <a:r>
              <a:rPr lang="es-ES" sz="2400" i="1" dirty="0"/>
              <a:t>Ciudad de la Luz.</a:t>
            </a:r>
          </a:p>
          <a:p>
            <a:pPr eaLnBrk="1" hangingPunct="1"/>
            <a:r>
              <a:rPr lang="es-ES" sz="2400" dirty="0"/>
              <a:t>Parte del crédito por este </a:t>
            </a:r>
            <a:r>
              <a:rPr lang="es-ES" sz="2400" i="1" dirty="0"/>
              <a:t>apodo</a:t>
            </a:r>
            <a:r>
              <a:rPr lang="es-ES" sz="2400" dirty="0"/>
              <a:t> se puede atribuir a las ordenanzas de la ciudad desde hace mucho tiempo que han restringido la altura de los edificios en la ciudad central.</a:t>
            </a:r>
          </a:p>
          <a:p>
            <a:pPr eaLnBrk="1" hangingPunct="1"/>
            <a:r>
              <a:rPr lang="es-ES" sz="2400" dirty="0"/>
              <a:t>Un horizonte más modesto, sólo interrumpida por la Torre Eiffel , la torre Montparnasse , del Sacré-Coeur, y algunos campanarios de las iglesias, presta los ciudadanos de esta ciudad un acceso prácticamente ilimitado a la luz natural.</a:t>
            </a:r>
          </a:p>
          <a:p>
            <a:pPr eaLnBrk="1" hangingPunct="1"/>
            <a:r>
              <a:rPr lang="es-ES" sz="2400" dirty="0"/>
              <a:t> Sin embargo, otro factor importante a la sensación de amplitud en París es el gran número de espacios públicos, verdes y pavimentadas, intercalados a lo largo de los veinte distritos.</a:t>
            </a:r>
          </a:p>
        </p:txBody>
      </p:sp>
    </p:spTree>
    <p:extLst>
      <p:ext uri="{BB962C8B-B14F-4D97-AF65-F5344CB8AC3E}">
        <p14:creationId xmlns:p14="http://schemas.microsoft.com/office/powerpoint/2010/main" val="17958951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549275"/>
            <a:ext cx="7041976" cy="5470525"/>
          </a:xfrm>
        </p:spPr>
        <p:txBody>
          <a:bodyPr/>
          <a:lstStyle/>
          <a:p>
            <a:r>
              <a:rPr lang="es-ES" sz="2400" dirty="0"/>
              <a:t>En París (y, en general, en Francia), la palabra inglésa, “square", se ha prestado para describir un tipo particular de espacio público. </a:t>
            </a:r>
          </a:p>
          <a:p>
            <a:r>
              <a:rPr lang="es-ES" sz="2400" dirty="0"/>
              <a:t>En concreto, un parisino “square" es un pequeño espacio </a:t>
            </a:r>
            <a:r>
              <a:rPr lang="es-ES" sz="2400" i="1" dirty="0"/>
              <a:t>verde</a:t>
            </a:r>
            <a:r>
              <a:rPr lang="es-ES" sz="2400" dirty="0"/>
              <a:t> urbano que no es lo suficientemente grande como para ser llamado un </a:t>
            </a:r>
            <a:r>
              <a:rPr lang="es-ES" sz="2400" i="1" dirty="0"/>
              <a:t>parque</a:t>
            </a:r>
            <a:r>
              <a:rPr lang="es-ES" sz="2400" dirty="0"/>
              <a:t> (la variedad de hierba) o un </a:t>
            </a:r>
            <a:r>
              <a:rPr lang="es-ES" sz="2400" i="1" dirty="0"/>
              <a:t>bois</a:t>
            </a:r>
            <a:r>
              <a:rPr lang="es-ES" sz="2400" dirty="0"/>
              <a:t> (la variedad amaderado), y no es lo suficientemente formal en sus plantaciones para ser llamado un </a:t>
            </a:r>
            <a:r>
              <a:rPr lang="es-ES" sz="2400" i="1" dirty="0"/>
              <a:t>jardin</a:t>
            </a:r>
            <a:r>
              <a:rPr lang="es-ES" sz="2400" dirty="0"/>
              <a:t> .</a:t>
            </a:r>
          </a:p>
          <a:p>
            <a:r>
              <a:rPr lang="es-ES" sz="2400" dirty="0"/>
              <a:t>En el mundo de habla Inglés, un parisino "cuadrado" que se podría llamar un parque de bolsillo o, simplemente, una “zona verde" . </a:t>
            </a:r>
          </a:p>
          <a:p>
            <a:r>
              <a:rPr lang="es-ES" sz="2400" dirty="0"/>
              <a:t> </a:t>
            </a:r>
            <a:endParaRPr lang="es-ES" dirty="0"/>
          </a:p>
        </p:txBody>
      </p:sp>
    </p:spTree>
    <p:extLst>
      <p:ext uri="{BB962C8B-B14F-4D97-AF65-F5344CB8AC3E}">
        <p14:creationId xmlns:p14="http://schemas.microsoft.com/office/powerpoint/2010/main" val="32915042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914400" y="981075"/>
            <a:ext cx="7113984" cy="5038725"/>
          </a:xfrm>
        </p:spPr>
        <p:txBody>
          <a:bodyPr/>
          <a:lstStyle/>
          <a:p>
            <a:r>
              <a:rPr lang="es-ES" sz="2400" dirty="0"/>
              <a:t>Sin embargo, el uso de la palabra francesa, “square", presenta algunos pequeños problemas en la interpretación, porque los hablantes nativos de inglés utilizan la misma palabra para referirse a una encrucijada notable urbanos (como Times Square en Nueva York ) o de una zona urbana rotonda (como Trafalgar Square en Londres), donde ni la hierba ni los árboles ni las flores están presentes.</a:t>
            </a:r>
          </a:p>
          <a:p>
            <a:endParaRPr lang="es-ES" dirty="0"/>
          </a:p>
        </p:txBody>
      </p:sp>
    </p:spTree>
    <p:extLst>
      <p:ext uri="{BB962C8B-B14F-4D97-AF65-F5344CB8AC3E}">
        <p14:creationId xmlns:p14="http://schemas.microsoft.com/office/powerpoint/2010/main" val="31405084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quare_Baudricou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7925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quare_clos_feuquieres_1_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2864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quare_clos_feuquieres_2_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6041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quare_des_Batigno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4544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quare_des_Jardins-d'Immeubles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2394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quare_du_Te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6390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quare_jean_cocteau_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9842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quare_Montho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3697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quare_vert_galant_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4502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quarePlaceDeLaNation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0672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is.-Square_Albert_Tournaire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3600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is.--Square_Albert_Tournaire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7176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is.-Square_des_Batignolle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8124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is.-Square_des_Batigno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0923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is.-Square_des_Batignolle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7536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is.-Square_des_Batignolles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2879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is.-Square_des_Batignolles_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1068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is.-Square_des_Batignolles_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945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is.-Square_des_Batignolles_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194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is.-Square_des_Batignolles_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6068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is.-Square_des_Batignolles_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6671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is.--Square_des_Batignolles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35871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Esplanade La Defense -  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0710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Explanade La Defense -.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8680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es Invalides.-Pari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7824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es Invalide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0260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lais Chaillot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3460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lais Chaillo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0"/>
            <a:ext cx="9061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049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lais Chaillot a 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2513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ris.-Camps de Mar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8119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is - Esplanade de la Defen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9743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Paris.-Champs Elisse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5913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is.-El S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8405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is Fontaines de Trocad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2 Imagen" descr="Paris_jardin_plante_rodin_tuileries_3_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6647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is-Champs Elisee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49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is-Champs Elisee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7952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is-La Madelei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7131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is-La Madelein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3064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is.-Piramide del Louv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50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is.-Museo del Louv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1701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is.-Centro Pompidou.-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4188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ris.-Monumen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7268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a:xfrm>
            <a:off x="457200" y="274638"/>
            <a:ext cx="7467600" cy="850106"/>
          </a:xfrm>
        </p:spPr>
        <p:txBody>
          <a:bodyPr/>
          <a:lstStyle/>
          <a:p>
            <a:pPr eaLnBrk="1" hangingPunct="1"/>
            <a:r>
              <a:rPr lang="es-ES" dirty="0"/>
              <a:t>Viaduct des Arts</a:t>
            </a:r>
          </a:p>
        </p:txBody>
      </p:sp>
      <p:sp>
        <p:nvSpPr>
          <p:cNvPr id="118787" name="2 Marcador de contenido"/>
          <p:cNvSpPr>
            <a:spLocks noGrp="1"/>
          </p:cNvSpPr>
          <p:nvPr>
            <p:ph sz="quarter" idx="1"/>
          </p:nvPr>
        </p:nvSpPr>
        <p:spPr>
          <a:xfrm>
            <a:off x="611188" y="1340768"/>
            <a:ext cx="7561212" cy="5517232"/>
          </a:xfrm>
        </p:spPr>
        <p:txBody>
          <a:bodyPr>
            <a:normAutofit lnSpcReduction="10000"/>
          </a:bodyPr>
          <a:lstStyle/>
          <a:p>
            <a:pPr eaLnBrk="1" hangingPunct="1"/>
            <a:r>
              <a:rPr lang="es-ES" sz="2400" b="1" dirty="0"/>
              <a:t>Viaducto de las Artes</a:t>
            </a:r>
            <a:r>
              <a:rPr lang="es-ES" sz="2400" dirty="0"/>
              <a:t> es ahora una serie de talleres de arte con la artesanía en una construcción única en París (en el distrito XII ), que fue el antiguo puente de París, construido en 1859 para apoyar a la vía férrea hierro en la línea de Vincennes , que une la Bastilla de Vincennes, a lo largo de la actual avenida Daumesnil .</a:t>
            </a:r>
          </a:p>
          <a:p>
            <a:pPr eaLnBrk="1" hangingPunct="1"/>
            <a:r>
              <a:rPr lang="es-ES" sz="2400" dirty="0"/>
              <a:t>El paseo marítimo se planto un cinturón verde amplio que sigue la antigua línea de ferrocarril de Vicennes. </a:t>
            </a:r>
          </a:p>
          <a:p>
            <a:pPr eaLnBrk="1" hangingPunct="1"/>
            <a:r>
              <a:rPr lang="es-ES" sz="2400" dirty="0"/>
              <a:t>Inicio al este de la Ópera de la Bastilla con la elevación de Viaduc des Arts , que sigue un kilometro 4.7  hacia el este camino que termina en una escalera de caracol que conduce a la avenida Periférico circunvalación. </a:t>
            </a:r>
            <a:r>
              <a:rPr lang="es-ES" dirty="0"/>
              <a:t> </a:t>
            </a:r>
          </a:p>
        </p:txBody>
      </p:sp>
    </p:spTree>
    <p:extLst>
      <p:ext uri="{BB962C8B-B14F-4D97-AF65-F5344CB8AC3E}">
        <p14:creationId xmlns:p14="http://schemas.microsoft.com/office/powerpoint/2010/main" val="41296096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836613"/>
            <a:ext cx="7113984" cy="5183187"/>
          </a:xfrm>
        </p:spPr>
        <p:txBody>
          <a:bodyPr>
            <a:normAutofit lnSpcReduction="10000"/>
          </a:bodyPr>
          <a:lstStyle/>
          <a:p>
            <a:r>
              <a:rPr lang="es-ES" sz="2400" dirty="0"/>
              <a:t>A partir de 2010, el acceso Plantado paseo en la carretera de circunvalación está cerrada, aunque el Bois de Vincennes , justo en el otro lado del acceso cerrado, se puede llegar a través de las bulliciosas calles del distrito Saint-Mandé-</a:t>
            </a:r>
          </a:p>
          <a:p>
            <a:r>
              <a:rPr lang="es-ES" sz="2400" dirty="0"/>
              <a:t> La Promenade Plantée se basa en la antigua derecho de paso de la línea de tren de Vincennes, que unía la estación de la Bastilla de Verneuil-l'Étang a partir de 1859 , pasando a través de Vincennes.</a:t>
            </a:r>
          </a:p>
          <a:p>
            <a:r>
              <a:rPr lang="es-ES" sz="2400" dirty="0"/>
              <a:t>Que dejó de funcionar el 14 de diciembre de 1969, parte de la línea se integró en la línea A del RER , mientras que el París-Vincennes fue abandonada por completo. </a:t>
            </a:r>
          </a:p>
        </p:txBody>
      </p:sp>
    </p:spTree>
    <p:extLst>
      <p:ext uri="{BB962C8B-B14F-4D97-AF65-F5344CB8AC3E}">
        <p14:creationId xmlns:p14="http://schemas.microsoft.com/office/powerpoint/2010/main" val="15450093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Título"/>
          <p:cNvSpPr>
            <a:spLocks noGrp="1"/>
          </p:cNvSpPr>
          <p:nvPr>
            <p:ph sz="quarter" idx="1"/>
          </p:nvPr>
        </p:nvSpPr>
        <p:spPr>
          <a:xfrm>
            <a:off x="914400" y="333375"/>
            <a:ext cx="7185992" cy="6191250"/>
          </a:xfrm>
        </p:spPr>
        <p:txBody>
          <a:bodyPr/>
          <a:lstStyle/>
          <a:p>
            <a:r>
              <a:rPr lang="es-ES" sz="2400" dirty="0"/>
              <a:t>A partir de la década de 1980, la zona fue renovado. In 1984, En 1984, la estación de la Bastilla fue demolida para permitir la construcción de la Ópera de la Bastilla. </a:t>
            </a:r>
          </a:p>
          <a:p>
            <a:r>
              <a:rPr lang="es-ES" sz="2400" dirty="0"/>
              <a:t>La zona de Reuilly fue diseñado en 1986, incorporó el depósito viejo ferrocarril comercial de Reuilly en un grupo de áreas verdes. </a:t>
            </a:r>
          </a:p>
          <a:p>
            <a:r>
              <a:rPr lang="es-ES" sz="2400" dirty="0"/>
              <a:t>La Promenade Plantée se puso en marcha al mismo tiempo, con el fin de reutilizar el resto de la línea abandonada, entre la Bastilla y la puerta Montempoivre viejo de la ciudad. </a:t>
            </a:r>
          </a:p>
          <a:p>
            <a:r>
              <a:rPr lang="es-ES" sz="2400" dirty="0"/>
              <a:t>El arquitecto paisajista Jacques Vergely y arquitecto Philippe Mathieux diseñado de la avenida, y fue inaugurado en 1993.</a:t>
            </a:r>
            <a:endParaRPr lang="es-ES" dirty="0"/>
          </a:p>
          <a:p>
            <a:endParaRPr lang="es-ES" dirty="0"/>
          </a:p>
        </p:txBody>
      </p:sp>
    </p:spTree>
    <p:extLst>
      <p:ext uri="{BB962C8B-B14F-4D97-AF65-F5344CB8AC3E}">
        <p14:creationId xmlns:p14="http://schemas.microsoft.com/office/powerpoint/2010/main" val="30990115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476250"/>
            <a:ext cx="7113984" cy="5543550"/>
          </a:xfrm>
        </p:spPr>
        <p:txBody>
          <a:bodyPr/>
          <a:lstStyle/>
          <a:p>
            <a:r>
              <a:rPr lang="es-ES" dirty="0"/>
              <a:t>Las arcadas de la Viaduc des Arts fueron renovadas en 1989, al igual que la nueva plaza Charles Péguy.</a:t>
            </a:r>
          </a:p>
          <a:p>
            <a:r>
              <a:rPr lang="es-ES" dirty="0"/>
              <a:t>La avenida fue el único parque elevado en el mundo desde hace algunos años, pero la primera fase de la Línea de Alt , un parque similar en un viejo ferrocarril viaducto en el Chelsea barrio de Manhattan , fue terminado en 2010, y la segunda fase se completó en 2011, la tercera fase aún está pendiente.</a:t>
            </a:r>
          </a:p>
          <a:p>
            <a:r>
              <a:rPr lang="es-ES" dirty="0"/>
              <a:t> También hay planes para el Camino Bloomingdale en Chicago y en el viejo viaducto de la lectura en el tren elevado Callowhill sección de Philadelphia, Pennsylvania .</a:t>
            </a:r>
          </a:p>
        </p:txBody>
      </p:sp>
    </p:spTree>
    <p:extLst>
      <p:ext uri="{BB962C8B-B14F-4D97-AF65-F5344CB8AC3E}">
        <p14:creationId xmlns:p14="http://schemas.microsoft.com/office/powerpoint/2010/main" val="22248510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ris.-Corredor Verde.-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9401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ris.-Corredor Verde.-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442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ris.-Corredor Verde.-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1366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is.-Corredor Verde.-Hyperic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7203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is.-Corredor verde.-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12000" cy="69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8559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is.-Corredor Ver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2 Imagen" descr="Paris.-Corredor Verde.-a5.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3144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aris.-Corredor Verde.-a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2 Imagen" descr="Paris.-Corredor Verde.-a3.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85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Paris.-Corredor Verde.-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0"/>
            <a:ext cx="4824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1" name="2 Imagen" descr="Paris.-Corredor Verde.-a1.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8096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Viaduc des Arts.-Pari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6416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Viaduc des Arts-Pari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6640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Archivo: PromenadePlant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5453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1827</Words>
  <Application>Microsoft Office PowerPoint</Application>
  <PresentationFormat>Presentación en pantalla (4:3)</PresentationFormat>
  <Paragraphs>260</Paragraphs>
  <Slides>125</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125</vt:i4>
      </vt:variant>
    </vt:vector>
  </HeadingPairs>
  <TitlesOfParts>
    <vt:vector size="130" baseType="lpstr">
      <vt:lpstr>Calibri</vt:lpstr>
      <vt:lpstr>Century Schoolbook</vt:lpstr>
      <vt:lpstr>Wingdings</vt:lpstr>
      <vt:lpstr>Wingdings 2</vt:lpstr>
      <vt:lpstr>Default Theme</vt:lpstr>
      <vt:lpstr>EUROPA.-LA VUELTA AL MUNDO EN 885 JARDINES.-FRANCIA.-II</vt:lpstr>
      <vt:lpstr>Parc Monceau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Serres d Áuteuil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Squares de Paris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Viaduct des Arts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8</cp:revision>
  <dcterms:created xsi:type="dcterms:W3CDTF">2013-09-07T10:02:19Z</dcterms:created>
  <dcterms:modified xsi:type="dcterms:W3CDTF">2018-03-11T19:01:44Z</dcterms:modified>
</cp:coreProperties>
</file>