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9"/>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6C8CF0-349E-440F-9274-D4163C928532}"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4AF658-33AB-42BC-B9F8-86DE269A853D}" type="slidenum">
              <a:rPr lang="es-ES" smtClean="0"/>
              <a:t>‹Nº›</a:t>
            </a:fld>
            <a:endParaRPr lang="es-ES" dirty="0"/>
          </a:p>
        </p:txBody>
      </p:sp>
    </p:spTree>
    <p:extLst>
      <p:ext uri="{BB962C8B-B14F-4D97-AF65-F5344CB8AC3E}">
        <p14:creationId xmlns:p14="http://schemas.microsoft.com/office/powerpoint/2010/main" val="13909293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Botánico de Lyon</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FB0B83-A6B9-41FB-BA93-2A3535976480}" type="slidenum">
              <a:rPr lang="es-ES">
                <a:solidFill>
                  <a:prstClr val="black"/>
                </a:solidFill>
              </a:rPr>
              <a:pPr>
                <a:defRPr/>
              </a:pPr>
              <a:t>4</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Botánico de Tours</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6EAB6D7-2734-42C2-9B76-B846F3DF9D87}" type="slidenum">
              <a:rPr lang="es-ES">
                <a:solidFill>
                  <a:prstClr val="black"/>
                </a:solidFill>
              </a:rPr>
              <a:pPr>
                <a:defRPr/>
              </a:pPr>
              <a:t>5</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Botánico de Moteta</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FDE7556-AD12-407A-8D95-E9FD6C69C284}" type="slidenum">
              <a:rPr lang="es-ES">
                <a:solidFill>
                  <a:prstClr val="black"/>
                </a:solidFill>
              </a:rPr>
              <a:pPr>
                <a:defRPr/>
              </a:pPr>
              <a:t>6</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Botánico de Lille</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8D6A7C-A07A-4A7A-8BA4-006565832892}" type="slidenum">
              <a:rPr lang="es-ES">
                <a:solidFill>
                  <a:prstClr val="black"/>
                </a:solidFill>
              </a:rPr>
              <a:pPr>
                <a:defRPr/>
              </a:pPr>
              <a:t>7</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Botánico de Moteta</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D354A2-B277-4824-903B-897FE0554E28}"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Botánico de Angers</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1A3D57-9D11-4B96-A263-AFFAABA4E3DE}"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Botánico de Rouen</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E3112F4-9034-43C7-9E84-CB392CEA52AF}"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Botánico de Rouen</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4969E4-8B10-4154-B754-B167CE917485}"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Botánico de Marsella</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190D20-887D-4AE6-979E-544C2B32B636}"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Botánico de Marsella</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ECDE97-6EB1-408A-B7FF-2D249A1F2F87}"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Jardines de Arnaga.-País Vasco</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D06038-CC59-4CA5-8DA9-C61F05429679}"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Jardines de Arnaga.-País Vasco</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C407D19-516B-416B-92EE-936C83533873}"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Exótico de Mónaco</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8AF2D3-5C27-4A81-BD81-9ADDF8B76D0D}"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Exótico de Mónaco</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EA7E77-20ED-40D3-92AF-6BDFF07AF956}"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Exótico de Mónaco</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62A4380-6519-4BB8-B9F1-6E88321ADF8A}"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Exótico de Mónaco</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018F11-5AEB-478D-B3C2-FDE86CFEB48D}"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Exótico de Mónaco</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FBF978-5002-4D91-B7C3-9A43A9AE0640}"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Exótico de Mónaco</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CAE45A3-DB47-4060-93FB-F6733D9312E7}"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Exótico de Mónaco</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3BE308-8A2E-41B8-B471-36560109615E}"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Exótico de Mónaco</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90DADD1-0B51-4B1F-B1E9-53D88CFD4165}"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Exótico de Mónaco</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A3AB99-60E5-4674-BDD6-3CFCF80E33D9}"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Exótico de Mónaco</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7B7AD5-E1E1-4E26-8B22-0DE4C1DE027C}"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Exótico de Mónaco</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00D065C-0402-4DDF-96FF-558DB1C91830}"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Exótico de Mónaco</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FB9522-07CD-411C-BD8E-A7D0E281F11B}"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Exótico de Mónaco</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372372-CF20-4353-AD90-4822AFADFCD5}"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Exótico de Mónaco</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A81A39-A36B-4CB7-98AC-F0F20150A26F}"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Exótico de Mónaco</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986112-6B05-4A94-B357-0D447E433BF0}"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Exótico de Mónaco</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A554642-D6D7-4E32-9524-D25F08E1EED2}"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Exótico de Mónaco</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A18C3A-A194-4466-A34E-6780F2A3D8DC}"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Japonés de Mónaco</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027997-D66D-4206-9A7B-F5A381A74D5C}"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Japonés de Mónaco</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727FB0-72FE-47BF-8C56-4BC2B5AFB816}"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Japonés de Mónaco</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C638CC3-5CE1-4D3C-A8A5-61D74E6FB225}"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Japonés de Mónaco</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D380DEF-4136-4111-A5B1-88867E5361C7}"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Japonés de Mónaco</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9108C28-10A3-4F68-B9FB-8B6546B3FB05}"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Japonés de Mónaco</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66DF63-7A78-4EE7-8328-99DEBF8452D5}"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Japonés de Mónaco</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B6E03D-C05C-46AE-91EA-49C16DFC355E}"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Plume</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454A26-5569-4427-9526-5C3793C84205}"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Plume</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061098-065C-4C03-8566-D57C25C60370}"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Plume</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9268AC-4338-461A-9EC6-0256C89404F9}"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Plume</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6513DB-BEA9-47C1-94BF-E45FDC21573B}"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Plume</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50455AC-57FE-48F0-AF04-A1EFFAD9FEA3}"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Plume</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9EE758-CD19-4B2A-8C69-AB62B3B40C11}"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Plume</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0AB47D-E0CA-4D25-96E3-E0DB2F065D08}"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Plume</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FB0EE1-188E-4EDF-9EFB-063E6D6DC47A}"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Plume</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E29F47C-C3BA-4593-A299-298C4C5A0341}"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Sauvage de Stephan</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D93E53-E128-40AC-AD03-B7EDAC7D7AE0}"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Sauvage de Stephane</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D3018D0-5BDA-43F4-ABAA-84A5FFD6E1FA}"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Sauvage de Stephane</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B7CFE2-DDFE-4157-A5B6-99532860B6F8}"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Sauvage de Stephane</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79B7ABF-8F84-4DBB-819E-33F01B700B40}"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Sauvage de Stephane</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136624B-A2B9-41FD-88F0-209EC712EFAF}"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Hemerocallis-Apricot-Beauty</a:t>
            </a:r>
          </a:p>
        </p:txBody>
      </p:sp>
      <p:sp>
        <p:nvSpPr>
          <p:cNvPr id="4" name="3 Marcador de número de diapositiva"/>
          <p:cNvSpPr>
            <a:spLocks noGrp="1"/>
          </p:cNvSpPr>
          <p:nvPr>
            <p:ph type="sldNum" sz="quarter" idx="5"/>
          </p:nvPr>
        </p:nvSpPr>
        <p:spPr/>
        <p:txBody>
          <a:bodyPr/>
          <a:lstStyle/>
          <a:p>
            <a:pPr>
              <a:defRPr/>
            </a:pPr>
            <a:fld id="{68095BF7-CE26-4ABB-BB0A-4E1F466B94AD}"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Hemerocallis-Frans-Hals</a:t>
            </a:r>
          </a:p>
        </p:txBody>
      </p:sp>
      <p:sp>
        <p:nvSpPr>
          <p:cNvPr id="4" name="3 Marcador de número de diapositiva"/>
          <p:cNvSpPr>
            <a:spLocks noGrp="1"/>
          </p:cNvSpPr>
          <p:nvPr>
            <p:ph type="sldNum" sz="quarter" idx="5"/>
          </p:nvPr>
        </p:nvSpPr>
        <p:spPr/>
        <p:txBody>
          <a:bodyPr/>
          <a:lstStyle/>
          <a:p>
            <a:pPr>
              <a:defRPr/>
            </a:pPr>
            <a:fld id="{6BB4AB83-54DB-4151-8508-C8EA8D297026}"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a:t>Hemerocallis-Snowy-Apparition</a:t>
            </a:r>
          </a:p>
        </p:txBody>
      </p:sp>
      <p:sp>
        <p:nvSpPr>
          <p:cNvPr id="4" name="3 Marcador de número de diapositiva"/>
          <p:cNvSpPr>
            <a:spLocks noGrp="1"/>
          </p:cNvSpPr>
          <p:nvPr>
            <p:ph type="sldNum" sz="quarter" idx="5"/>
          </p:nvPr>
        </p:nvSpPr>
        <p:spPr/>
        <p:txBody>
          <a:bodyPr/>
          <a:lstStyle/>
          <a:p>
            <a:pPr>
              <a:defRPr/>
            </a:pPr>
            <a:fld id="{8E2F6EBD-61DE-4CAC-A9C6-EA31CADB4CAA}"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Villa Ephrussi</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B4C6FCF-3A6E-4E67-B0BD-21B8E0972E17}"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Villa Ephrusi</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43E6F7-92D2-4EC2-9A02-9D0C14BC7052}"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Villa Ephrussi</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51F4B52-903B-43CC-83B3-17F9FADD223F}"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Villa Ephrussi</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4DD55D-8E39-4809-8AE7-0703EAAC0215}"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Villa Ephrussi</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F61B7E-4846-402E-A866-0F805D3882C1}"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des Elfes</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3BE68B-2058-492A-9FAB-01E4E42170E2}"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des Elfes</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10BC6E7-9B99-4B0E-83F3-A1903421BAC3}"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des Elfes</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8C9E8D-873C-4968-B327-560BB2772F5F}"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des Elfes</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DDDE6E4-F62D-4FDE-A92B-164662F2D387}"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des Elfes</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A0E65A-DF41-4C53-ADAA-4B54A30C730A}"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des Elfes</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881A33-06B3-45D4-95AF-BFD7A5DA3B21}"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des Elfes</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B5E3FF-ED1F-4BEC-973E-36D3379D3043}"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 des Elfes</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6E980C4-C93D-4FFB-8D5E-778BA16A0FAD}"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78AAC0-559C-4EC0-8EBE-BD810A6F1DA4}"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D16F28-02A5-41C3-8867-2B56CD4E0DBC}"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2AF92D-F582-45CA-A1C7-EACF35CFE164}"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4FC8AA-21BB-4C6E-8A9C-BC8A5D79EDF8}"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EBF38C-6C26-4518-B55F-E3C94C38BFF3}"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694F16-A090-41C0-9E57-EB5ABD0BDE37}"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366C9E-243C-4355-906C-9C13AB6FB3CA}"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3D648C-22D3-4D1E-84E6-C2411DE73DD2}"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F28B9D-44A2-499F-9DCA-7A3400EF334D}"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44C8694-2B3B-4613-B8BF-92DB7FBDA6CE}"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09EAB3-59E9-4B9D-AE5F-C246B3A7EC79}"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AA2525-E740-476E-9B32-A6E71E6E7D01}"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9D4928-FB5A-47FD-A67D-AE7DFE938152}"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E77E78F-DAC6-4F99-A181-0A291AABB25F}"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E671CB-FFF9-4565-B730-FE7DB4FA811E}"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269791-7FBB-4199-99A4-40E4A33A667D}"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A63D08-E9A8-4DF4-A0D5-59A50CE98763}"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574174-E868-4FCD-9CC2-79B0A0AE8929}"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E767DE-7F6D-4795-A422-EE9C0F774D97}"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27C70A-B700-413B-84AD-55B3CE74D7B8}"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3F5A67-6441-45FC-AB93-EDD15A14F2B5}"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A8ECB1-3904-45DD-9282-544B470112F2}"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18B30F-1869-490C-9A2F-FC39C845B6AA}"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D410C97-7BC1-4444-807A-B34F91296878}"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E138B0-B730-40F6-8296-0E1F0D275D1A}"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1B47E6-3F15-47C0-B6A2-93AF524920DA}"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12EF57-7575-4150-8661-25E963AE85FA}"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6D9431-77BF-46F5-BE90-02B17F3A8C61}"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6468F24-12EE-4E01-B99B-A6DFC19BB979}"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6745043-9DEF-4E42-A1D3-9B30C17FCB9E}"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89FD72-2644-4EAF-B453-711ED3B5169E}"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4DC54D-D813-42F0-AB7A-B8142DB4D8FF}"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37433C4-2E1A-4B20-83AC-2EFED57564F6}"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63BF26-8143-4F6E-848E-09902690C503}"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B5B0A10-4377-4FFA-BD9B-F69E293DD3A0}"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745C94D-A2C7-4EB2-8200-EEA9078AABCF}"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C71E2EE-CDAE-4E4F-8108-7E0C5BF1B7C3}"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32EA1DE-E051-44AD-86A8-7AFAC3F08921}"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4B6E37-CACE-4240-9044-41EB6D584CFE}"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3EDAED-62DF-4FB6-8FE6-517EFD6E7723}"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CABD66-70ED-4C87-A259-C27F097A43FB}"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Jardins de Luxembourg</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F6AAF07-8BED-40D5-AA17-739869A97024}" type="slidenum">
              <a:rPr lang="es-ES">
                <a:solidFill>
                  <a:prstClr val="black"/>
                </a:solidFill>
              </a:rPr>
              <a:pPr>
                <a:defRPr/>
              </a:pPr>
              <a:t>127</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79712" y="1052736"/>
            <a:ext cx="6624736" cy="1894362"/>
          </a:xfrm>
        </p:spPr>
        <p:txBody>
          <a:bodyPr>
            <a:normAutofit/>
          </a:bodyPr>
          <a:lstStyle/>
          <a:p>
            <a:r>
              <a:rPr lang="es-ES" sz="3200" dirty="0"/>
              <a:t>EUROPA-.-LA VUELTA AL MUNDO EN 885 JARDINES.-FRANCIA.-J</a:t>
            </a:r>
          </a:p>
        </p:txBody>
      </p:sp>
      <p:sp>
        <p:nvSpPr>
          <p:cNvPr id="3" name="2 Subtítulo"/>
          <p:cNvSpPr>
            <a:spLocks noGrp="1"/>
          </p:cNvSpPr>
          <p:nvPr>
            <p:ph type="subTitle" idx="1"/>
          </p:nvPr>
        </p:nvSpPr>
        <p:spPr>
          <a:xfrm>
            <a:off x="2915816" y="5003322"/>
            <a:ext cx="4680520" cy="1371600"/>
          </a:xfrm>
        </p:spPr>
        <p:txBody>
          <a:bodyPr>
            <a:normAutofit/>
          </a:bodyPr>
          <a:lstStyle/>
          <a:p>
            <a:r>
              <a:rPr lang="es-ES" dirty="0"/>
              <a:t>Selección de textos y fotografías por</a:t>
            </a:r>
          </a:p>
          <a:p>
            <a:r>
              <a:rPr lang="es-ES" sz="2800" dirty="0"/>
              <a:t>JOSE ELIAS BONELLS</a:t>
            </a:r>
          </a:p>
          <a:p>
            <a:endParaRPr lang="es-ES" sz="2800" dirty="0"/>
          </a:p>
          <a:p>
            <a:endParaRPr lang="es-ES" dirty="0"/>
          </a:p>
        </p:txBody>
      </p:sp>
    </p:spTree>
    <p:extLst>
      <p:ext uri="{BB962C8B-B14F-4D97-AF65-F5344CB8AC3E}">
        <p14:creationId xmlns:p14="http://schemas.microsoft.com/office/powerpoint/2010/main" val="3582704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Título"/>
          <p:cNvSpPr>
            <a:spLocks noGrp="1"/>
          </p:cNvSpPr>
          <p:nvPr>
            <p:ph type="title"/>
          </p:nvPr>
        </p:nvSpPr>
        <p:spPr/>
        <p:txBody>
          <a:bodyPr/>
          <a:lstStyle/>
          <a:p>
            <a:pPr eaLnBrk="1" hangingPunct="1"/>
            <a:r>
              <a:rPr lang="es-ES" dirty="0"/>
              <a:t>Jardin Botánico de Lyon</a:t>
            </a:r>
          </a:p>
        </p:txBody>
      </p:sp>
      <p:sp>
        <p:nvSpPr>
          <p:cNvPr id="4099" name="2 Marcador de contenido"/>
          <p:cNvSpPr>
            <a:spLocks noGrp="1"/>
          </p:cNvSpPr>
          <p:nvPr>
            <p:ph sz="quarter" idx="1"/>
          </p:nvPr>
        </p:nvSpPr>
        <p:spPr>
          <a:xfrm>
            <a:off x="457200" y="2143125"/>
            <a:ext cx="7643192" cy="4357688"/>
          </a:xfrm>
        </p:spPr>
        <p:txBody>
          <a:bodyPr/>
          <a:lstStyle/>
          <a:p>
            <a:pPr eaLnBrk="1" hangingPunct="1"/>
            <a:r>
              <a:rPr lang="es-ES" sz="2400" dirty="0"/>
              <a:t>El Jardín Botánico de Lyon es un museo vivo que alberga la diversidad vegetal de nuestro planeta. </a:t>
            </a:r>
          </a:p>
          <a:p>
            <a:pPr eaLnBrk="1" hangingPunct="1"/>
            <a:r>
              <a:rPr lang="es-ES" sz="2400" dirty="0"/>
              <a:t>Es un </a:t>
            </a:r>
            <a:r>
              <a:rPr lang="es-ES" sz="2400" b="1" dirty="0"/>
              <a:t>oasis en pleno corazón de la ciudad</a:t>
            </a:r>
            <a:r>
              <a:rPr lang="es-ES" sz="2400" dirty="0"/>
              <a:t>. </a:t>
            </a:r>
          </a:p>
          <a:p>
            <a:pPr eaLnBrk="1" hangingPunct="1"/>
            <a:r>
              <a:rPr lang="es-ES" sz="2400" dirty="0"/>
              <a:t>Este lugar de descubrimientos, de tranquilidad y de convivialidad atrae numerosos visitantes quienes admiran la riqueza de las diferentes colecciones repartidas a lo largo de las 8 hectáreas de jardines, de los cuales 6500 m² son invernaderos.</a:t>
            </a:r>
          </a:p>
        </p:txBody>
      </p:sp>
    </p:spTree>
    <p:extLst>
      <p:ext uri="{BB962C8B-B14F-4D97-AF65-F5344CB8AC3E}">
        <p14:creationId xmlns:p14="http://schemas.microsoft.com/office/powerpoint/2010/main" val="19471051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2 Marcador de contenido"/>
          <p:cNvSpPr>
            <a:spLocks noGrp="1"/>
          </p:cNvSpPr>
          <p:nvPr>
            <p:ph sz="quarter" idx="1"/>
          </p:nvPr>
        </p:nvSpPr>
        <p:spPr>
          <a:xfrm>
            <a:off x="457200" y="1052736"/>
            <a:ext cx="7571184" cy="5233764"/>
          </a:xfrm>
        </p:spPr>
        <p:txBody>
          <a:bodyPr/>
          <a:lstStyle/>
          <a:p>
            <a:pPr eaLnBrk="1" hangingPunct="1"/>
            <a:r>
              <a:rPr lang="es-ES" sz="2400" dirty="0"/>
              <a:t>Estos últimos acogen 15 000 especies botánicas, muchas amenazadas y en vía de desaparecer. </a:t>
            </a:r>
          </a:p>
          <a:p>
            <a:pPr eaLnBrk="1" hangingPunct="1"/>
            <a:r>
              <a:rPr lang="es-ES" sz="2400" dirty="0"/>
              <a:t>El Jardín Botánico de Lyon tiene por misión la de </a:t>
            </a:r>
            <a:r>
              <a:rPr lang="es-ES" sz="2400" b="1" dirty="0"/>
              <a:t>informar</a:t>
            </a:r>
            <a:r>
              <a:rPr lang="es-ES" sz="2400" dirty="0"/>
              <a:t> y de </a:t>
            </a:r>
            <a:r>
              <a:rPr lang="es-ES" sz="2400" b="1" dirty="0"/>
              <a:t>sensibilizar</a:t>
            </a:r>
            <a:r>
              <a:rPr lang="es-ES" sz="2400" dirty="0"/>
              <a:t> al público en general sobre la biodiversidad del mundo vegetal. </a:t>
            </a:r>
          </a:p>
          <a:p>
            <a:pPr eaLnBrk="1" hangingPunct="1"/>
            <a:r>
              <a:rPr lang="es-ES" sz="2400" dirty="0"/>
              <a:t>Sus numerosas colecciones tienen un </a:t>
            </a:r>
            <a:r>
              <a:rPr lang="es-ES" sz="2400" b="1" dirty="0"/>
              <a:t>potencial educativo único</a:t>
            </a:r>
            <a:r>
              <a:rPr lang="es-ES" sz="2400" dirty="0"/>
              <a:t> que permite desarrollar una verdadera toma de conciencia del publico en cuanto a las grandes preguntas relativas al medio ambiente, al desarrollo sustentable et a la conservación de la diversidad biológica.</a:t>
            </a:r>
          </a:p>
        </p:txBody>
      </p:sp>
    </p:spTree>
    <p:extLst>
      <p:ext uri="{BB962C8B-B14F-4D97-AF65-F5344CB8AC3E}">
        <p14:creationId xmlns:p14="http://schemas.microsoft.com/office/powerpoint/2010/main" val="36299097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4 Imagen" descr="Jardin Botanico de Lyon.-exterieur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1245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2 Imagen" descr="Jardin Botanico de Tour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702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1 Imagen" descr="Jardin Botanique de Motet.-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24022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descr="Jardin Botanique de Lill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8928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Imagen" descr="Jardin Botanique de Motet.-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8810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2 Imagen" descr="Jardin Botanique d´Anger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57113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Imagen" descr="Jardin Botanique de Rou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8115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Jardin Botanique de Rou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27015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Jardin Botqnique.-Marseil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4724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Jardin Botaniqye_pl_grimpantes_.-Marseil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59729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2 Imagen" descr="Jardin d´Arnaga.-Pais Vasco.-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13764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Jardin d´Arnaga.-Pais Vasc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07544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Título"/>
          <p:cNvSpPr>
            <a:spLocks noGrp="1"/>
          </p:cNvSpPr>
          <p:nvPr>
            <p:ph type="title"/>
          </p:nvPr>
        </p:nvSpPr>
        <p:spPr/>
        <p:txBody>
          <a:bodyPr/>
          <a:lstStyle/>
          <a:p>
            <a:pPr eaLnBrk="1" hangingPunct="1"/>
            <a:r>
              <a:rPr lang="es-ES" dirty="0"/>
              <a:t>Jardin Exótico de Mónaco</a:t>
            </a:r>
          </a:p>
        </p:txBody>
      </p:sp>
      <p:sp>
        <p:nvSpPr>
          <p:cNvPr id="18435" name="2 Marcador de contenido"/>
          <p:cNvSpPr>
            <a:spLocks noGrp="1"/>
          </p:cNvSpPr>
          <p:nvPr>
            <p:ph sz="quarter" idx="1"/>
          </p:nvPr>
        </p:nvSpPr>
        <p:spPr>
          <a:xfrm>
            <a:off x="457200" y="2060849"/>
            <a:ext cx="7067128" cy="4263752"/>
          </a:xfrm>
        </p:spPr>
        <p:txBody>
          <a:bodyPr/>
          <a:lstStyle/>
          <a:p>
            <a:pPr eaLnBrk="1" hangingPunct="1"/>
            <a:r>
              <a:rPr lang="es-ES" sz="2400" dirty="0"/>
              <a:t>El </a:t>
            </a:r>
            <a:r>
              <a:rPr lang="es-ES" sz="2400" b="1" dirty="0"/>
              <a:t>Jardín Exótico de Mónaco</a:t>
            </a:r>
            <a:r>
              <a:rPr lang="es-ES" sz="2400" dirty="0"/>
              <a:t> ó en francés: </a:t>
            </a:r>
            <a:r>
              <a:rPr lang="es-ES" sz="2400" b="1" dirty="0"/>
              <a:t>jardín exotique de Mónaco</a:t>
            </a:r>
            <a:r>
              <a:rPr lang="es-ES" sz="2400" dirty="0"/>
              <a:t>, es un jardín botánico que se encuentra en Mónaco.</a:t>
            </a:r>
          </a:p>
          <a:p>
            <a:pPr eaLnBrk="1" hangingPunct="1"/>
            <a:r>
              <a:rPr lang="es-ES" sz="2400" dirty="0"/>
              <a:t>El jardín botánico se abrió al público en 1933.</a:t>
            </a:r>
          </a:p>
          <a:p>
            <a:pPr eaLnBrk="1" hangingPunct="1"/>
            <a:r>
              <a:rPr lang="es-ES" sz="2400" dirty="0"/>
              <a:t>Este jardín alberga numerosas </a:t>
            </a:r>
            <a:r>
              <a:rPr lang="es-ES" sz="2400" i="1" dirty="0"/>
              <a:t>Plantas suculentas</a:t>
            </a:r>
            <a:r>
              <a:rPr lang="es-ES" sz="2400" dirty="0"/>
              <a:t>, especialmente cactus, que debido al clima benigno donde se encuentra se exponen al aire libre.</a:t>
            </a:r>
          </a:p>
          <a:p>
            <a:pPr eaLnBrk="1" hangingPunct="1"/>
            <a:endParaRPr lang="es-ES" dirty="0"/>
          </a:p>
        </p:txBody>
      </p:sp>
    </p:spTree>
    <p:extLst>
      <p:ext uri="{BB962C8B-B14F-4D97-AF65-F5344CB8AC3E}">
        <p14:creationId xmlns:p14="http://schemas.microsoft.com/office/powerpoint/2010/main" val="26291371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2 Marcador de contenido"/>
          <p:cNvSpPr>
            <a:spLocks noGrp="1"/>
          </p:cNvSpPr>
          <p:nvPr>
            <p:ph sz="quarter" idx="1"/>
          </p:nvPr>
        </p:nvSpPr>
        <p:spPr>
          <a:xfrm>
            <a:off x="457200" y="1341438"/>
            <a:ext cx="7067128" cy="4784725"/>
          </a:xfrm>
        </p:spPr>
        <p:txBody>
          <a:bodyPr/>
          <a:lstStyle/>
          <a:p>
            <a:pPr eaLnBrk="1" hangingPunct="1"/>
            <a:r>
              <a:rPr lang="es-ES" sz="2400" dirty="0"/>
              <a:t>Las plantas proceden de diversas zonas áridas del mundo sobre todo del Sur de los EE. UU., México, Centroamérica, Suramérica, África del Sur, Arabia, África oriental.</a:t>
            </a:r>
          </a:p>
          <a:p>
            <a:pPr eaLnBrk="1" hangingPunct="1"/>
            <a:r>
              <a:rPr lang="es-ES" sz="2400" dirty="0"/>
              <a:t>En el jardín, hay una gruta con estalagmitas y estalactitas. </a:t>
            </a:r>
          </a:p>
          <a:p>
            <a:pPr eaLnBrk="1" hangingPunct="1"/>
            <a:r>
              <a:rPr lang="es-ES" sz="2400" dirty="0"/>
              <a:t>En esta gruta se encontró el rastro de un hábitat humano prehistórico. </a:t>
            </a:r>
          </a:p>
          <a:p>
            <a:pPr eaLnBrk="1" hangingPunct="1"/>
            <a:r>
              <a:rPr lang="es-ES" sz="2400" dirty="0"/>
              <a:t>Un museo de antropología prehistórico se encuentra en el jardín en el que se exponen varios de estos descubrimientos.</a:t>
            </a:r>
          </a:p>
          <a:p>
            <a:pPr eaLnBrk="1" hangingPunct="1"/>
            <a:endParaRPr lang="es-ES" dirty="0"/>
          </a:p>
        </p:txBody>
      </p:sp>
    </p:spTree>
    <p:extLst>
      <p:ext uri="{BB962C8B-B14F-4D97-AF65-F5344CB8AC3E}">
        <p14:creationId xmlns:p14="http://schemas.microsoft.com/office/powerpoint/2010/main" val="4979420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Jardin Exotico de Monaco.-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51751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Jardin_Exotique___Cactii_and_more_(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62482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4 Imagen" descr="Jardin Exotico de Mona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51795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Jardin Exotico de Monac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39625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Jardin_Exotique_de_Mona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11390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Jardin Exotico de Monaco.-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27774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Jardin Exotico de Monaco.-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66608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Jardin Exotico de Monaco.-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67477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Jardin Exotico de Monaco.-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77709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Jardin Exotico de Monaco.-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06021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Jardin Exotico de Monaco.-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61497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Jardin Exotico de Monaco.-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68872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Jardin Exotico de Monaco.-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12266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Jardin Exotico de Monaco.-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37726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Jardin Exotico de Monaco.-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53580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Jardin Exotico de Monaco.-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28410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Jardin Exotico de Monaco.-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70379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Título"/>
          <p:cNvSpPr>
            <a:spLocks noGrp="1"/>
          </p:cNvSpPr>
          <p:nvPr>
            <p:ph type="title"/>
          </p:nvPr>
        </p:nvSpPr>
        <p:spPr/>
        <p:txBody>
          <a:bodyPr/>
          <a:lstStyle/>
          <a:p>
            <a:pPr eaLnBrk="1" hangingPunct="1"/>
            <a:r>
              <a:rPr lang="es-ES" dirty="0"/>
              <a:t>Jardin japonés de Mónaco</a:t>
            </a:r>
          </a:p>
        </p:txBody>
      </p:sp>
      <p:sp>
        <p:nvSpPr>
          <p:cNvPr id="37891" name="2 Marcador de contenido"/>
          <p:cNvSpPr>
            <a:spLocks noGrp="1"/>
          </p:cNvSpPr>
          <p:nvPr>
            <p:ph sz="quarter" idx="1"/>
          </p:nvPr>
        </p:nvSpPr>
        <p:spPr>
          <a:xfrm>
            <a:off x="457200" y="1844824"/>
            <a:ext cx="7211144" cy="4584551"/>
          </a:xfrm>
        </p:spPr>
        <p:txBody>
          <a:bodyPr/>
          <a:lstStyle/>
          <a:p>
            <a:pPr eaLnBrk="1" hangingPunct="1"/>
            <a:r>
              <a:rPr lang="es-ES" sz="2400" dirty="0"/>
              <a:t>La cultura japonesa está basada en diversos caminos o sendas, tomados libremente.  </a:t>
            </a:r>
          </a:p>
          <a:p>
            <a:pPr eaLnBrk="1" hangingPunct="1"/>
            <a:r>
              <a:rPr lang="es-ES" sz="2400" dirty="0"/>
              <a:t>Es el camino que sigue el hombre en su búsqueda de algo superior, de la perfección en esta vida. </a:t>
            </a:r>
          </a:p>
          <a:p>
            <a:pPr eaLnBrk="1" hangingPunct="1"/>
            <a:r>
              <a:rPr lang="es-ES" sz="2400" dirty="0"/>
              <a:t> Ese sentimiento es el que aflora en el bello jardín, en donde la paz y la tranquilidad, se aúnan a la increíble hermosura de un diminuto paisaje en permanente equilibrio, y exultante en la esencia misma de esa naturaleza que atesora.</a:t>
            </a:r>
          </a:p>
        </p:txBody>
      </p:sp>
    </p:spTree>
    <p:extLst>
      <p:ext uri="{BB962C8B-B14F-4D97-AF65-F5344CB8AC3E}">
        <p14:creationId xmlns:p14="http://schemas.microsoft.com/office/powerpoint/2010/main" val="11229234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2 Marcador de contenido"/>
          <p:cNvSpPr>
            <a:spLocks noGrp="1"/>
          </p:cNvSpPr>
          <p:nvPr>
            <p:ph sz="quarter" idx="1"/>
          </p:nvPr>
        </p:nvSpPr>
        <p:spPr>
          <a:xfrm>
            <a:off x="457200" y="981075"/>
            <a:ext cx="7283152" cy="5662613"/>
          </a:xfrm>
        </p:spPr>
        <p:txBody>
          <a:bodyPr>
            <a:normAutofit lnSpcReduction="10000"/>
          </a:bodyPr>
          <a:lstStyle/>
          <a:p>
            <a:pPr eaLnBrk="1" hangingPunct="1"/>
            <a:r>
              <a:rPr lang="es-ES" sz="2400" dirty="0"/>
              <a:t>Este jardín encantador, diseñado por el paisajista-arquitecto Yasuo Beppu , cubre 23.000 pies cuadrado, luego al Mar mediterráneo y ha sido bendecido por un Sumo Sacerdote del sintoísmo.</a:t>
            </a:r>
          </a:p>
          <a:p>
            <a:pPr eaLnBrk="1" hangingPunct="1"/>
            <a:r>
              <a:rPr lang="es-ES" sz="2400" dirty="0"/>
              <a:t> El sitio es una obra de arte auténtica que une piedra, el agua y la vegetación en la armonía más maravillosa.</a:t>
            </a:r>
            <a:br>
              <a:rPr lang="es-ES" sz="2400" dirty="0"/>
            </a:br>
            <a:r>
              <a:rPr lang="es-ES" sz="2400" dirty="0"/>
              <a:t>El pino y los olivos se podan en la pura tradición de la Tierra del domingo Creciente.</a:t>
            </a:r>
          </a:p>
          <a:p>
            <a:pPr eaLnBrk="1" hangingPunct="1"/>
            <a:r>
              <a:rPr lang="es-ES" sz="2400" dirty="0"/>
              <a:t>Las cataratas y las charcas, decorado con islas simbólicamente-formados, añade a la serenidad de los alrededores y son admirados por visitantes que andan por el jardín.</a:t>
            </a:r>
            <a:br>
              <a:rPr lang="es-ES" dirty="0"/>
            </a:br>
            <a:endParaRPr lang="es-ES" dirty="0"/>
          </a:p>
        </p:txBody>
      </p:sp>
    </p:spTree>
    <p:extLst>
      <p:ext uri="{BB962C8B-B14F-4D97-AF65-F5344CB8AC3E}">
        <p14:creationId xmlns:p14="http://schemas.microsoft.com/office/powerpoint/2010/main" val="23055563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2 Marcador de contenido"/>
          <p:cNvSpPr>
            <a:spLocks noGrp="1"/>
          </p:cNvSpPr>
          <p:nvPr>
            <p:ph sz="quarter" idx="1"/>
          </p:nvPr>
        </p:nvSpPr>
        <p:spPr>
          <a:xfrm>
            <a:off x="457200" y="1000125"/>
            <a:ext cx="7283152" cy="5126038"/>
          </a:xfrm>
        </p:spPr>
        <p:txBody>
          <a:bodyPr/>
          <a:lstStyle/>
          <a:p>
            <a:pPr eaLnBrk="1" hangingPunct="1"/>
            <a:br>
              <a:rPr lang="es-ES" dirty="0"/>
            </a:br>
            <a:r>
              <a:rPr lang="es-ES" sz="2400" dirty="0"/>
              <a:t>Las piedras naturales se escogieron con cuidado según su forma, el color y el tamaño. </a:t>
            </a:r>
            <a:br>
              <a:rPr lang="es-ES" sz="2400" dirty="0"/>
            </a:br>
            <a:r>
              <a:rPr lang="es-ES" sz="2400" dirty="0"/>
              <a:t>Las cercas del bambú, la Casa de Té, los faroles, los mosaicos y puertas de madera  todos se hicieron en Japón .</a:t>
            </a:r>
          </a:p>
        </p:txBody>
      </p:sp>
    </p:spTree>
    <p:extLst>
      <p:ext uri="{BB962C8B-B14F-4D97-AF65-F5344CB8AC3E}">
        <p14:creationId xmlns:p14="http://schemas.microsoft.com/office/powerpoint/2010/main" val="21347968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Jardin Japones de Monac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763"/>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9493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Jardin Japones de Monac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28519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Jardin Japones de Monaco.-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0002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Jardin Japones de Monaco.-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14918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Jardin Japones de Monaco.-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52900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Jardin Japones de Monaco.-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46888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Jardin Japones de Monaco.-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01771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Título"/>
          <p:cNvSpPr>
            <a:spLocks noGrp="1"/>
          </p:cNvSpPr>
          <p:nvPr>
            <p:ph type="title"/>
          </p:nvPr>
        </p:nvSpPr>
        <p:spPr/>
        <p:txBody>
          <a:bodyPr/>
          <a:lstStyle/>
          <a:p>
            <a:pPr eaLnBrk="1" hangingPunct="1"/>
            <a:r>
              <a:rPr lang="es-ES" sz="4800" b="1" dirty="0"/>
              <a:t>Jardin Plume</a:t>
            </a:r>
          </a:p>
        </p:txBody>
      </p:sp>
      <p:sp>
        <p:nvSpPr>
          <p:cNvPr id="48131" name="4 Marcador de contenido"/>
          <p:cNvSpPr>
            <a:spLocks noGrp="1"/>
          </p:cNvSpPr>
          <p:nvPr>
            <p:ph sz="quarter" idx="1"/>
          </p:nvPr>
        </p:nvSpPr>
        <p:spPr>
          <a:xfrm>
            <a:off x="457200" y="2143125"/>
            <a:ext cx="7427168" cy="4500563"/>
          </a:xfrm>
        </p:spPr>
        <p:txBody>
          <a:bodyPr/>
          <a:lstStyle/>
          <a:p>
            <a:pPr eaLnBrk="1" hangingPunct="1"/>
            <a:r>
              <a:rPr lang="es-ES" sz="2400" dirty="0"/>
              <a:t>Este es uno de mis favoritos . </a:t>
            </a:r>
          </a:p>
          <a:p>
            <a:pPr eaLnBrk="1" hangingPunct="1"/>
            <a:r>
              <a:rPr lang="es-ES" sz="2400" dirty="0"/>
              <a:t>El jardín de verano es una especie de jardín moderno  con un diseño muy formal del cuadro recortado en un patrón de bordes cuadrados. </a:t>
            </a:r>
          </a:p>
          <a:p>
            <a:pPr eaLnBrk="1" hangingPunct="1"/>
            <a:r>
              <a:rPr lang="es-ES" sz="2400" dirty="0"/>
              <a:t>Cada "caja" se rellena con una siembra muy natural de hierbas perennes, pero los colores son estupendos. </a:t>
            </a:r>
          </a:p>
          <a:p>
            <a:pPr eaLnBrk="1" hangingPunct="1"/>
            <a:r>
              <a:rPr lang="es-ES" sz="2400" dirty="0"/>
              <a:t> Muchos de oro amarillo rojo, en el fondo, los  naranja ..</a:t>
            </a:r>
          </a:p>
        </p:txBody>
      </p:sp>
    </p:spTree>
    <p:extLst>
      <p:ext uri="{BB962C8B-B14F-4D97-AF65-F5344CB8AC3E}">
        <p14:creationId xmlns:p14="http://schemas.microsoft.com/office/powerpoint/2010/main" val="24596316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2 Marcador de contenido"/>
          <p:cNvSpPr>
            <a:spLocks noGrp="1"/>
          </p:cNvSpPr>
          <p:nvPr>
            <p:ph sz="quarter" idx="1"/>
          </p:nvPr>
        </p:nvSpPr>
        <p:spPr>
          <a:xfrm>
            <a:off x="457200" y="1214438"/>
            <a:ext cx="6995120" cy="4911725"/>
          </a:xfrm>
        </p:spPr>
        <p:txBody>
          <a:bodyPr/>
          <a:lstStyle/>
          <a:p>
            <a:pPr eaLnBrk="1" hangingPunct="1"/>
            <a:r>
              <a:rPr lang="es-ES" sz="2400" dirty="0"/>
              <a:t>La proporción general de formal e informal, el verde sombrío de la caja y los colores de las flores joya es realmente excelente. </a:t>
            </a:r>
          </a:p>
          <a:p>
            <a:pPr eaLnBrk="1" hangingPunct="1"/>
            <a:r>
              <a:rPr lang="es-ES" sz="2400" dirty="0"/>
              <a:t> Las plantas favoritas aquí son las dalias, crocosmias, heleniums, kniphofias y  las gramíneas ,el jardín lleva el nombre de estas. </a:t>
            </a:r>
          </a:p>
          <a:p>
            <a:pPr eaLnBrk="1" hangingPunct="1"/>
            <a:r>
              <a:rPr lang="es-ES" sz="2400" dirty="0"/>
              <a:t>Debido a la fuerte elemento estructural  del jardín y el uso de las plantas estas siguen siendo interesantes , el jardín es todavía mas hermoso en el invierno.</a:t>
            </a:r>
          </a:p>
        </p:txBody>
      </p:sp>
    </p:spTree>
    <p:extLst>
      <p:ext uri="{BB962C8B-B14F-4D97-AF65-F5344CB8AC3E}">
        <p14:creationId xmlns:p14="http://schemas.microsoft.com/office/powerpoint/2010/main" val="22293878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Jardin Plume.-bassi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07600" cy="750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50406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Jardin Plume.-bass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52063" cy="761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44437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Jardin Plume.-autum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3188"/>
            <a:ext cx="10152063" cy="738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61248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Jardin Pluma.-prairi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50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40204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Jardin Plume.-e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52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03464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Jardin Plume.-et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69224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Jardin Plume.-et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53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14390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Jardin Plume.-ete.-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763"/>
            <a:ext cx="9144000" cy="755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59178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Jardin Plume.-potag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58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08141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Título"/>
          <p:cNvSpPr>
            <a:spLocks noGrp="1"/>
          </p:cNvSpPr>
          <p:nvPr>
            <p:ph type="title"/>
          </p:nvPr>
        </p:nvSpPr>
        <p:spPr/>
        <p:txBody>
          <a:bodyPr/>
          <a:lstStyle/>
          <a:p>
            <a:pPr eaLnBrk="1" hangingPunct="1"/>
            <a:r>
              <a:rPr lang="es-ES" dirty="0"/>
              <a:t>Jardin Sauvage de Stephane</a:t>
            </a:r>
          </a:p>
        </p:txBody>
      </p:sp>
      <p:sp>
        <p:nvSpPr>
          <p:cNvPr id="59395" name="1 Marcador de contenido"/>
          <p:cNvSpPr>
            <a:spLocks noGrp="1"/>
          </p:cNvSpPr>
          <p:nvPr>
            <p:ph sz="quarter" idx="1"/>
          </p:nvPr>
        </p:nvSpPr>
        <p:spPr>
          <a:xfrm>
            <a:off x="457200" y="1935163"/>
            <a:ext cx="7499176" cy="4662487"/>
          </a:xfrm>
        </p:spPr>
        <p:txBody>
          <a:bodyPr/>
          <a:lstStyle/>
          <a:p>
            <a:r>
              <a:rPr lang="es-ES" dirty="0"/>
              <a:t>Este es el álbum creación de un jardín salvaje en el norte de Francia. Que Stéphane este pedacito de la naturaleza en 2000 m2 apenas domado creado hace 4-5 años, donde los nativos van de la mano las plantas de ecosistemas regionales y otras reportados. </a:t>
            </a:r>
          </a:p>
          <a:p>
            <a:r>
              <a:rPr lang="es-ES" dirty="0"/>
              <a:t>En este jardín, el deshierbe se hace manualmente (pero no global, algunos animales se quedan), no se utiliza ningún tratamiento químico, ni siquiera hervida bordelaise.La consuelda, tanaceto son los vecinos de Cornus, Viburnum, Euonymus y perennes sólida (Aster, geranios, Hemerocallis </a:t>
            </a:r>
          </a:p>
        </p:txBody>
      </p:sp>
    </p:spTree>
    <p:extLst>
      <p:ext uri="{BB962C8B-B14F-4D97-AF65-F5344CB8AC3E}">
        <p14:creationId xmlns:p14="http://schemas.microsoft.com/office/powerpoint/2010/main" val="4567995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Jardin Sauvage de Stephane.-Caltha-palust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02678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Jardin Sauvage de Stephane.--Euphorbia-Hespe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90337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Jardin Sauvage de Stephane.-Gunne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19748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Jardin Sauvage de Stephane.-Gunnera-manica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3346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Jardin Sauvage de Stephane.-I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22123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http://www.phengels.fr/Gunnera-demarrage-Stephane-Decrie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2888"/>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55436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3195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561226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69714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Título"/>
          <p:cNvSpPr>
            <a:spLocks noGrp="1"/>
          </p:cNvSpPr>
          <p:nvPr>
            <p:ph type="title"/>
          </p:nvPr>
        </p:nvSpPr>
        <p:spPr/>
        <p:txBody>
          <a:bodyPr>
            <a:normAutofit/>
          </a:bodyPr>
          <a:lstStyle/>
          <a:p>
            <a:pPr eaLnBrk="1" fontAlgn="auto" hangingPunct="1">
              <a:spcAft>
                <a:spcPts val="0"/>
              </a:spcAft>
              <a:defRPr/>
            </a:pPr>
            <a:r>
              <a:rPr lang="es-ES" dirty="0"/>
              <a:t>Jardin Villa Ephrussi de Rothschild</a:t>
            </a:r>
          </a:p>
        </p:txBody>
      </p:sp>
      <p:sp>
        <p:nvSpPr>
          <p:cNvPr id="59395" name="2 Marcador de contenido"/>
          <p:cNvSpPr>
            <a:spLocks noGrp="1"/>
          </p:cNvSpPr>
          <p:nvPr>
            <p:ph sz="quarter" idx="1"/>
          </p:nvPr>
        </p:nvSpPr>
        <p:spPr/>
        <p:txBody>
          <a:bodyPr>
            <a:normAutofit/>
          </a:bodyPr>
          <a:lstStyle/>
          <a:p>
            <a:pPr marL="274320" indent="-274320" eaLnBrk="1" fontAlgn="auto" hangingPunct="1">
              <a:spcAft>
                <a:spcPts val="0"/>
              </a:spcAft>
              <a:buClr>
                <a:schemeClr val="accent3"/>
              </a:buClr>
              <a:buFont typeface="Wingdings 2"/>
              <a:buChar char=""/>
              <a:defRPr/>
            </a:pPr>
            <a:r>
              <a:rPr lang="es-ES" sz="2400" b="1" dirty="0"/>
              <a:t>Villa Ephrussi de Rothschild</a:t>
            </a:r>
            <a:r>
              <a:rPr lang="es-ES" sz="2400" dirty="0"/>
              <a:t> es un palacio junto al mar construido entre 1905 y 1912 en Saint-Jean-Cap-Ferrat en la Costa Azul francesa por Béatrice Baronesa de Rothschild (1864-1934.</a:t>
            </a:r>
          </a:p>
          <a:p>
            <a:pPr marL="274320" indent="-274320" eaLnBrk="1" fontAlgn="auto" hangingPunct="1">
              <a:spcAft>
                <a:spcPts val="0"/>
              </a:spcAft>
              <a:buClr>
                <a:schemeClr val="accent3"/>
              </a:buClr>
              <a:buFont typeface="Wingdings 2"/>
              <a:buChar char=""/>
              <a:defRPr/>
            </a:pPr>
            <a:r>
              <a:rPr lang="es-ES" sz="2400" dirty="0"/>
              <a:t>. Fue diseñado por el arquitecto belga Aaron Mesías.</a:t>
            </a:r>
          </a:p>
          <a:p>
            <a:pPr marL="274320" indent="-274320" eaLnBrk="1" fontAlgn="auto" hangingPunct="1">
              <a:spcAft>
                <a:spcPts val="0"/>
              </a:spcAft>
              <a:buClr>
                <a:schemeClr val="accent3"/>
              </a:buClr>
              <a:buFont typeface="Wingdings 2"/>
              <a:buChar char=""/>
              <a:defRPr/>
            </a:pPr>
            <a:r>
              <a:rPr lang="es-ES" sz="2400" dirty="0"/>
              <a:t>. Un miembro de la familia Rothschild prominente bancario y la esposa del banquero ruso rico barón de Ephrussi, Beatrice de Rothschild construido en color rosa  en un promontorio en el istmo de Cap Ferrat con vistas al mar Mediterráneo.</a:t>
            </a:r>
          </a:p>
          <a:p>
            <a:pPr marL="274320" indent="-274320" eaLnBrk="1" fontAlgn="auto" hangingPunct="1">
              <a:spcAft>
                <a:spcPts val="0"/>
              </a:spcAft>
              <a:buClr>
                <a:schemeClr val="accent3"/>
              </a:buClr>
              <a:buFont typeface="Wingdings 2"/>
              <a:buChar char=""/>
              <a:defRPr/>
            </a:pPr>
            <a:endParaRPr lang="es-ES" sz="2800" dirty="0"/>
          </a:p>
        </p:txBody>
      </p:sp>
    </p:spTree>
    <p:extLst>
      <p:ext uri="{BB962C8B-B14F-4D97-AF65-F5344CB8AC3E}">
        <p14:creationId xmlns:p14="http://schemas.microsoft.com/office/powerpoint/2010/main" val="260559277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2 Marcador de contenido"/>
          <p:cNvSpPr>
            <a:spLocks noGrp="1"/>
          </p:cNvSpPr>
          <p:nvPr>
            <p:ph sz="quarter" idx="1"/>
          </p:nvPr>
        </p:nvSpPr>
        <p:spPr>
          <a:xfrm>
            <a:off x="457200" y="1000125"/>
            <a:ext cx="7355160" cy="5126038"/>
          </a:xfrm>
        </p:spPr>
        <p:txBody>
          <a:bodyPr/>
          <a:lstStyle/>
          <a:p>
            <a:pPr eaLnBrk="1" hangingPunct="1"/>
            <a:r>
              <a:rPr lang="es-ES" sz="2400" dirty="0"/>
              <a:t>La baronesa se llena la casa con muebles antiguos, Old pinturas Master, esculturas, </a:t>
            </a:r>
            <a:r>
              <a:rPr lang="es-ES" sz="2400" i="1" dirty="0"/>
              <a:t>objetos de arte,</a:t>
            </a:r>
            <a:r>
              <a:rPr lang="es-ES" sz="2400" dirty="0"/>
              <a:t> y reunió una extensa colección de porcelanas raras.</a:t>
            </a:r>
          </a:p>
          <a:p>
            <a:pPr eaLnBrk="1" hangingPunct="1"/>
            <a:r>
              <a:rPr lang="es-ES" sz="2400" dirty="0"/>
              <a:t> El jardín es uno de los jardines de notables de Francia.</a:t>
            </a:r>
          </a:p>
          <a:p>
            <a:pPr eaLnBrk="1" hangingPunct="1"/>
            <a:r>
              <a:rPr lang="es-ES" sz="2400" dirty="0"/>
              <a:t> A su muerte en 1934, la baronesa le regaló la propiedad y de sus colecciones a la división Académie des Beaux Arts de la Instituto de Francia y ahora  la villa está abierta al público</a:t>
            </a:r>
            <a:r>
              <a:rPr lang="es-ES" sz="2800" dirty="0"/>
              <a:t>. </a:t>
            </a:r>
          </a:p>
          <a:p>
            <a:pPr eaLnBrk="1" hangingPunct="1"/>
            <a:endParaRPr lang="es-ES" dirty="0"/>
          </a:p>
        </p:txBody>
      </p:sp>
    </p:spTree>
    <p:extLst>
      <p:ext uri="{BB962C8B-B14F-4D97-AF65-F5344CB8AC3E}">
        <p14:creationId xmlns:p14="http://schemas.microsoft.com/office/powerpoint/2010/main" val="3298265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Jardin Villa Ephruss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662019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Jardin Villa Ephrussi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61606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Jardin Villa Ephrussi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577658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Jardin Villa Ephrussi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45137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Jardin Villa Ephrussi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511169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1 Título"/>
          <p:cNvSpPr>
            <a:spLocks noGrp="1"/>
          </p:cNvSpPr>
          <p:nvPr>
            <p:ph type="title"/>
          </p:nvPr>
        </p:nvSpPr>
        <p:spPr/>
        <p:txBody>
          <a:bodyPr/>
          <a:lstStyle/>
          <a:p>
            <a:pPr eaLnBrk="1" hangingPunct="1"/>
            <a:r>
              <a:rPr lang="es-ES" sz="4800" b="1" dirty="0"/>
              <a:t>Jardin des Elfes</a:t>
            </a:r>
          </a:p>
        </p:txBody>
      </p:sp>
      <p:sp>
        <p:nvSpPr>
          <p:cNvPr id="76803" name="2 Marcador de contenido"/>
          <p:cNvSpPr>
            <a:spLocks noGrp="1"/>
          </p:cNvSpPr>
          <p:nvPr>
            <p:ph sz="quarter" idx="1"/>
          </p:nvPr>
        </p:nvSpPr>
        <p:spPr>
          <a:xfrm>
            <a:off x="457200" y="2143125"/>
            <a:ext cx="7571184" cy="4714875"/>
          </a:xfrm>
        </p:spPr>
        <p:txBody>
          <a:bodyPr/>
          <a:lstStyle/>
          <a:p>
            <a:pPr eaLnBrk="1" hangingPunct="1"/>
            <a:r>
              <a:rPr lang="fr-FR" sz="2400" dirty="0"/>
              <a:t>Jardin des Elfes cubre </a:t>
            </a:r>
            <a:r>
              <a:rPr lang="fr-FR" sz="2400" b="1" dirty="0"/>
              <a:t>8 500 metros cuadrados.</a:t>
            </a:r>
          </a:p>
          <a:p>
            <a:pPr eaLnBrk="1" hangingPunct="1"/>
            <a:r>
              <a:rPr lang="fr-FR" sz="2400" dirty="0"/>
              <a:t> Los primeros árboles se plantaron hace más de veinte años, pocos años después de comprar una antigua granja del siglo XIX y los terrenos colindantes por los actuales propietarios. </a:t>
            </a:r>
          </a:p>
          <a:p>
            <a:pPr eaLnBrk="1" hangingPunct="1"/>
            <a:r>
              <a:rPr lang="fr-FR" sz="2400" dirty="0"/>
              <a:t> El jardín, de inspiración Inglésa, consta de un estanque, plantas perennes y de los árboles y arbustos de colección que ofrecen una amplia variedad de colores. </a:t>
            </a:r>
          </a:p>
          <a:p>
            <a:pPr eaLnBrk="1" hangingPunct="1"/>
            <a:endParaRPr lang="es-ES" dirty="0"/>
          </a:p>
        </p:txBody>
      </p:sp>
    </p:spTree>
    <p:extLst>
      <p:ext uri="{BB962C8B-B14F-4D97-AF65-F5344CB8AC3E}">
        <p14:creationId xmlns:p14="http://schemas.microsoft.com/office/powerpoint/2010/main" val="388154023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2 Marcador de contenido"/>
          <p:cNvSpPr>
            <a:spLocks noGrp="1"/>
          </p:cNvSpPr>
          <p:nvPr>
            <p:ph sz="quarter" idx="1"/>
          </p:nvPr>
        </p:nvSpPr>
        <p:spPr>
          <a:xfrm>
            <a:off x="457200" y="1285875"/>
            <a:ext cx="7427168" cy="4840288"/>
          </a:xfrm>
        </p:spPr>
        <p:txBody>
          <a:bodyPr/>
          <a:lstStyle/>
          <a:p>
            <a:pPr eaLnBrk="1" hangingPunct="1"/>
            <a:r>
              <a:rPr lang="es-ES" dirty="0"/>
              <a:t>Un </a:t>
            </a:r>
            <a:r>
              <a:rPr lang="es-ES" b="1" dirty="0"/>
              <a:t>huerto</a:t>
            </a:r>
            <a:r>
              <a:rPr lang="es-ES" dirty="0"/>
              <a:t> alberga diferentes especies de árboles frutales como cerezos, perales, melocotoneros y ciruelos, así como las especies más raras: morera llorando, nashi ...  </a:t>
            </a:r>
          </a:p>
          <a:p>
            <a:pPr eaLnBrk="1" hangingPunct="1"/>
            <a:r>
              <a:rPr lang="es-ES" dirty="0"/>
              <a:t>Por último, el </a:t>
            </a:r>
            <a:r>
              <a:rPr lang="es-ES" b="1" dirty="0"/>
              <a:t>jardín,</a:t>
            </a:r>
            <a:r>
              <a:rPr lang="es-ES" dirty="0"/>
              <a:t> formando un cuadrado, con verduras , hierbas y condimentos.</a:t>
            </a:r>
          </a:p>
        </p:txBody>
      </p:sp>
    </p:spTree>
    <p:extLst>
      <p:ext uri="{BB962C8B-B14F-4D97-AF65-F5344CB8AC3E}">
        <p14:creationId xmlns:p14="http://schemas.microsoft.com/office/powerpoint/2010/main" val="26229987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Jardin-des-elfes-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755134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Jardin-des-elfes-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49518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Jardin-des-elfes-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151825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Jardin-des-elfes-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120820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Jardin-des-elfes-0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550528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Jardin-des-elfes-0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875340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Jardin-des-elfes-0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538877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Jardin-des-elfes-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681445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Título"/>
          <p:cNvSpPr>
            <a:spLocks noGrp="1"/>
          </p:cNvSpPr>
          <p:nvPr>
            <p:ph type="title"/>
          </p:nvPr>
        </p:nvSpPr>
        <p:spPr/>
        <p:txBody>
          <a:bodyPr/>
          <a:lstStyle/>
          <a:p>
            <a:pPr eaLnBrk="1" hangingPunct="1"/>
            <a:r>
              <a:rPr lang="es-ES" dirty="0"/>
              <a:t>Jardins de Luxembourg</a:t>
            </a:r>
          </a:p>
        </p:txBody>
      </p:sp>
      <p:sp>
        <p:nvSpPr>
          <p:cNvPr id="87043" name="2 Marcador de contenido"/>
          <p:cNvSpPr>
            <a:spLocks noGrp="1"/>
          </p:cNvSpPr>
          <p:nvPr>
            <p:ph sz="quarter" idx="1"/>
          </p:nvPr>
        </p:nvSpPr>
        <p:spPr>
          <a:xfrm>
            <a:off x="457200" y="2420938"/>
            <a:ext cx="7643192" cy="3903662"/>
          </a:xfrm>
        </p:spPr>
        <p:txBody>
          <a:bodyPr/>
          <a:lstStyle/>
          <a:p>
            <a:pPr eaLnBrk="1" hangingPunct="1"/>
            <a:r>
              <a:rPr lang="es-ES" sz="2400" dirty="0"/>
              <a:t>El </a:t>
            </a:r>
            <a:r>
              <a:rPr lang="es-ES" sz="2400" b="1" dirty="0"/>
              <a:t>Jardín del Luxemburgo</a:t>
            </a:r>
            <a:r>
              <a:rPr lang="es-ES" sz="2400" dirty="0"/>
              <a:t> (en francés, </a:t>
            </a:r>
            <a:r>
              <a:rPr lang="es-ES" sz="2400" i="1" dirty="0"/>
              <a:t>Jardin du Luxembourg</a:t>
            </a:r>
            <a:r>
              <a:rPr lang="es-ES" sz="2400" dirty="0"/>
              <a:t>), apodado familiarmente </a:t>
            </a:r>
            <a:r>
              <a:rPr lang="es-ES" sz="2400" i="1" dirty="0"/>
              <a:t>Luco</a:t>
            </a:r>
            <a:r>
              <a:rPr lang="es-ES" sz="2400" dirty="0"/>
              <a:t>, es un parque público parisino de 22,45 ha, situado en el VI Distrito. El Luxemburgo es el jardín del Senado francés, cuya sede se encuentra en el Palacio de Luxemburgo.</a:t>
            </a:r>
          </a:p>
          <a:p>
            <a:pPr eaLnBrk="1" hangingPunct="1"/>
            <a:r>
              <a:rPr lang="es-ES" sz="2400" dirty="0"/>
              <a:t>El palacio y los jardines fueron construidos por el arquitecto Salomon de Brosse para María de Médici de 1615 a 1627.</a:t>
            </a:r>
          </a:p>
          <a:p>
            <a:pPr eaLnBrk="1" hangingPunct="1"/>
            <a:endParaRPr lang="es-ES" sz="2400" dirty="0"/>
          </a:p>
        </p:txBody>
      </p:sp>
    </p:spTree>
    <p:extLst>
      <p:ext uri="{BB962C8B-B14F-4D97-AF65-F5344CB8AC3E}">
        <p14:creationId xmlns:p14="http://schemas.microsoft.com/office/powerpoint/2010/main" val="8172154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2 Marcador de contenido"/>
          <p:cNvSpPr>
            <a:spLocks noGrp="1"/>
          </p:cNvSpPr>
          <p:nvPr>
            <p:ph sz="quarter" idx="1"/>
          </p:nvPr>
        </p:nvSpPr>
        <p:spPr>
          <a:xfrm>
            <a:off x="457200" y="1341438"/>
            <a:ext cx="7499176" cy="4784725"/>
          </a:xfrm>
        </p:spPr>
        <p:txBody>
          <a:bodyPr/>
          <a:lstStyle/>
          <a:p>
            <a:pPr eaLnBrk="1" hangingPunct="1"/>
            <a:r>
              <a:rPr lang="es-ES" sz="2400" dirty="0"/>
              <a:t>Los jardines incluyen un gran zona de juegos cercada, muy popular entre los más pequeños y sus padres, y adyacente a él hay un excelente teatro de guiñol y un tiovivo.</a:t>
            </a:r>
          </a:p>
          <a:p>
            <a:pPr eaLnBrk="1" hangingPunct="1"/>
            <a:r>
              <a:rPr lang="es-ES" sz="2400" dirty="0"/>
              <a:t> En ocasiones, los paseos en poni son también posibles. </a:t>
            </a:r>
          </a:p>
          <a:p>
            <a:pPr eaLnBrk="1" hangingPunct="1"/>
            <a:r>
              <a:rPr lang="es-ES" sz="2400" dirty="0"/>
              <a:t>Además, se dan actuaciones musicales gratuitas en un quiosco y hay un restaurante cerca, bajo los árboles, con mesas tanto en el interior como al aire libre, para poder escuchar la música mientras se disfruta de un vaso de vino.</a:t>
            </a:r>
          </a:p>
        </p:txBody>
      </p:sp>
    </p:spTree>
    <p:extLst>
      <p:ext uri="{BB962C8B-B14F-4D97-AF65-F5344CB8AC3E}">
        <p14:creationId xmlns:p14="http://schemas.microsoft.com/office/powerpoint/2010/main" val="273437657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2 Marcador de contenido"/>
          <p:cNvSpPr>
            <a:spLocks noGrp="1"/>
          </p:cNvSpPr>
          <p:nvPr>
            <p:ph sz="quarter" idx="1"/>
          </p:nvPr>
        </p:nvSpPr>
        <p:spPr>
          <a:xfrm>
            <a:off x="457200" y="1268413"/>
            <a:ext cx="7283152" cy="4857750"/>
          </a:xfrm>
        </p:spPr>
        <p:txBody>
          <a:bodyPr/>
          <a:lstStyle/>
          <a:p>
            <a:pPr eaLnBrk="1" hangingPunct="1"/>
            <a:r>
              <a:rPr lang="es-ES" sz="2400" dirty="0"/>
              <a:t>El jardín es agradable por su tranquilidad.</a:t>
            </a:r>
          </a:p>
          <a:p>
            <a:pPr eaLnBrk="1" hangingPunct="1"/>
            <a:r>
              <a:rPr lang="es-ES" sz="2400" dirty="0"/>
              <a:t> Los niños juegan con barcos en miniatura en el pequeño estanque.</a:t>
            </a:r>
          </a:p>
          <a:p>
            <a:pPr eaLnBrk="1" hangingPunct="1"/>
            <a:r>
              <a:rPr lang="es-ES" sz="2400" dirty="0"/>
              <a:t> El jardín contiene varias estatuas y esculturas. Rodeando el estanque, hay una serie de estatuas de antiguas reinas francesas.</a:t>
            </a:r>
          </a:p>
          <a:p>
            <a:pPr eaLnBrk="1" hangingPunct="1"/>
            <a:r>
              <a:rPr lang="es-ES" sz="2400" dirty="0"/>
              <a:t> La Escuela Nacional Superior de Minas de París y el Teatro del Odeón están al lado del Jardín de Luxemburgo.</a:t>
            </a:r>
          </a:p>
        </p:txBody>
      </p:sp>
    </p:spTree>
    <p:extLst>
      <p:ext uri="{BB962C8B-B14F-4D97-AF65-F5344CB8AC3E}">
        <p14:creationId xmlns:p14="http://schemas.microsoft.com/office/powerpoint/2010/main" val="219244574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2 Imagen" descr="Jardins de Louxemburg.-Fontaine des Medic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429386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Jardins de Loxembourg.-p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634418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Jardins de Luexembur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916187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Jardins de Luxembour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659934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Jardins de Luxembourg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127264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Jardins de Luxembourg.-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853804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Jardins de Luxembourg.-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104603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Jardins de Luxembourg.-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70872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Jardins de Luxembourg.-´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978072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Jardins de Luxembourg.-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634119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Jardins de Luxembourg.-p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623360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Jardins de Luxembourg.-p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079379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Jardins de Luxembourg.-p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078181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Jardins de Luxembourg.-p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867605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Jardins de Luxembourg.-p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519010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Jardins de Luxembourg.-p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307918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Jardins de Luxembourg.-p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926812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Jardins de Luxembourg.-p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49383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Jardins de Luxembourg.-p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951944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Jardins de Luxembourg.-p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734811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Jardins de Luxembourg.-p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075828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Jardins de Luxembourg.-p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198524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Jardins de Luxembourg.-p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890060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Jardins de Luxembourg.-p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722114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Jardins de Luxembourg.-p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491447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Jardins de Luxembourg.-p2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428538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Jardins de Luxembourg.-p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639027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Jardins de Luxembourg.-p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308646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Jardins de Luxembourg.-p2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015634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Jardins de Luxembourg.-p2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803947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Jardins de Luxembourg.-p2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082310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Jardins de Luxembourg.-p2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969447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Jardins de Luxembourg.-p2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76929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Jardins de Luxembourgh.-Pa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693197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Jardins de Luxembourgh.-Paris.-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655970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Jardins de Luxembourgh.-Paris.-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51553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Jardins de Luxemburg.-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166599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Jardins de Luxemburg.-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16720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Jardins de Luxemburg.-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016435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Jardins de Luxemburgh.-Par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539171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Jardins de Luxenbourg.-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37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366527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2 Imagen" descr="Jardins de Luxenbourg.-p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92179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TotalTime>
  <Words>1626</Words>
  <Application>Microsoft Office PowerPoint</Application>
  <PresentationFormat>Presentación en pantalla (4:3)</PresentationFormat>
  <Paragraphs>276</Paragraphs>
  <Slides>127</Slides>
  <Notes>108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127</vt:i4>
      </vt:variant>
    </vt:vector>
  </HeadingPairs>
  <TitlesOfParts>
    <vt:vector size="132" baseType="lpstr">
      <vt:lpstr>Calibri</vt:lpstr>
      <vt:lpstr>Century Schoolbook</vt:lpstr>
      <vt:lpstr>Wingdings</vt:lpstr>
      <vt:lpstr>Wingdings 2</vt:lpstr>
      <vt:lpstr>Default Theme</vt:lpstr>
      <vt:lpstr>EUROPA-.-LA VUELTA AL MUNDO EN 885 JARDINES.-FRANCIA.-J</vt:lpstr>
      <vt:lpstr>Jardin Botánico de Lyon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Exótico de Mónaco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japonés de Mónaco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Plume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Sauvage de Stephane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 Villa Ephrussi de Rothschild</vt:lpstr>
      <vt:lpstr>Presentación de PowerPoint</vt:lpstr>
      <vt:lpstr>Presentación de PowerPoint</vt:lpstr>
      <vt:lpstr>Presentación de PowerPoint</vt:lpstr>
      <vt:lpstr>Presentación de PowerPoint</vt:lpstr>
      <vt:lpstr>Presentación de PowerPoint</vt:lpstr>
      <vt:lpstr>Presentación de PowerPoint</vt:lpstr>
      <vt:lpstr>Jardin des Elfes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Jardins de Luxembourg</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JARDINES.-PAIS DE GALES.-A</dc:title>
  <dc:creator>Josep</dc:creator>
  <cp:lastModifiedBy>Usuario</cp:lastModifiedBy>
  <cp:revision>7</cp:revision>
  <dcterms:created xsi:type="dcterms:W3CDTF">2013-09-07T04:16:19Z</dcterms:created>
  <dcterms:modified xsi:type="dcterms:W3CDTF">2018-03-11T19:04:20Z</dcterms:modified>
</cp:coreProperties>
</file>