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40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4" r:id="rId108"/>
    <p:sldId id="365" r:id="rId109"/>
    <p:sldId id="366"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085A19-DD1E-4D3F-BAEB-D70F2179A676}"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512A41-2D5E-4995-9EF7-9399E88BE720}" type="slidenum">
              <a:rPr lang="es-ES" smtClean="0"/>
              <a:t>‹Nº›</a:t>
            </a:fld>
            <a:endParaRPr lang="es-ES" dirty="0"/>
          </a:p>
        </p:txBody>
      </p:sp>
    </p:spTree>
    <p:extLst>
      <p:ext uri="{BB962C8B-B14F-4D97-AF65-F5344CB8AC3E}">
        <p14:creationId xmlns:p14="http://schemas.microsoft.com/office/powerpoint/2010/main" val="132071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10202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21923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143722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202726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888074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A15E4D-9532-4104-8C63-451D2FC744AD}" type="slidenum">
              <a:rPr lang="es-ES" sz="1200">
                <a:solidFill>
                  <a:prstClr val="black"/>
                </a:solidFill>
              </a:rPr>
              <a:pPr eaLnBrk="1" hangingPunct="1"/>
              <a:t>11</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Francia.-Caen.-La Coline des Oiseaux</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9346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70743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125A191-82EB-453B-B376-6965A0FAEC77}" type="slidenum">
              <a:rPr lang="es-ES" sz="1200">
                <a:solidFill>
                  <a:prstClr val="black"/>
                </a:solidFill>
              </a:rPr>
              <a:pPr eaLnBrk="1" hangingPunct="1"/>
              <a:t>15</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Francia.-Caen.-La colline des Oiseaux</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826788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860822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377064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.-Caen.-La Coline des Oiseaux</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333080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de Caen</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632295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Caen</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418347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Caen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861522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Caen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76239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Caen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524669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Caen</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45651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51188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027243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570896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266283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025218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94897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912644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906676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123530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405306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526848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22721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Rouen.-Magnolia</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7902860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308255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707323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05196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74169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273123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593044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096720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54202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692595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941201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6247162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098365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287790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Rouen</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8248605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7723858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165175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8986722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6003631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1631156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051098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7669675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3472460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618032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8691499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9417221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5648318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0104163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1629983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110847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6464472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9645183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9498891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090921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5527005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6401251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8865700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8793979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779648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9517200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3382135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2241306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5312601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2576671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6218820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881490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6712566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7059432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0331359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8841776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606001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7922893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8471154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612169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7101850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a:t>
            </a:r>
            <a:r>
              <a:rPr lang="es-ES" baseline="0" dirty="0"/>
              <a:t> plantes de Paris</a:t>
            </a:r>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0639529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4955813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352918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6063432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41439782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3605581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1996207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5016824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9507532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9596460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9191819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r>
              <a:rPr lang="es-ES" dirty="0"/>
              <a:t>.-Alpine</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11574997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6527078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52066000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a:t>
            </a:r>
            <a:r>
              <a:rPr lang="fr-FR" baseline="0" dirty="0"/>
              <a:t> Paris</a:t>
            </a:r>
            <a:endParaRPr lang="fr-FR" dirty="0"/>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7124823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133139207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7108426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plantes de 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36606203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29936040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21991417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8551909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26451341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8926128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7224958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0152018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17795565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51347553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7256208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12047110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5328670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57097048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30920493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26662520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Plantes.-Paris.</a:t>
            </a:r>
          </a:p>
          <a:p>
            <a:endParaRPr lang="es-ES" dirty="0"/>
          </a:p>
        </p:txBody>
      </p:sp>
      <p:sp>
        <p:nvSpPr>
          <p:cNvPr id="4" name="3 Marcador de número de diapositiva"/>
          <p:cNvSpPr>
            <a:spLocks noGrp="1"/>
          </p:cNvSpPr>
          <p:nvPr>
            <p:ph type="sldNum" sz="quarter" idx="10"/>
          </p:nvPr>
        </p:nvSpPr>
        <p:spPr/>
        <p:txBody>
          <a:bodyPr/>
          <a:lstStyle/>
          <a:p>
            <a:fld id="{DE7C992D-B137-4558-AD70-693AF48D5AD9}"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395417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87762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111550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8569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921182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88904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90010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4606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720847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97688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98698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29132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65932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7499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389081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35059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54827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0562341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332656"/>
            <a:ext cx="5328592" cy="3960440"/>
          </a:xfrm>
        </p:spPr>
        <p:txBody>
          <a:bodyPr>
            <a:noAutofit/>
          </a:bodyPr>
          <a:lstStyle/>
          <a:p>
            <a:r>
              <a:rPr lang="es-ES" sz="3200" dirty="0"/>
              <a:t>EUROPA.-LA VUELTA AL MUNDO EN 885 JARDINES.-FRANCIA.-Jardines Botánicos de la Colline des oiseaux,Caen,Rouen,</a:t>
            </a:r>
            <a:br>
              <a:rPr lang="es-ES" sz="3200" dirty="0"/>
            </a:br>
            <a:r>
              <a:rPr lang="es-ES" sz="3200" dirty="0"/>
              <a:t>Montpellier y Jardin des plantes de Paris</a:t>
            </a:r>
          </a:p>
        </p:txBody>
      </p:sp>
      <p:sp>
        <p:nvSpPr>
          <p:cNvPr id="3" name="2 Subtítulo"/>
          <p:cNvSpPr>
            <a:spLocks noGrp="1"/>
          </p:cNvSpPr>
          <p:nvPr>
            <p:ph type="subTitle" idx="1"/>
          </p:nvPr>
        </p:nvSpPr>
        <p:spPr>
          <a:xfrm>
            <a:off x="2286000" y="5003322"/>
            <a:ext cx="4446240"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215154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Caen.-La colline des Oiseaux</a:t>
            </a:r>
            <a:br>
              <a:rPr lang="fr-FR" dirty="0"/>
            </a:br>
            <a:endParaRPr lang="es-ES" dirty="0"/>
          </a:p>
        </p:txBody>
      </p:sp>
      <p:sp>
        <p:nvSpPr>
          <p:cNvPr id="3" name="2 Marcador de contenido"/>
          <p:cNvSpPr>
            <a:spLocks noGrp="1"/>
          </p:cNvSpPr>
          <p:nvPr>
            <p:ph idx="1"/>
          </p:nvPr>
        </p:nvSpPr>
        <p:spPr/>
        <p:txBody>
          <a:bodyPr>
            <a:normAutofit/>
          </a:bodyPr>
          <a:lstStyle/>
          <a:p>
            <a:r>
              <a:rPr lang="es-ES" dirty="0"/>
              <a:t>Colina des Oiseaux de Caen es una zona verde de 17 hectáreas ubicadas al norte de la carretera de circunvalación de la ciudad , en el distrito de Madness Couvrechef y cerca del Memorial de la Paz . Fue inaugurado en 1994.</a:t>
            </a:r>
          </a:p>
          <a:p>
            <a:r>
              <a:rPr lang="es-ES" dirty="0"/>
              <a:t>En 1923 , la ciudad compró la tierra al sur de la aldea de la locura con el fin de aplicar una descarga . </a:t>
            </a:r>
          </a:p>
          <a:p>
            <a:r>
              <a:rPr lang="es-ES" dirty="0"/>
              <a:t>Durante cincuenta años, la basura de la ciudad se descargan y dos colinas 35 y 25 metros de forma gradual . </a:t>
            </a:r>
          </a:p>
        </p:txBody>
      </p:sp>
    </p:spTree>
    <p:extLst>
      <p:ext uri="{BB962C8B-B14F-4D97-AF65-F5344CB8AC3E}">
        <p14:creationId xmlns:p14="http://schemas.microsoft.com/office/powerpoint/2010/main" val="889519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275040" cy="5565232"/>
          </a:xfrm>
        </p:spPr>
        <p:txBody>
          <a:bodyPr>
            <a:normAutofit/>
          </a:bodyPr>
          <a:lstStyle/>
          <a:p>
            <a:r>
              <a:rPr lang="es-ES" dirty="0"/>
              <a:t>Después de la Segunda Guerra Mundial, los nuevos barrios, como el Chemin Vert o Madness-Couvrechef se crean en las afueras de Caen, a fin de hacer frente a un crecimiento significativo de la población y la descarga es muy pronto a las puertas de la ciudad .</a:t>
            </a:r>
          </a:p>
          <a:p>
            <a:r>
              <a:rPr lang="es-ES" dirty="0"/>
              <a:t>En enero 1973 , la incineradora de residuos de Colombelles es operado y Luc Duncombe, nombrado en 1971 teniente de alcalde de Medio Ambiente, decidió transformar el antiguo vertedero, inutilizado por el nuevo equipo en el jardín pública. </a:t>
            </a:r>
          </a:p>
          <a:p>
            <a:r>
              <a:rPr lang="es-ES" dirty="0"/>
              <a:t>El sitio fue finalmente inaugurado en 1994 para conmemorar el 50 aniversario del Día-D . El desarrollo original y exitosa hace un lugar ideal para familias. El parque se extiende hacia el este por Valley Memorial , el espacio verde en el antiguo canteras de piedra de Caen . </a:t>
            </a:r>
          </a:p>
          <a:p>
            <a:endParaRPr lang="es-ES" dirty="0"/>
          </a:p>
          <a:p>
            <a:endParaRPr lang="es-ES" dirty="0"/>
          </a:p>
        </p:txBody>
      </p:sp>
    </p:spTree>
    <p:extLst>
      <p:ext uri="{BB962C8B-B14F-4D97-AF65-F5344CB8AC3E}">
        <p14:creationId xmlns:p14="http://schemas.microsoft.com/office/powerpoint/2010/main" val="165461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b="1" dirty="0"/>
              <a:t>Componentes </a:t>
            </a:r>
            <a:r>
              <a:rPr lang="es-ES" dirty="0"/>
              <a:t> .-</a:t>
            </a:r>
          </a:p>
          <a:p>
            <a:r>
              <a:rPr lang="es-ES" dirty="0"/>
              <a:t>El gran jardín de rosas . </a:t>
            </a:r>
          </a:p>
          <a:p>
            <a:r>
              <a:rPr lang="es-ES" dirty="0"/>
              <a:t>El laberinto . </a:t>
            </a:r>
          </a:p>
          <a:p>
            <a:r>
              <a:rPr lang="es-ES" dirty="0"/>
              <a:t>La Normandía miniatura. </a:t>
            </a:r>
          </a:p>
          <a:p>
            <a:r>
              <a:rPr lang="es-ES" dirty="0"/>
              <a:t>El jardín de las ciudades gemelas . Jardín Franconia </a:t>
            </a:r>
          </a:p>
          <a:p>
            <a:r>
              <a:rPr lang="es-ES" dirty="0"/>
              <a:t>Jardín Devon </a:t>
            </a:r>
          </a:p>
          <a:p>
            <a:r>
              <a:rPr lang="es-ES" dirty="0"/>
              <a:t>Jardín Thies </a:t>
            </a:r>
          </a:p>
          <a:p>
            <a:r>
              <a:rPr lang="es-ES" dirty="0"/>
              <a:t>Jardin d' Alexandria </a:t>
            </a:r>
          </a:p>
          <a:p>
            <a:r>
              <a:rPr lang="es-ES" dirty="0"/>
              <a:t>El panorama </a:t>
            </a:r>
          </a:p>
          <a:p>
            <a:r>
              <a:rPr lang="es-ES" dirty="0"/>
              <a:t>El recinto de animales ( cabras ). </a:t>
            </a:r>
          </a:p>
          <a:p>
            <a:r>
              <a:rPr lang="es-ES" dirty="0"/>
              <a:t>Parque de animales (domésticos, regionales) </a:t>
            </a:r>
          </a:p>
          <a:p>
            <a:r>
              <a:rPr lang="es-ES" dirty="0"/>
              <a:t>El jardín de Francia contiene varias ciudades jardines en la región, incluyendo: Jardín Deauville </a:t>
            </a:r>
          </a:p>
          <a:p>
            <a:r>
              <a:rPr lang="es-ES" dirty="0"/>
              <a:t>Jardin d' Hérouville-Saint-Clair </a:t>
            </a:r>
          </a:p>
          <a:p>
            <a:endParaRPr lang="es-ES" dirty="0"/>
          </a:p>
          <a:p>
            <a:endParaRPr lang="es-ES" dirty="0"/>
          </a:p>
        </p:txBody>
      </p:sp>
    </p:spTree>
    <p:extLst>
      <p:ext uri="{BB962C8B-B14F-4D97-AF65-F5344CB8AC3E}">
        <p14:creationId xmlns:p14="http://schemas.microsoft.com/office/powerpoint/2010/main" val="422145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89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90490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61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851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94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51086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Botaniics\Francia.-_roseraie_de_la_colline_aux_oiseaux_a_Ca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503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641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7325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Botaniics\Francia.-_labyrinthe_de_la_colline_aux_oiseaux_a_Ca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537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0707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135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83139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9316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786210"/>
          </a:xfrm>
        </p:spPr>
        <p:txBody>
          <a:bodyPr/>
          <a:lstStyle/>
          <a:p>
            <a:r>
              <a:rPr lang="es-ES" dirty="0"/>
              <a:t>Jardin Botánico de Caen</a:t>
            </a:r>
            <a:br>
              <a:rPr lang="es-ES" dirty="0"/>
            </a:br>
            <a:endParaRPr lang="es-ES" dirty="0"/>
          </a:p>
        </p:txBody>
      </p:sp>
      <p:sp>
        <p:nvSpPr>
          <p:cNvPr id="3" name="2 Marcador de contenido"/>
          <p:cNvSpPr>
            <a:spLocks noGrp="1"/>
          </p:cNvSpPr>
          <p:nvPr>
            <p:ph idx="1"/>
          </p:nvPr>
        </p:nvSpPr>
        <p:spPr>
          <a:xfrm>
            <a:off x="457200" y="2276872"/>
            <a:ext cx="6131024" cy="4197080"/>
          </a:xfrm>
        </p:spPr>
        <p:txBody>
          <a:bodyPr>
            <a:normAutofit/>
          </a:bodyPr>
          <a:lstStyle/>
          <a:p>
            <a:r>
              <a:rPr lang="es-ES" dirty="0"/>
              <a:t>El Jardín Botánico de Caen (5.000 m²), conocido más formalmente como Le jardín des plantes et le jardín botanique de Caen, es un jardín botánico y arboreto situado en 5, place Blot, Caen , Calvados , Baja Normandía , Francia . Abre todos los días. </a:t>
            </a:r>
          </a:p>
          <a:p>
            <a:r>
              <a:rPr lang="es-ES" dirty="0"/>
              <a:t>Primeras plantas del jardín se recogieron en 1689, y su primer catálogo publicado en 1781 (Jardin Botanique de Caen por Farin y Demoneuse</a:t>
            </a:r>
          </a:p>
        </p:txBody>
      </p:sp>
    </p:spTree>
    <p:extLst>
      <p:ext uri="{BB962C8B-B14F-4D97-AF65-F5344CB8AC3E}">
        <p14:creationId xmlns:p14="http://schemas.microsoft.com/office/powerpoint/2010/main" val="51916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203032" cy="5565232"/>
          </a:xfrm>
        </p:spPr>
        <p:txBody>
          <a:bodyPr/>
          <a:lstStyle/>
          <a:p>
            <a:r>
              <a:rPr lang="es-ES" dirty="0"/>
              <a:t> Se estableció en el sitio de una antigua cantera de piedra, como un jardín botánico universitario, pero en 1803, después de la Revolución Francesa , fue ampliado en 3,5 hectáreas para convertirse en un parque municipal. </a:t>
            </a:r>
          </a:p>
          <a:p>
            <a:r>
              <a:rPr lang="es-ES" dirty="0"/>
              <a:t> En 1860 dos grandes invernaderos fueron construidos, y un instituto botánico añadieron en 1891, pero todos fueron destruidos en la Segunda Guerra Mundial . Nuevos invernaderos fueron construidos en 1988. </a:t>
            </a:r>
          </a:p>
          <a:p>
            <a:r>
              <a:rPr lang="es-ES" dirty="0"/>
              <a:t>En 1860 dos grandes invernaderos fueron construidos, y un instituto botánico añadieron en 1891, pero todos fueron destruidos en la Segunda Guerra Mundial . </a:t>
            </a:r>
          </a:p>
          <a:p>
            <a:r>
              <a:rPr lang="es-ES" dirty="0"/>
              <a:t>Nuevos invernaderos fueron construidos en 1988. </a:t>
            </a:r>
          </a:p>
          <a:p>
            <a:endParaRPr lang="es-ES" dirty="0"/>
          </a:p>
        </p:txBody>
      </p:sp>
    </p:spTree>
    <p:extLst>
      <p:ext uri="{BB962C8B-B14F-4D97-AF65-F5344CB8AC3E}">
        <p14:creationId xmlns:p14="http://schemas.microsoft.com/office/powerpoint/2010/main" val="2990816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5842992" cy="5205192"/>
          </a:xfrm>
        </p:spPr>
        <p:txBody>
          <a:bodyPr/>
          <a:lstStyle/>
          <a:p>
            <a:r>
              <a:rPr lang="es-ES" dirty="0"/>
              <a:t>Hoy, el jardín cuenta con más de 8.000 especies dispuestas en dos secciones. La sección inferior contiene plantas nativas de Normandía (alrededor de 1.000 especies), un jardín medicinal (600 plantas), las colecciones hortícolas (700 variedades), rocallas (1.500 ejemplares enanos), un arboretum de árboles y arbustos (500 especies), y un invernadero de alrededor de 1.500 especies exóticas. </a:t>
            </a:r>
          </a:p>
          <a:p>
            <a:r>
              <a:rPr lang="es-ES" dirty="0"/>
              <a:t>La parte superior es un parque público que contiene notables ejemplares arbóreos como Sophora japonica (1750), Sequoiadendron giganteum (1890), y Cryptomeria japonica (1870). </a:t>
            </a:r>
          </a:p>
          <a:p>
            <a:endParaRPr lang="es-ES" dirty="0"/>
          </a:p>
        </p:txBody>
      </p:sp>
    </p:spTree>
    <p:extLst>
      <p:ext uri="{BB962C8B-B14F-4D97-AF65-F5344CB8AC3E}">
        <p14:creationId xmlns:p14="http://schemas.microsoft.com/office/powerpoint/2010/main" val="1064354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4723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701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4" y="67235"/>
            <a:ext cx="9083115" cy="6858000"/>
          </a:xfrm>
          <a:prstGeom prst="rect">
            <a:avLst/>
          </a:prstGeom>
        </p:spPr>
      </p:pic>
    </p:spTree>
    <p:extLst>
      <p:ext uri="{BB962C8B-B14F-4D97-AF65-F5344CB8AC3E}">
        <p14:creationId xmlns:p14="http://schemas.microsoft.com/office/powerpoint/2010/main" val="407006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1147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534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71557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1404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34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Plantes de Rouen</a:t>
            </a:r>
            <a:br>
              <a:rPr lang="es-ES" dirty="0"/>
            </a:br>
            <a:endParaRPr lang="es-ES" dirty="0"/>
          </a:p>
        </p:txBody>
      </p:sp>
      <p:sp>
        <p:nvSpPr>
          <p:cNvPr id="3" name="2 Marcador de contenido"/>
          <p:cNvSpPr>
            <a:spLocks noGrp="1"/>
          </p:cNvSpPr>
          <p:nvPr>
            <p:ph idx="1"/>
          </p:nvPr>
        </p:nvSpPr>
        <p:spPr>
          <a:xfrm>
            <a:off x="457200" y="1772816"/>
            <a:ext cx="5842992" cy="4701136"/>
          </a:xfrm>
        </p:spPr>
        <p:txBody>
          <a:bodyPr>
            <a:normAutofit/>
          </a:bodyPr>
          <a:lstStyle/>
          <a:p>
            <a:r>
              <a:rPr lang="es-ES" dirty="0"/>
              <a:t>El Jardin des Plantes de Rouen (8 hectáreas) es un municipio jardín botánico ubicado en 7, rue de Trianon, Rouen , Seine-Maritime , Alta Normandía , Francia . Abre todos los días sin cargos. </a:t>
            </a:r>
          </a:p>
          <a:p>
            <a:r>
              <a:rPr lang="es-ES" dirty="0"/>
              <a:t>El jardín se remonta a 1691, cuando Louis de Carel adquirió tierras forestales dentro de la cual se construyó un jardín y un pabellón. escocesa banquero John Law compró el jardín en 1717, y en 1741, después de varios otros propietarios, que se abrió al público. </a:t>
            </a:r>
          </a:p>
        </p:txBody>
      </p:sp>
    </p:spTree>
    <p:extLst>
      <p:ext uri="{BB962C8B-B14F-4D97-AF65-F5344CB8AC3E}">
        <p14:creationId xmlns:p14="http://schemas.microsoft.com/office/powerpoint/2010/main" val="991256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059016" cy="5421216"/>
          </a:xfrm>
        </p:spPr>
        <p:txBody>
          <a:bodyPr>
            <a:normAutofit/>
          </a:bodyPr>
          <a:lstStyle/>
          <a:p>
            <a:r>
              <a:rPr lang="es-ES" dirty="0"/>
              <a:t>En 1820 Inglés horticultor Crac Calvert creó los invernaderos de dalias. </a:t>
            </a:r>
          </a:p>
          <a:p>
            <a:r>
              <a:rPr lang="es-ES" dirty="0"/>
              <a:t>En 1806, Sophie Blanchard hizo una ascensión en globo ascensión en solitario , en 1811 Napoleón compró el jardín para establecer la Sénatorie de la Seine-Inférieure, y en 1817 Elisa Garnerin lanzó en paracaídas desde un globo lanzado en el sitio.</a:t>
            </a:r>
          </a:p>
          <a:p>
            <a:r>
              <a:rPr lang="es-ES" dirty="0"/>
              <a:t>El municipio de Rouen compró el sitio en 1832 por su jardín botánico, con diseños de Désiré Lejeune y la construcción de Guillaume Dubreuil, que en 1840 abrió sus puertas al público como el Jardin des Plantes. </a:t>
            </a:r>
          </a:p>
          <a:p>
            <a:r>
              <a:rPr lang="es-ES" dirty="0"/>
              <a:t>En 2004 el jardín fue reconocido por la Asociación des jardins Botaniques de France et pays des francófonos. </a:t>
            </a:r>
          </a:p>
          <a:p>
            <a:endParaRPr lang="es-ES" dirty="0"/>
          </a:p>
          <a:p>
            <a:endParaRPr lang="es-ES" dirty="0"/>
          </a:p>
        </p:txBody>
      </p:sp>
    </p:spTree>
    <p:extLst>
      <p:ext uri="{BB962C8B-B14F-4D97-AF65-F5344CB8AC3E}">
        <p14:creationId xmlns:p14="http://schemas.microsoft.com/office/powerpoint/2010/main" val="182508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6203032" cy="5349208"/>
          </a:xfrm>
        </p:spPr>
        <p:txBody>
          <a:bodyPr/>
          <a:lstStyle/>
          <a:p>
            <a:r>
              <a:rPr lang="es-ES" dirty="0"/>
              <a:t>Hoy, el jardín cuenta con más de 5.600 plantas taxones , representando 600 especies , con una notable colección de fucsias (991 variedades). Contiene un jardín de rocas (1.300 m²), jardín de iris y hemerocallis (450 m²), aumentaron jardín (670 m²), plazas de plantas medicinales (60 plantas), así como un huerto y colecciones de aromáticas y plantas carnívoras . </a:t>
            </a:r>
          </a:p>
          <a:p>
            <a:r>
              <a:rPr lang="es-ES" dirty="0"/>
              <a:t>Los edificios incluyen un invernadero , la central de efecto invernadero (1839-1842), siete invernaderos adicionales (1883-1884), incluyendo un Palmarium e invernaderos tropicales (1936-1938). El jardín también contiene estatuas de la escritora local Eugène Noël (1816-1899), un rúnico piedra de Dinamarca colocado en 1911, y un busto del dios Pan . </a:t>
            </a:r>
          </a:p>
          <a:p>
            <a:endParaRPr lang="es-ES" dirty="0"/>
          </a:p>
        </p:txBody>
      </p:sp>
    </p:spTree>
    <p:extLst>
      <p:ext uri="{BB962C8B-B14F-4D97-AF65-F5344CB8AC3E}">
        <p14:creationId xmlns:p14="http://schemas.microsoft.com/office/powerpoint/2010/main" val="3684480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055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682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1061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61350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9601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407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67209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3400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3" y="0"/>
            <a:ext cx="9138117" cy="6858000"/>
          </a:xfrm>
          <a:prstGeom prst="rect">
            <a:avLst/>
          </a:prstGeom>
        </p:spPr>
      </p:pic>
    </p:spTree>
    <p:extLst>
      <p:ext uri="{BB962C8B-B14F-4D97-AF65-F5344CB8AC3E}">
        <p14:creationId xmlns:p14="http://schemas.microsoft.com/office/powerpoint/2010/main" val="2309411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859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7725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406472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8401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4235047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865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0780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035767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680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25026"/>
            <a:ext cx="9144000" cy="6832974"/>
          </a:xfrm>
          <a:prstGeom prst="rect">
            <a:avLst/>
          </a:prstGeom>
        </p:spPr>
      </p:pic>
    </p:spTree>
    <p:extLst>
      <p:ext uri="{BB962C8B-B14F-4D97-AF65-F5344CB8AC3E}">
        <p14:creationId xmlns:p14="http://schemas.microsoft.com/office/powerpoint/2010/main" val="2153499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544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8461251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4709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226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6567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399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78567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1652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 de Plantes .-Montpellier</a:t>
            </a:r>
            <a:br>
              <a:rPr lang="es-ES" dirty="0"/>
            </a:br>
            <a:endParaRPr lang="es-ES" dirty="0"/>
          </a:p>
        </p:txBody>
      </p:sp>
      <p:sp>
        <p:nvSpPr>
          <p:cNvPr id="3" name="2 Marcador de contenido"/>
          <p:cNvSpPr>
            <a:spLocks noGrp="1"/>
          </p:cNvSpPr>
          <p:nvPr>
            <p:ph idx="1"/>
          </p:nvPr>
        </p:nvSpPr>
        <p:spPr/>
        <p:txBody>
          <a:bodyPr>
            <a:normAutofit/>
          </a:bodyPr>
          <a:lstStyle/>
          <a:p>
            <a:r>
              <a:rPr lang="es-ES" dirty="0"/>
              <a:t>El Jardin des Plantes de Montpellier (4,5 hectáreas) es un histórico jardín botánico y arboreto situado en el Boulevard Henri IV, Montpellier , Hérault , Languedoc-Roussillon , Francia . Es mantenida por la Université Montpellier 1 y tardes abiertas todos los días excepto los lunes, la entrada es gratuita. </a:t>
            </a:r>
          </a:p>
          <a:p>
            <a:r>
              <a:rPr lang="es-ES" dirty="0"/>
              <a:t>El jardín fue creado en 1593 por cartas patentes del rey Henri IV , bajo la dirección de Pierre Richer de Belleval , profesor de botánica y anatomía . Es jardín botánico más antiguo de Francia, inspirado en el Orto Botánico di Padova (1545) ya su vez servir como modelo para el Jardin des Plantes de París (1626). </a:t>
            </a:r>
          </a:p>
          <a:p>
            <a:endParaRPr lang="es-ES" dirty="0"/>
          </a:p>
        </p:txBody>
      </p:sp>
    </p:spTree>
    <p:extLst>
      <p:ext uri="{BB962C8B-B14F-4D97-AF65-F5344CB8AC3E}">
        <p14:creationId xmlns:p14="http://schemas.microsoft.com/office/powerpoint/2010/main" val="4010812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980728"/>
            <a:ext cx="6131024" cy="6069288"/>
          </a:xfrm>
        </p:spPr>
        <p:txBody>
          <a:bodyPr/>
          <a:lstStyle/>
          <a:p>
            <a:r>
              <a:rPr lang="es-ES" dirty="0"/>
              <a:t>La Montagne de Richer se encuentra dentro de la sección más antigua del jardín, que también contiene ahora un jardín sistemática. El jardín fue ampliado en dos ocasiones en el siglo XIX. Su invernadero fue diseñado por Claude-Mathieu Delagardette (1762-1805) y se terminó en 1804, el arboreto fue ajardinada en 1810, y el Jardín Inglés, con piscina y en el invernadero, data de 1859. El invernadero Martins monumental abrió sus puertas en 1860. </a:t>
            </a:r>
          </a:p>
          <a:p>
            <a:r>
              <a:rPr lang="es-ES" dirty="0"/>
              <a:t>Hoy, el jardín cuenta con cerca de 2.680 plantas especies , incluyendo 500 nativos de la región mediterránea . De estos aproximadamente 2.000 especies se cultivan al aire libre, y 1000 bajo el vidrio.</a:t>
            </a:r>
          </a:p>
          <a:p>
            <a:endParaRPr lang="es-ES" dirty="0"/>
          </a:p>
        </p:txBody>
      </p:sp>
    </p:spTree>
    <p:extLst>
      <p:ext uri="{BB962C8B-B14F-4D97-AF65-F5344CB8AC3E}">
        <p14:creationId xmlns:p14="http://schemas.microsoft.com/office/powerpoint/2010/main" val="17552550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347048" cy="5565232"/>
          </a:xfrm>
        </p:spPr>
        <p:txBody>
          <a:bodyPr/>
          <a:lstStyle/>
          <a:p>
            <a:r>
              <a:rPr lang="es-ES" dirty="0"/>
              <a:t>Las principales secciones del jardín son como sigue: </a:t>
            </a:r>
          </a:p>
          <a:p>
            <a:r>
              <a:rPr lang="es-ES" dirty="0"/>
              <a:t>Montagne de Richer - un Cistaceae colección </a:t>
            </a:r>
          </a:p>
          <a:p>
            <a:r>
              <a:rPr lang="es-ES" dirty="0"/>
              <a:t>Jardín sistemática - plantas clasificadas de acuerdo con el sistema de Bentham y Hooker , 1883, complementado por Elias Durand , 1887. </a:t>
            </a:r>
          </a:p>
          <a:p>
            <a:r>
              <a:rPr lang="es-ES" dirty="0"/>
              <a:t>Plantas medicinales - alrededor de 250 plantas de medicamentos y hierbas tradicionales del Mediterráneo </a:t>
            </a:r>
          </a:p>
          <a:p>
            <a:r>
              <a:rPr lang="es-ES" dirty="0"/>
              <a:t>Suculentas - alrededor de 50 especies </a:t>
            </a:r>
          </a:p>
          <a:p>
            <a:r>
              <a:rPr lang="es-ES" dirty="0"/>
              <a:t>Gases de efecto invernadero y el frío - cerca de 110 especies </a:t>
            </a:r>
          </a:p>
          <a:p>
            <a:r>
              <a:rPr lang="es-ES" dirty="0"/>
              <a:t>Palmeras - 9 variedades, incluyendo Brahea armata y Butia capitata . </a:t>
            </a:r>
          </a:p>
        </p:txBody>
      </p:sp>
    </p:spTree>
    <p:extLst>
      <p:ext uri="{BB962C8B-B14F-4D97-AF65-F5344CB8AC3E}">
        <p14:creationId xmlns:p14="http://schemas.microsoft.com/office/powerpoint/2010/main" val="6708663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131024" cy="5637240"/>
          </a:xfrm>
        </p:spPr>
        <p:txBody>
          <a:bodyPr/>
          <a:lstStyle/>
          <a:p>
            <a:r>
              <a:rPr lang="es-ES" dirty="0"/>
              <a:t>Arboretum - especímenes maduros Bellas incluyendo Acer neapolitanum , Celtis sinensis , Cinnamomum camphora , Cupressus goveniana , Cupressus macrocarpa , Cupressus sempervirens , calliprinos Quercus , Quercus coccifera y Zelkova serrata . El macho Gingko biloba , plantado en el siglo 18, es particularmente notable. </a:t>
            </a:r>
          </a:p>
          <a:p>
            <a:r>
              <a:rPr lang="es-ES" dirty="0"/>
              <a:t>Invernadero - 423 especies en tres habitaciones, incluyendo una habitación tropical con gran cuenca central para las plantas acuáticas y dos salas templadas. De interés son las colecciones de helechos , Bromeliaceae y Orchidaceae , con buenas colecciones de la Guayana Francesa . </a:t>
            </a:r>
          </a:p>
          <a:p>
            <a:r>
              <a:rPr lang="es-ES" dirty="0"/>
              <a:t>Plantas naturalizadas - incluyendo Delphinium requienii , Fumaria bicolor , Fumaria kralikii , Linaria reflexa , Modiola caroliniana , Salpichroa origanifolia , Symphytum orientale y Stipa trichotoma . </a:t>
            </a:r>
          </a:p>
          <a:p>
            <a:endParaRPr lang="es-ES" dirty="0"/>
          </a:p>
        </p:txBody>
      </p:sp>
    </p:spTree>
    <p:extLst>
      <p:ext uri="{BB962C8B-B14F-4D97-AF65-F5344CB8AC3E}">
        <p14:creationId xmlns:p14="http://schemas.microsoft.com/office/powerpoint/2010/main" val="12115829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499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8047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99735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54113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076765" cy="6957392"/>
          </a:xfrm>
          <a:prstGeom prst="rect">
            <a:avLst/>
          </a:prstGeom>
        </p:spPr>
      </p:pic>
    </p:spTree>
    <p:extLst>
      <p:ext uri="{BB962C8B-B14F-4D97-AF65-F5344CB8AC3E}">
        <p14:creationId xmlns:p14="http://schemas.microsoft.com/office/powerpoint/2010/main" val="4229256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54539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3433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33379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934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6014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941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55850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291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1109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6323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1544849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1556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5530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8592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1797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4436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6493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4810236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2574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31630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4659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9404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5556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8116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4955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60699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8042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1014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2005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70630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8364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39768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4572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020"/>
          <a:stretch/>
        </p:blipFill>
        <p:spPr>
          <a:xfrm>
            <a:off x="0" y="0"/>
            <a:ext cx="9324528" cy="6858000"/>
          </a:xfrm>
          <a:prstGeom prst="rect">
            <a:avLst/>
          </a:prstGeom>
        </p:spPr>
      </p:pic>
    </p:spTree>
    <p:extLst>
      <p:ext uri="{BB962C8B-B14F-4D97-AF65-F5344CB8AC3E}">
        <p14:creationId xmlns:p14="http://schemas.microsoft.com/office/powerpoint/2010/main" val="22825751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Plantes.-Paris.</a:t>
            </a:r>
          </a:p>
        </p:txBody>
      </p:sp>
      <p:sp>
        <p:nvSpPr>
          <p:cNvPr id="3" name="2 Marcador de contenido"/>
          <p:cNvSpPr>
            <a:spLocks noGrp="1"/>
          </p:cNvSpPr>
          <p:nvPr>
            <p:ph idx="1"/>
          </p:nvPr>
        </p:nvSpPr>
        <p:spPr/>
        <p:txBody>
          <a:bodyPr/>
          <a:lstStyle/>
          <a:p>
            <a:r>
              <a:rPr lang="es-ES" dirty="0"/>
              <a:t>El Jardín de plantas de París (en francés «Jardin des Plantes de Paris») es un jardín botánico abierto al público, se encuentra en París, en la V que se forma entre la Gran Mezquita, el Campus Universitario de Jussieu y el río Sena, en el 5ème arrondissement de París. </a:t>
            </a:r>
          </a:p>
          <a:p>
            <a:r>
              <a:rPr lang="es-ES" dirty="0"/>
              <a:t>Es parte integrante del Museo Nacional de Historia Natural de Francia. Esta institución se encuentra bajo el patronazgo de Buffon y de Jean-Baptiste Lamarck, tiene una extensión de 23,5 hectáreas. </a:t>
            </a:r>
          </a:p>
        </p:txBody>
      </p:sp>
    </p:spTree>
    <p:extLst>
      <p:ext uri="{BB962C8B-B14F-4D97-AF65-F5344CB8AC3E}">
        <p14:creationId xmlns:p14="http://schemas.microsoft.com/office/powerpoint/2010/main" val="16250085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5915000" cy="5421216"/>
          </a:xfrm>
        </p:spPr>
        <p:txBody>
          <a:bodyPr/>
          <a:lstStyle/>
          <a:p>
            <a:r>
              <a:rPr lang="es-ES" dirty="0"/>
              <a:t>El jardín botánico y su anexo el Arboreto de Chèvreloup son miembros del BGCI, y presentan trabajos para la Agenda Internacional para la Conservación en los Jardines Botánicos, su código de identificación internacional como institución botánica, así como las siglas de su herbario es P.</a:t>
            </a:r>
          </a:p>
          <a:p>
            <a:r>
              <a:rPr lang="es-ES" dirty="0"/>
              <a:t>Una gran vista panorámica (500 m de largo por 3 ha) se extiende desde la Gran Galería en la plaza Valhubert, cerca de la orilla del Sena. Sus parterres a la francesa están bordeados por hileras de plátanos de Indias. A partir del mes de abril, los parterres están en flor. Las colecciones de flores cambian regularmente, totalizando unas mil variedades de plantas cultivadas.</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8441420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203032" cy="5709248"/>
          </a:xfrm>
        </p:spPr>
        <p:txBody>
          <a:bodyPr>
            <a:normAutofit fontScale="92500" lnSpcReduction="10000"/>
          </a:bodyPr>
          <a:lstStyle/>
          <a:p>
            <a:r>
              <a:rPr lang="es-ES" dirty="0"/>
              <a:t>La perspectiva se divisa en dos explanadas: la explanada Milne-Edwards, con el nombre del director del Museo de 1890 a 1900, que se encuentra frente a la Galería, y la explanada Lamarck, del lado del Sena. </a:t>
            </a:r>
          </a:p>
          <a:p>
            <a:r>
              <a:rPr lang="es-ES" dirty="0"/>
              <a:t>La explanada Milne-Edward sobre la zooteca situada en el subsuelo, que reúne unos cientos de miles de animales disecados, insectos, serpientes, reptiles y mamíferos. Frente a la Galería, en la cabecera de esta explanada, se encuentra una estatua en bronce de Buffon, obra de Jean Carlus (1908).</a:t>
            </a:r>
          </a:p>
          <a:p>
            <a:r>
              <a:rPr lang="es-ES" dirty="0"/>
              <a:t>La rosaleda </a:t>
            </a:r>
          </a:p>
          <a:p>
            <a:r>
              <a:rPr lang="es-ES" dirty="0"/>
              <a:t>Creada en 1990, aquí se pueden estudiar y se presentan al público las diferentes subespecies de rosas, expuestas de un modo ameno y fácilmente identificables. </a:t>
            </a:r>
          </a:p>
          <a:p>
            <a:r>
              <a:rPr lang="es-ES" dirty="0"/>
              <a:t>Se encuentran 170 variedades de rosas europeas, plantadas a lo largo de la Alameda Haüy (debe su nombre al abad Haüy, pionero en el estudio de la mineralogía), quién prolongó las galerías de botánica y de geología.</a:t>
            </a:r>
          </a:p>
          <a:p>
            <a:r>
              <a:rPr lang="es-ES" dirty="0"/>
              <a:t> Estas galerías, se encuentran adornadas con dos estatuas El amor prisionero de Félix Sanzel, y Venus genitrix de Louis-Marie Dupaty.</a:t>
            </a:r>
          </a:p>
          <a:p>
            <a:endParaRPr lang="es-ES" dirty="0"/>
          </a:p>
        </p:txBody>
      </p:sp>
    </p:spTree>
    <p:extLst>
      <p:ext uri="{BB962C8B-B14F-4D97-AF65-F5344CB8AC3E}">
        <p14:creationId xmlns:p14="http://schemas.microsoft.com/office/powerpoint/2010/main" val="8265750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Los tres invernaderos, que poseen una armadura metálica, se encuentran alineados a lo largo de la perspectiva. De entre ellos, dos se encuentran abiertos al público:</a:t>
            </a:r>
          </a:p>
          <a:p>
            <a:r>
              <a:rPr lang="es-ES" dirty="0"/>
              <a:t> El jardín de invierno (750 m²), de clima cálido y húmedo (22 °C). De estilo art déco, el invernadero es obra del arquitecto René Berger (1937). Aquí se encuentran las plantas trepadoras, los ficus, las palmeras y las bananeras.</a:t>
            </a:r>
          </a:p>
          <a:p>
            <a:r>
              <a:rPr lang="es-ES" dirty="0"/>
              <a:t> El invernadero mexicano, obra de Rohault de Fleury (1834–1836), precursor de la arquitectura metálica en Francia. Aquí se reagrupan las especies características de los medios áridos de las Américas, África meridional y Madagascar: cactus, euphorbia, Agave y también aguacates, cafetos o papayas.</a:t>
            </a:r>
          </a:p>
          <a:p>
            <a:r>
              <a:rPr lang="es-ES" dirty="0"/>
              <a:t> </a:t>
            </a:r>
          </a:p>
          <a:p>
            <a:endParaRPr lang="es-ES" dirty="0"/>
          </a:p>
        </p:txBody>
      </p:sp>
    </p:spTree>
    <p:extLst>
      <p:ext uri="{BB962C8B-B14F-4D97-AF65-F5344CB8AC3E}">
        <p14:creationId xmlns:p14="http://schemas.microsoft.com/office/powerpoint/2010/main" val="36317413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754396"/>
            <a:ext cx="6203032" cy="5349208"/>
          </a:xfrm>
        </p:spPr>
        <p:txBody>
          <a:bodyPr>
            <a:normAutofit lnSpcReduction="10000"/>
          </a:bodyPr>
          <a:lstStyle/>
          <a:p>
            <a:r>
              <a:rPr lang="es-ES" dirty="0"/>
              <a:t>El tercero es el invernadero australiano, igualmente con trazado de Rohault de Fleury. Estos invernaderos están actualmente (2004) cerrados por un tiempo indeterminado, a causa de obras de restauración.</a:t>
            </a:r>
          </a:p>
          <a:p>
            <a:r>
              <a:rPr lang="es-ES" dirty="0"/>
              <a:t>El jardín alpino, se creó en 1931, con la intención de estudiar las plantas arbustivas y herbáceas de media montaña del mundo entero (Himalayas, Alpes, Córcega, etc.). Alberga más de 2.000 plantas en dos zonas conectadas por un pasaje subterráneo. En el jardín se encuentra un árbol de pistachos macho, a partir del cual el botánico Sébastien Vaillant puso en evidencia la sexualidad de los vegetales en el siglo XVIII.</a:t>
            </a:r>
          </a:p>
          <a:p>
            <a:r>
              <a:rPr lang="es-ES" dirty="0"/>
              <a:t>Aquí se encuentran unas 4.500 variedades de arbustos y de plantas, esta escuela fue creada por el botánico André Thouin en el siglo XVIII. La intención de esta colección, es la de presentar, de manera comprensible por el público, de las especies susceptibles de vivir en nuestro medio ambiente rural. </a:t>
            </a:r>
          </a:p>
          <a:p>
            <a:endParaRPr lang="es-ES" dirty="0"/>
          </a:p>
          <a:p>
            <a:endParaRPr lang="es-ES" dirty="0"/>
          </a:p>
        </p:txBody>
      </p:sp>
    </p:spTree>
    <p:extLst>
      <p:ext uri="{BB962C8B-B14F-4D97-AF65-F5344CB8AC3E}">
        <p14:creationId xmlns:p14="http://schemas.microsoft.com/office/powerpoint/2010/main" val="5000731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lstStyle/>
          <a:p>
            <a:r>
              <a:rPr lang="es-ES" dirty="0"/>
              <a:t>Aquí se encuentran también algunos árboles históricos. </a:t>
            </a:r>
          </a:p>
          <a:p>
            <a:r>
              <a:rPr lang="es-ES" dirty="0"/>
              <a:t>Los jardineros del museo imparten numerosos cursos específicos.</a:t>
            </a:r>
          </a:p>
          <a:p>
            <a:r>
              <a:rPr lang="es-ES" dirty="0"/>
              <a:t>Creado en 1635, el Jardin du roi se renombra en la Revolución como el Jardin des plantes de Paris.</a:t>
            </a:r>
          </a:p>
          <a:p>
            <a:r>
              <a:rPr lang="es-ES" dirty="0"/>
              <a:t>La Revolución estalla poco después de la muerte de Buffon (intendente del Jardin du roi), y entraña numerosos cambios en la organización del jardín. Aquí el inicio del texto de la fundación, redactado por los mismos científicos, a petición de la Asamblea Nacional:</a:t>
            </a:r>
          </a:p>
          <a:p>
            <a:r>
              <a:rPr lang="es-ES" dirty="0"/>
              <a:t> Artículo I: El establecimiento se nombrará Museum d'Histoire Naturelle.</a:t>
            </a:r>
          </a:p>
          <a:p>
            <a:r>
              <a:rPr lang="es-ES" dirty="0"/>
              <a:t> Artículo II: El objetivo principal del establecimiento será la enseñanza pública de la historia natural, en toda su extensión y aplicada al avance de la agricultura, del comercio y de las artes.</a:t>
            </a:r>
          </a:p>
          <a:p>
            <a:endParaRPr lang="es-ES" dirty="0"/>
          </a:p>
          <a:p>
            <a:endParaRPr lang="es-ES" dirty="0"/>
          </a:p>
        </p:txBody>
      </p:sp>
    </p:spTree>
    <p:extLst>
      <p:ext uri="{BB962C8B-B14F-4D97-AF65-F5344CB8AC3E}">
        <p14:creationId xmlns:p14="http://schemas.microsoft.com/office/powerpoint/2010/main" val="11580351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059016" cy="5781256"/>
          </a:xfrm>
        </p:spPr>
        <p:txBody>
          <a:bodyPr>
            <a:normAutofit/>
          </a:bodyPr>
          <a:lstStyle/>
          <a:p>
            <a:r>
              <a:rPr lang="es-ES" dirty="0"/>
              <a:t> Artículo III: El Museo de Historia Natural estará bajo la protección inmediata de los representantes de la Nación.</a:t>
            </a:r>
          </a:p>
          <a:p>
            <a:r>
              <a:rPr lang="es-ES" dirty="0"/>
              <a:t> Artículo IV: Todos los funcionarios del Museo de Historia Natural tendrán el título de profesores.</a:t>
            </a:r>
          </a:p>
          <a:p>
            <a:r>
              <a:rPr lang="es-ES" dirty="0"/>
              <a:t> Artículo V: Todos los profesores del Museo tendrán los mismos derechos y deberes.</a:t>
            </a:r>
          </a:p>
          <a:p>
            <a:r>
              <a:rPr lang="es-ES" dirty="0"/>
              <a:t>A fin de conservar el salario elevado de Daubenton, los científicos le nombran a él y a Buffon como los fundadores del Museo, y Daubenton, entonces con una edad de 74 años, es nombrado como director de por vida. Sigue un tiempo confuso, el gobierno tiene otros asuntos más urgentes que tratar. En 1791, Bernardin de Saint-Pierre fue nombrado el intendente del jardín.</a:t>
            </a:r>
          </a:p>
          <a:p>
            <a:endParaRPr lang="es-ES" dirty="0"/>
          </a:p>
          <a:p>
            <a:endParaRPr lang="es-ES" dirty="0"/>
          </a:p>
        </p:txBody>
      </p:sp>
    </p:spTree>
    <p:extLst>
      <p:ext uri="{BB962C8B-B14F-4D97-AF65-F5344CB8AC3E}">
        <p14:creationId xmlns:p14="http://schemas.microsoft.com/office/powerpoint/2010/main" val="34530502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8752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28970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3334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35128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811624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0341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2154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92235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99391"/>
            <a:ext cx="9144000" cy="6957392"/>
          </a:xfrm>
          <a:prstGeom prst="rect">
            <a:avLst/>
          </a:prstGeom>
        </p:spPr>
      </p:pic>
    </p:spTree>
    <p:extLst>
      <p:ext uri="{BB962C8B-B14F-4D97-AF65-F5344CB8AC3E}">
        <p14:creationId xmlns:p14="http://schemas.microsoft.com/office/powerpoint/2010/main" val="10944127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02378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53363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8709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2634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91521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720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9557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9743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5872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0802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1133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4403231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071064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233527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33773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31532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17254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850"/>
            <a:ext cx="9144000" cy="6788150"/>
          </a:xfrm>
          <a:prstGeom prst="rect">
            <a:avLst/>
          </a:prstGeom>
        </p:spPr>
      </p:pic>
    </p:spTree>
    <p:extLst>
      <p:ext uri="{BB962C8B-B14F-4D97-AF65-F5344CB8AC3E}">
        <p14:creationId xmlns:p14="http://schemas.microsoft.com/office/powerpoint/2010/main" val="141125005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968791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1210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02713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7634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38162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9604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4930748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93876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850"/>
            <a:ext cx="9144000" cy="6718300"/>
          </a:xfrm>
          <a:prstGeom prst="rect">
            <a:avLst/>
          </a:prstGeom>
        </p:spPr>
      </p:pic>
    </p:spTree>
    <p:extLst>
      <p:ext uri="{BB962C8B-B14F-4D97-AF65-F5344CB8AC3E}">
        <p14:creationId xmlns:p14="http://schemas.microsoft.com/office/powerpoint/2010/main" val="59455473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045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516909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26</TotalTime>
  <Words>3194</Words>
  <Application>Microsoft Office PowerPoint</Application>
  <PresentationFormat>Presentación en pantalla (4:3)</PresentationFormat>
  <Paragraphs>327</Paragraphs>
  <Slides>148</Slides>
  <Notes>120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148</vt:i4>
      </vt:variant>
    </vt:vector>
  </HeadingPairs>
  <TitlesOfParts>
    <vt:vector size="154" baseType="lpstr">
      <vt:lpstr>Arial</vt:lpstr>
      <vt:lpstr>Calibri</vt:lpstr>
      <vt:lpstr>Times New Roman</vt:lpstr>
      <vt:lpstr>Trebuchet MS</vt:lpstr>
      <vt:lpstr>Wingdings 3</vt:lpstr>
      <vt:lpstr>Faceta</vt:lpstr>
      <vt:lpstr>EUROPA.-LA VUELTA AL MUNDO EN 885 JARDINES.-FRANCIA.-Jardines Botánicos de la Colline des oiseaux,Caen,Rouen, Montpellier y Jardin des plantes de Paris</vt:lpstr>
      <vt:lpstr>Caen.-La colline des Oiseaux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Caen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Plantes de Rouen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Plantes .-Montpellier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Plantes.-Paris.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EUROPA.-LAVUELTA AL MUNDO EN 385 JARDINES.-FRANCIA Jardines botanicos de lacolline des oiseaux,caen,rouen,montpellier y jardin des plantes de paris</dc:title>
  <dc:creator>Josep</dc:creator>
  <cp:lastModifiedBy>Usuario</cp:lastModifiedBy>
  <cp:revision>5</cp:revision>
  <dcterms:created xsi:type="dcterms:W3CDTF">2014-02-11T06:12:44Z</dcterms:created>
  <dcterms:modified xsi:type="dcterms:W3CDTF">2018-03-09T03:47:08Z</dcterms:modified>
</cp:coreProperties>
</file>