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26"/>
  </p:notesMasterIdLst>
  <p:sldIdLst>
    <p:sldId id="257" r:id="rId2"/>
    <p:sldId id="258" r:id="rId3"/>
    <p:sldId id="400" r:id="rId4"/>
    <p:sldId id="401" r:id="rId5"/>
    <p:sldId id="402" r:id="rId6"/>
    <p:sldId id="403" r:id="rId7"/>
    <p:sldId id="404" r:id="rId8"/>
    <p:sldId id="405" r:id="rId9"/>
    <p:sldId id="259" r:id="rId10"/>
    <p:sldId id="260" r:id="rId11"/>
    <p:sldId id="266" r:id="rId12"/>
    <p:sldId id="261" r:id="rId13"/>
    <p:sldId id="263" r:id="rId14"/>
    <p:sldId id="264" r:id="rId15"/>
    <p:sldId id="265" r:id="rId16"/>
    <p:sldId id="262" r:id="rId17"/>
    <p:sldId id="367" r:id="rId18"/>
    <p:sldId id="271" r:id="rId19"/>
    <p:sldId id="268" r:id="rId20"/>
    <p:sldId id="269" r:id="rId21"/>
    <p:sldId id="270" r:id="rId22"/>
    <p:sldId id="272" r:id="rId23"/>
    <p:sldId id="273" r:id="rId24"/>
    <p:sldId id="406" r:id="rId25"/>
    <p:sldId id="407" r:id="rId26"/>
    <p:sldId id="408" r:id="rId27"/>
    <p:sldId id="409" r:id="rId28"/>
    <p:sldId id="410" r:id="rId29"/>
    <p:sldId id="277" r:id="rId30"/>
    <p:sldId id="282" r:id="rId31"/>
    <p:sldId id="283" r:id="rId32"/>
    <p:sldId id="291" r:id="rId33"/>
    <p:sldId id="292" r:id="rId34"/>
    <p:sldId id="293" r:id="rId35"/>
    <p:sldId id="274" r:id="rId36"/>
    <p:sldId id="275" r:id="rId37"/>
    <p:sldId id="278" r:id="rId38"/>
    <p:sldId id="279" r:id="rId39"/>
    <p:sldId id="280" r:id="rId40"/>
    <p:sldId id="284" r:id="rId41"/>
    <p:sldId id="294" r:id="rId42"/>
    <p:sldId id="276" r:id="rId43"/>
    <p:sldId id="281" r:id="rId44"/>
    <p:sldId id="289" r:id="rId45"/>
    <p:sldId id="285" r:id="rId46"/>
    <p:sldId id="286" r:id="rId47"/>
    <p:sldId id="287" r:id="rId48"/>
    <p:sldId id="288" r:id="rId49"/>
    <p:sldId id="290" r:id="rId50"/>
    <p:sldId id="295" r:id="rId51"/>
    <p:sldId id="296" r:id="rId52"/>
    <p:sldId id="417" r:id="rId53"/>
    <p:sldId id="300" r:id="rId54"/>
    <p:sldId id="302" r:id="rId55"/>
    <p:sldId id="297" r:id="rId56"/>
    <p:sldId id="308" r:id="rId57"/>
    <p:sldId id="310" r:id="rId58"/>
    <p:sldId id="298" r:id="rId59"/>
    <p:sldId id="299" r:id="rId60"/>
    <p:sldId id="301" r:id="rId61"/>
    <p:sldId id="303" r:id="rId62"/>
    <p:sldId id="304" r:id="rId63"/>
    <p:sldId id="305" r:id="rId64"/>
    <p:sldId id="306" r:id="rId65"/>
    <p:sldId id="307" r:id="rId66"/>
    <p:sldId id="309" r:id="rId67"/>
    <p:sldId id="311" r:id="rId68"/>
    <p:sldId id="312" r:id="rId69"/>
    <p:sldId id="313" r:id="rId70"/>
    <p:sldId id="411" r:id="rId71"/>
    <p:sldId id="317" r:id="rId72"/>
    <p:sldId id="330" r:id="rId73"/>
    <p:sldId id="321" r:id="rId74"/>
    <p:sldId id="320" r:id="rId75"/>
    <p:sldId id="323" r:id="rId76"/>
    <p:sldId id="325" r:id="rId77"/>
    <p:sldId id="327" r:id="rId78"/>
    <p:sldId id="334" r:id="rId79"/>
    <p:sldId id="314" r:id="rId80"/>
    <p:sldId id="324" r:id="rId81"/>
    <p:sldId id="318" r:id="rId82"/>
    <p:sldId id="326" r:id="rId83"/>
    <p:sldId id="316" r:id="rId84"/>
    <p:sldId id="319" r:id="rId85"/>
    <p:sldId id="328" r:id="rId86"/>
    <p:sldId id="331" r:id="rId87"/>
    <p:sldId id="315" r:id="rId88"/>
    <p:sldId id="333" r:id="rId89"/>
    <p:sldId id="335" r:id="rId90"/>
    <p:sldId id="329" r:id="rId91"/>
    <p:sldId id="336" r:id="rId92"/>
    <p:sldId id="368" r:id="rId93"/>
    <p:sldId id="412" r:id="rId94"/>
    <p:sldId id="413" r:id="rId95"/>
    <p:sldId id="414" r:id="rId96"/>
    <p:sldId id="415" r:id="rId97"/>
    <p:sldId id="416" r:id="rId98"/>
    <p:sldId id="370" r:id="rId99"/>
    <p:sldId id="377" r:id="rId100"/>
    <p:sldId id="378" r:id="rId101"/>
    <p:sldId id="386" r:id="rId102"/>
    <p:sldId id="369" r:id="rId103"/>
    <p:sldId id="376" r:id="rId104"/>
    <p:sldId id="371" r:id="rId105"/>
    <p:sldId id="372" r:id="rId106"/>
    <p:sldId id="374" r:id="rId107"/>
    <p:sldId id="375" r:id="rId108"/>
    <p:sldId id="380" r:id="rId109"/>
    <p:sldId id="381" r:id="rId110"/>
    <p:sldId id="384" r:id="rId111"/>
    <p:sldId id="394" r:id="rId112"/>
    <p:sldId id="385" r:id="rId113"/>
    <p:sldId id="387" r:id="rId114"/>
    <p:sldId id="388" r:id="rId115"/>
    <p:sldId id="389" r:id="rId116"/>
    <p:sldId id="390" r:id="rId117"/>
    <p:sldId id="391" r:id="rId118"/>
    <p:sldId id="392" r:id="rId119"/>
    <p:sldId id="393" r:id="rId120"/>
    <p:sldId id="395" r:id="rId121"/>
    <p:sldId id="396" r:id="rId122"/>
    <p:sldId id="397" r:id="rId123"/>
    <p:sldId id="398" r:id="rId124"/>
    <p:sldId id="399" r:id="rId1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106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839286-EA76-4B51-B45D-20E46E9B900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393458-24F8-4841-A1EC-4CB97976E862}" type="slidenum">
              <a:rPr lang="es-ES" smtClean="0"/>
              <a:t>‹Nº›</a:t>
            </a:fld>
            <a:endParaRPr lang="es-ES" dirty="0"/>
          </a:p>
        </p:txBody>
      </p:sp>
    </p:spTree>
    <p:extLst>
      <p:ext uri="{BB962C8B-B14F-4D97-AF65-F5344CB8AC3E}">
        <p14:creationId xmlns:p14="http://schemas.microsoft.com/office/powerpoint/2010/main" val="4001158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a:t>
            </a:fld>
            <a:endParaRPr lang="es-ES" dirty="0"/>
          </a:p>
        </p:txBody>
      </p:sp>
    </p:spTree>
    <p:extLst>
      <p:ext uri="{BB962C8B-B14F-4D97-AF65-F5344CB8AC3E}">
        <p14:creationId xmlns:p14="http://schemas.microsoft.com/office/powerpoint/2010/main" val="3971670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a:t>
            </a:fld>
            <a:endParaRPr lang="es-ES" dirty="0"/>
          </a:p>
        </p:txBody>
      </p:sp>
    </p:spTree>
    <p:extLst>
      <p:ext uri="{BB962C8B-B14F-4D97-AF65-F5344CB8AC3E}">
        <p14:creationId xmlns:p14="http://schemas.microsoft.com/office/powerpoint/2010/main" val="45857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a:t>
            </a:fld>
            <a:endParaRPr lang="es-ES" dirty="0"/>
          </a:p>
        </p:txBody>
      </p:sp>
    </p:spTree>
    <p:extLst>
      <p:ext uri="{BB962C8B-B14F-4D97-AF65-F5344CB8AC3E}">
        <p14:creationId xmlns:p14="http://schemas.microsoft.com/office/powerpoint/2010/main" val="1613847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a:t>
            </a:fld>
            <a:endParaRPr lang="es-ES" dirty="0"/>
          </a:p>
        </p:txBody>
      </p:sp>
    </p:spTree>
    <p:extLst>
      <p:ext uri="{BB962C8B-B14F-4D97-AF65-F5344CB8AC3E}">
        <p14:creationId xmlns:p14="http://schemas.microsoft.com/office/powerpoint/2010/main" val="2956100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a:t>
            </a:fld>
            <a:endParaRPr lang="es-ES" dirty="0"/>
          </a:p>
        </p:txBody>
      </p:sp>
    </p:spTree>
    <p:extLst>
      <p:ext uri="{BB962C8B-B14F-4D97-AF65-F5344CB8AC3E}">
        <p14:creationId xmlns:p14="http://schemas.microsoft.com/office/powerpoint/2010/main" val="2651275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14</a:t>
            </a:fld>
            <a:endParaRPr lang="es-ES" dirty="0"/>
          </a:p>
        </p:txBody>
      </p:sp>
    </p:spTree>
    <p:extLst>
      <p:ext uri="{BB962C8B-B14F-4D97-AF65-F5344CB8AC3E}">
        <p14:creationId xmlns:p14="http://schemas.microsoft.com/office/powerpoint/2010/main" val="139404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3000" b="0" i="0" u="none" strike="noStrike" kern="1200" cap="small" spc="0" normalizeH="0" baseline="0" noProof="0" dirty="0">
                <a:ln>
                  <a:noFill/>
                </a:ln>
                <a:solidFill>
                  <a:srgbClr val="575F6D"/>
                </a:solidFill>
                <a:effectLst/>
                <a:uLnTx/>
                <a:uFillTx/>
                <a:latin typeface="Century Schoolbook"/>
              </a:rPr>
              <a:t>Jardin Botánico de Metz</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15</a:t>
            </a:fld>
            <a:endParaRPr lang="es-ES" dirty="0"/>
          </a:p>
        </p:txBody>
      </p:sp>
    </p:spTree>
    <p:extLst>
      <p:ext uri="{BB962C8B-B14F-4D97-AF65-F5344CB8AC3E}">
        <p14:creationId xmlns:p14="http://schemas.microsoft.com/office/powerpoint/2010/main" val="3161971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16</a:t>
            </a:fld>
            <a:endParaRPr lang="es-ES" dirty="0"/>
          </a:p>
        </p:txBody>
      </p:sp>
    </p:spTree>
    <p:extLst>
      <p:ext uri="{BB962C8B-B14F-4D97-AF65-F5344CB8AC3E}">
        <p14:creationId xmlns:p14="http://schemas.microsoft.com/office/powerpoint/2010/main" val="308907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17</a:t>
            </a:fld>
            <a:endParaRPr lang="es-ES" dirty="0"/>
          </a:p>
        </p:txBody>
      </p:sp>
    </p:spTree>
    <p:extLst>
      <p:ext uri="{BB962C8B-B14F-4D97-AF65-F5344CB8AC3E}">
        <p14:creationId xmlns:p14="http://schemas.microsoft.com/office/powerpoint/2010/main" val="26417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18</a:t>
            </a:fld>
            <a:endParaRPr lang="es-ES" dirty="0"/>
          </a:p>
        </p:txBody>
      </p:sp>
    </p:spTree>
    <p:extLst>
      <p:ext uri="{BB962C8B-B14F-4D97-AF65-F5344CB8AC3E}">
        <p14:creationId xmlns:p14="http://schemas.microsoft.com/office/powerpoint/2010/main" val="2829284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19</a:t>
            </a:fld>
            <a:endParaRPr lang="es-ES" dirty="0"/>
          </a:p>
        </p:txBody>
      </p:sp>
    </p:spTree>
    <p:extLst>
      <p:ext uri="{BB962C8B-B14F-4D97-AF65-F5344CB8AC3E}">
        <p14:creationId xmlns:p14="http://schemas.microsoft.com/office/powerpoint/2010/main" val="3577635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20</a:t>
            </a:fld>
            <a:endParaRPr lang="es-ES" dirty="0"/>
          </a:p>
        </p:txBody>
      </p:sp>
    </p:spTree>
    <p:extLst>
      <p:ext uri="{BB962C8B-B14F-4D97-AF65-F5344CB8AC3E}">
        <p14:creationId xmlns:p14="http://schemas.microsoft.com/office/powerpoint/2010/main" val="630244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21</a:t>
            </a:fld>
            <a:endParaRPr lang="es-ES" dirty="0"/>
          </a:p>
        </p:txBody>
      </p:sp>
    </p:spTree>
    <p:extLst>
      <p:ext uri="{BB962C8B-B14F-4D97-AF65-F5344CB8AC3E}">
        <p14:creationId xmlns:p14="http://schemas.microsoft.com/office/powerpoint/2010/main" val="3617693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Metz</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22</a:t>
            </a:fld>
            <a:endParaRPr lang="es-ES" dirty="0"/>
          </a:p>
        </p:txBody>
      </p:sp>
    </p:spTree>
    <p:extLst>
      <p:ext uri="{BB962C8B-B14F-4D97-AF65-F5344CB8AC3E}">
        <p14:creationId xmlns:p14="http://schemas.microsoft.com/office/powerpoint/2010/main" val="2393236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29</a:t>
            </a:fld>
            <a:endParaRPr lang="es-ES" dirty="0"/>
          </a:p>
        </p:txBody>
      </p:sp>
    </p:spTree>
    <p:extLst>
      <p:ext uri="{BB962C8B-B14F-4D97-AF65-F5344CB8AC3E}">
        <p14:creationId xmlns:p14="http://schemas.microsoft.com/office/powerpoint/2010/main" val="2798694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30</a:t>
            </a:fld>
            <a:endParaRPr lang="es-ES" dirty="0"/>
          </a:p>
        </p:txBody>
      </p:sp>
    </p:spTree>
    <p:extLst>
      <p:ext uri="{BB962C8B-B14F-4D97-AF65-F5344CB8AC3E}">
        <p14:creationId xmlns:p14="http://schemas.microsoft.com/office/powerpoint/2010/main" val="3590133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31</a:t>
            </a:fld>
            <a:endParaRPr lang="es-ES" dirty="0"/>
          </a:p>
        </p:txBody>
      </p:sp>
    </p:spTree>
    <p:extLst>
      <p:ext uri="{BB962C8B-B14F-4D97-AF65-F5344CB8AC3E}">
        <p14:creationId xmlns:p14="http://schemas.microsoft.com/office/powerpoint/2010/main" val="1068649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32</a:t>
            </a:fld>
            <a:endParaRPr lang="es-ES" dirty="0"/>
          </a:p>
        </p:txBody>
      </p:sp>
    </p:spTree>
    <p:extLst>
      <p:ext uri="{BB962C8B-B14F-4D97-AF65-F5344CB8AC3E}">
        <p14:creationId xmlns:p14="http://schemas.microsoft.com/office/powerpoint/2010/main" val="829084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33</a:t>
            </a:fld>
            <a:endParaRPr lang="es-ES" dirty="0"/>
          </a:p>
        </p:txBody>
      </p:sp>
    </p:spTree>
    <p:extLst>
      <p:ext uri="{BB962C8B-B14F-4D97-AF65-F5344CB8AC3E}">
        <p14:creationId xmlns:p14="http://schemas.microsoft.com/office/powerpoint/2010/main" val="2482603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34</a:t>
            </a:fld>
            <a:endParaRPr lang="es-ES" dirty="0"/>
          </a:p>
        </p:txBody>
      </p:sp>
    </p:spTree>
    <p:extLst>
      <p:ext uri="{BB962C8B-B14F-4D97-AF65-F5344CB8AC3E}">
        <p14:creationId xmlns:p14="http://schemas.microsoft.com/office/powerpoint/2010/main" val="3094400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35</a:t>
            </a:fld>
            <a:endParaRPr lang="es-ES" dirty="0"/>
          </a:p>
        </p:txBody>
      </p:sp>
    </p:spTree>
    <p:extLst>
      <p:ext uri="{BB962C8B-B14F-4D97-AF65-F5344CB8AC3E}">
        <p14:creationId xmlns:p14="http://schemas.microsoft.com/office/powerpoint/2010/main" val="943907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36</a:t>
            </a:fld>
            <a:endParaRPr lang="es-ES" dirty="0"/>
          </a:p>
        </p:txBody>
      </p:sp>
    </p:spTree>
    <p:extLst>
      <p:ext uri="{BB962C8B-B14F-4D97-AF65-F5344CB8AC3E}">
        <p14:creationId xmlns:p14="http://schemas.microsoft.com/office/powerpoint/2010/main" val="3263842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37</a:t>
            </a:fld>
            <a:endParaRPr lang="es-ES" dirty="0"/>
          </a:p>
        </p:txBody>
      </p:sp>
    </p:spTree>
    <p:extLst>
      <p:ext uri="{BB962C8B-B14F-4D97-AF65-F5344CB8AC3E}">
        <p14:creationId xmlns:p14="http://schemas.microsoft.com/office/powerpoint/2010/main" val="3064569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38</a:t>
            </a:fld>
            <a:endParaRPr lang="es-ES" dirty="0"/>
          </a:p>
        </p:txBody>
      </p:sp>
    </p:spTree>
    <p:extLst>
      <p:ext uri="{BB962C8B-B14F-4D97-AF65-F5344CB8AC3E}">
        <p14:creationId xmlns:p14="http://schemas.microsoft.com/office/powerpoint/2010/main" val="160389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39</a:t>
            </a:fld>
            <a:endParaRPr lang="es-ES" dirty="0"/>
          </a:p>
        </p:txBody>
      </p:sp>
    </p:spTree>
    <p:extLst>
      <p:ext uri="{BB962C8B-B14F-4D97-AF65-F5344CB8AC3E}">
        <p14:creationId xmlns:p14="http://schemas.microsoft.com/office/powerpoint/2010/main" val="86147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40</a:t>
            </a:fld>
            <a:endParaRPr lang="es-ES" dirty="0"/>
          </a:p>
        </p:txBody>
      </p:sp>
    </p:spTree>
    <p:extLst>
      <p:ext uri="{BB962C8B-B14F-4D97-AF65-F5344CB8AC3E}">
        <p14:creationId xmlns:p14="http://schemas.microsoft.com/office/powerpoint/2010/main" val="27748957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43</a:t>
            </a:fld>
            <a:endParaRPr lang="es-ES" dirty="0"/>
          </a:p>
        </p:txBody>
      </p:sp>
    </p:spTree>
    <p:extLst>
      <p:ext uri="{BB962C8B-B14F-4D97-AF65-F5344CB8AC3E}">
        <p14:creationId xmlns:p14="http://schemas.microsoft.com/office/powerpoint/2010/main" val="3056767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45</a:t>
            </a:fld>
            <a:endParaRPr lang="es-ES" dirty="0"/>
          </a:p>
        </p:txBody>
      </p:sp>
    </p:spTree>
    <p:extLst>
      <p:ext uri="{BB962C8B-B14F-4D97-AF65-F5344CB8AC3E}">
        <p14:creationId xmlns:p14="http://schemas.microsoft.com/office/powerpoint/2010/main" val="3606560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46</a:t>
            </a:fld>
            <a:endParaRPr lang="es-ES" dirty="0"/>
          </a:p>
        </p:txBody>
      </p:sp>
    </p:spTree>
    <p:extLst>
      <p:ext uri="{BB962C8B-B14F-4D97-AF65-F5344CB8AC3E}">
        <p14:creationId xmlns:p14="http://schemas.microsoft.com/office/powerpoint/2010/main" val="1440950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47</a:t>
            </a:fld>
            <a:endParaRPr lang="es-ES" dirty="0"/>
          </a:p>
        </p:txBody>
      </p:sp>
    </p:spTree>
    <p:extLst>
      <p:ext uri="{BB962C8B-B14F-4D97-AF65-F5344CB8AC3E}">
        <p14:creationId xmlns:p14="http://schemas.microsoft.com/office/powerpoint/2010/main" val="2512526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a Caen.</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48</a:t>
            </a:fld>
            <a:endParaRPr lang="es-ES" dirty="0"/>
          </a:p>
        </p:txBody>
      </p:sp>
    </p:spTree>
    <p:extLst>
      <p:ext uri="{BB962C8B-B14F-4D97-AF65-F5344CB8AC3E}">
        <p14:creationId xmlns:p14="http://schemas.microsoft.com/office/powerpoint/2010/main" val="748664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50</a:t>
            </a:fld>
            <a:endParaRPr lang="es-ES" dirty="0"/>
          </a:p>
        </p:txBody>
      </p:sp>
    </p:spTree>
    <p:extLst>
      <p:ext uri="{BB962C8B-B14F-4D97-AF65-F5344CB8AC3E}">
        <p14:creationId xmlns:p14="http://schemas.microsoft.com/office/powerpoint/2010/main" val="854734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53</a:t>
            </a:fld>
            <a:endParaRPr lang="es-ES" dirty="0"/>
          </a:p>
        </p:txBody>
      </p:sp>
    </p:spTree>
    <p:extLst>
      <p:ext uri="{BB962C8B-B14F-4D97-AF65-F5344CB8AC3E}">
        <p14:creationId xmlns:p14="http://schemas.microsoft.com/office/powerpoint/2010/main" val="11657770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54</a:t>
            </a:fld>
            <a:endParaRPr lang="es-ES" dirty="0"/>
          </a:p>
        </p:txBody>
      </p:sp>
    </p:spTree>
    <p:extLst>
      <p:ext uri="{BB962C8B-B14F-4D97-AF65-F5344CB8AC3E}">
        <p14:creationId xmlns:p14="http://schemas.microsoft.com/office/powerpoint/2010/main" val="3402908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55</a:t>
            </a:fld>
            <a:endParaRPr lang="es-ES" dirty="0"/>
          </a:p>
        </p:txBody>
      </p:sp>
    </p:spTree>
    <p:extLst>
      <p:ext uri="{BB962C8B-B14F-4D97-AF65-F5344CB8AC3E}">
        <p14:creationId xmlns:p14="http://schemas.microsoft.com/office/powerpoint/2010/main" val="4103299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56</a:t>
            </a:fld>
            <a:endParaRPr lang="es-ES" dirty="0"/>
          </a:p>
        </p:txBody>
      </p:sp>
    </p:spTree>
    <p:extLst>
      <p:ext uri="{BB962C8B-B14F-4D97-AF65-F5344CB8AC3E}">
        <p14:creationId xmlns:p14="http://schemas.microsoft.com/office/powerpoint/2010/main" val="2422532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57</a:t>
            </a:fld>
            <a:endParaRPr lang="es-ES" dirty="0"/>
          </a:p>
        </p:txBody>
      </p:sp>
    </p:spTree>
    <p:extLst>
      <p:ext uri="{BB962C8B-B14F-4D97-AF65-F5344CB8AC3E}">
        <p14:creationId xmlns:p14="http://schemas.microsoft.com/office/powerpoint/2010/main" val="1222663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58</a:t>
            </a:fld>
            <a:endParaRPr lang="es-ES" dirty="0"/>
          </a:p>
        </p:txBody>
      </p:sp>
    </p:spTree>
    <p:extLst>
      <p:ext uri="{BB962C8B-B14F-4D97-AF65-F5344CB8AC3E}">
        <p14:creationId xmlns:p14="http://schemas.microsoft.com/office/powerpoint/2010/main" val="17022579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Besançon.-Poncirus trifoliata</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59</a:t>
            </a:fld>
            <a:endParaRPr lang="es-ES" dirty="0"/>
          </a:p>
        </p:txBody>
      </p:sp>
    </p:spTree>
    <p:extLst>
      <p:ext uri="{BB962C8B-B14F-4D97-AF65-F5344CB8AC3E}">
        <p14:creationId xmlns:p14="http://schemas.microsoft.com/office/powerpoint/2010/main" val="845791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60</a:t>
            </a:fld>
            <a:endParaRPr lang="es-ES" dirty="0"/>
          </a:p>
        </p:txBody>
      </p:sp>
    </p:spTree>
    <p:extLst>
      <p:ext uri="{BB962C8B-B14F-4D97-AF65-F5344CB8AC3E}">
        <p14:creationId xmlns:p14="http://schemas.microsoft.com/office/powerpoint/2010/main" val="3812192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61</a:t>
            </a:fld>
            <a:endParaRPr lang="es-ES" dirty="0"/>
          </a:p>
        </p:txBody>
      </p:sp>
    </p:spTree>
    <p:extLst>
      <p:ext uri="{BB962C8B-B14F-4D97-AF65-F5344CB8AC3E}">
        <p14:creationId xmlns:p14="http://schemas.microsoft.com/office/powerpoint/2010/main" val="23691142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62</a:t>
            </a:fld>
            <a:endParaRPr lang="es-ES" dirty="0"/>
          </a:p>
        </p:txBody>
      </p:sp>
    </p:spTree>
    <p:extLst>
      <p:ext uri="{BB962C8B-B14F-4D97-AF65-F5344CB8AC3E}">
        <p14:creationId xmlns:p14="http://schemas.microsoft.com/office/powerpoint/2010/main" val="3161388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B</a:t>
            </a:r>
            <a:r>
              <a:rPr lang="es-ES" dirty="0"/>
              <a:t>otanique</a:t>
            </a:r>
            <a:r>
              <a:rPr lang="es-ES" baseline="0" dirty="0"/>
              <a:t> </a:t>
            </a:r>
            <a:r>
              <a:rPr lang="es-ES" dirty="0"/>
              <a:t>Besançon.-</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63</a:t>
            </a:fld>
            <a:endParaRPr lang="es-ES" dirty="0"/>
          </a:p>
        </p:txBody>
      </p:sp>
    </p:spTree>
    <p:extLst>
      <p:ext uri="{BB962C8B-B14F-4D97-AF65-F5344CB8AC3E}">
        <p14:creationId xmlns:p14="http://schemas.microsoft.com/office/powerpoint/2010/main" val="24305978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64</a:t>
            </a:fld>
            <a:endParaRPr lang="es-ES" dirty="0"/>
          </a:p>
        </p:txBody>
      </p:sp>
    </p:spTree>
    <p:extLst>
      <p:ext uri="{BB962C8B-B14F-4D97-AF65-F5344CB8AC3E}">
        <p14:creationId xmlns:p14="http://schemas.microsoft.com/office/powerpoint/2010/main" val="3601816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65</a:t>
            </a:fld>
            <a:endParaRPr lang="es-ES" dirty="0"/>
          </a:p>
        </p:txBody>
      </p:sp>
    </p:spTree>
    <p:extLst>
      <p:ext uri="{BB962C8B-B14F-4D97-AF65-F5344CB8AC3E}">
        <p14:creationId xmlns:p14="http://schemas.microsoft.com/office/powerpoint/2010/main" val="1146698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66</a:t>
            </a:fld>
            <a:endParaRPr lang="es-ES" dirty="0"/>
          </a:p>
        </p:txBody>
      </p:sp>
    </p:spTree>
    <p:extLst>
      <p:ext uri="{BB962C8B-B14F-4D97-AF65-F5344CB8AC3E}">
        <p14:creationId xmlns:p14="http://schemas.microsoft.com/office/powerpoint/2010/main" val="1020749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67</a:t>
            </a:fld>
            <a:endParaRPr lang="es-ES" dirty="0"/>
          </a:p>
        </p:txBody>
      </p:sp>
    </p:spTree>
    <p:extLst>
      <p:ext uri="{BB962C8B-B14F-4D97-AF65-F5344CB8AC3E}">
        <p14:creationId xmlns:p14="http://schemas.microsoft.com/office/powerpoint/2010/main" val="9721919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Besançon.-</a:t>
            </a:r>
          </a:p>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68</a:t>
            </a:fld>
            <a:endParaRPr lang="es-ES" dirty="0"/>
          </a:p>
        </p:txBody>
      </p:sp>
    </p:spTree>
    <p:extLst>
      <p:ext uri="{BB962C8B-B14F-4D97-AF65-F5344CB8AC3E}">
        <p14:creationId xmlns:p14="http://schemas.microsoft.com/office/powerpoint/2010/main" val="3124513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71</a:t>
            </a:fld>
            <a:endParaRPr lang="es-ES" dirty="0"/>
          </a:p>
        </p:txBody>
      </p:sp>
    </p:spTree>
    <p:extLst>
      <p:ext uri="{BB962C8B-B14F-4D97-AF65-F5344CB8AC3E}">
        <p14:creationId xmlns:p14="http://schemas.microsoft.com/office/powerpoint/2010/main" val="33405983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72</a:t>
            </a:fld>
            <a:endParaRPr lang="es-ES" dirty="0"/>
          </a:p>
        </p:txBody>
      </p:sp>
    </p:spTree>
    <p:extLst>
      <p:ext uri="{BB962C8B-B14F-4D97-AF65-F5344CB8AC3E}">
        <p14:creationId xmlns:p14="http://schemas.microsoft.com/office/powerpoint/2010/main" val="1072907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73</a:t>
            </a:fld>
            <a:endParaRPr lang="es-ES" dirty="0"/>
          </a:p>
        </p:txBody>
      </p:sp>
    </p:spTree>
    <p:extLst>
      <p:ext uri="{BB962C8B-B14F-4D97-AF65-F5344CB8AC3E}">
        <p14:creationId xmlns:p14="http://schemas.microsoft.com/office/powerpoint/2010/main" val="5277140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74</a:t>
            </a:fld>
            <a:endParaRPr lang="es-ES" dirty="0"/>
          </a:p>
        </p:txBody>
      </p:sp>
    </p:spTree>
    <p:extLst>
      <p:ext uri="{BB962C8B-B14F-4D97-AF65-F5344CB8AC3E}">
        <p14:creationId xmlns:p14="http://schemas.microsoft.com/office/powerpoint/2010/main" val="25546501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75</a:t>
            </a:fld>
            <a:endParaRPr lang="es-ES" dirty="0"/>
          </a:p>
        </p:txBody>
      </p:sp>
    </p:spTree>
    <p:extLst>
      <p:ext uri="{BB962C8B-B14F-4D97-AF65-F5344CB8AC3E}">
        <p14:creationId xmlns:p14="http://schemas.microsoft.com/office/powerpoint/2010/main" val="8716583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76</a:t>
            </a:fld>
            <a:endParaRPr lang="es-ES" dirty="0"/>
          </a:p>
        </p:txBody>
      </p:sp>
    </p:spTree>
    <p:extLst>
      <p:ext uri="{BB962C8B-B14F-4D97-AF65-F5344CB8AC3E}">
        <p14:creationId xmlns:p14="http://schemas.microsoft.com/office/powerpoint/2010/main" val="41166378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77</a:t>
            </a:fld>
            <a:endParaRPr lang="es-ES" dirty="0"/>
          </a:p>
        </p:txBody>
      </p:sp>
    </p:spTree>
    <p:extLst>
      <p:ext uri="{BB962C8B-B14F-4D97-AF65-F5344CB8AC3E}">
        <p14:creationId xmlns:p14="http://schemas.microsoft.com/office/powerpoint/2010/main" val="2586811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79</a:t>
            </a:fld>
            <a:endParaRPr lang="es-ES" dirty="0"/>
          </a:p>
        </p:txBody>
      </p:sp>
    </p:spTree>
    <p:extLst>
      <p:ext uri="{BB962C8B-B14F-4D97-AF65-F5344CB8AC3E}">
        <p14:creationId xmlns:p14="http://schemas.microsoft.com/office/powerpoint/2010/main" val="33012521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80</a:t>
            </a:fld>
            <a:endParaRPr lang="es-ES" dirty="0"/>
          </a:p>
        </p:txBody>
      </p:sp>
    </p:spTree>
    <p:extLst>
      <p:ext uri="{BB962C8B-B14F-4D97-AF65-F5344CB8AC3E}">
        <p14:creationId xmlns:p14="http://schemas.microsoft.com/office/powerpoint/2010/main" val="1642760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81</a:t>
            </a:fld>
            <a:endParaRPr lang="es-ES" dirty="0"/>
          </a:p>
        </p:txBody>
      </p:sp>
    </p:spTree>
    <p:extLst>
      <p:ext uri="{BB962C8B-B14F-4D97-AF65-F5344CB8AC3E}">
        <p14:creationId xmlns:p14="http://schemas.microsoft.com/office/powerpoint/2010/main" val="40714494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82</a:t>
            </a:fld>
            <a:endParaRPr lang="es-ES" dirty="0"/>
          </a:p>
        </p:txBody>
      </p:sp>
    </p:spTree>
    <p:extLst>
      <p:ext uri="{BB962C8B-B14F-4D97-AF65-F5344CB8AC3E}">
        <p14:creationId xmlns:p14="http://schemas.microsoft.com/office/powerpoint/2010/main" val="33728520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83</a:t>
            </a:fld>
            <a:endParaRPr lang="es-ES" dirty="0"/>
          </a:p>
        </p:txBody>
      </p:sp>
    </p:spTree>
    <p:extLst>
      <p:ext uri="{BB962C8B-B14F-4D97-AF65-F5344CB8AC3E}">
        <p14:creationId xmlns:p14="http://schemas.microsoft.com/office/powerpoint/2010/main" val="8770820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84</a:t>
            </a:fld>
            <a:endParaRPr lang="es-ES" dirty="0"/>
          </a:p>
        </p:txBody>
      </p:sp>
    </p:spTree>
    <p:extLst>
      <p:ext uri="{BB962C8B-B14F-4D97-AF65-F5344CB8AC3E}">
        <p14:creationId xmlns:p14="http://schemas.microsoft.com/office/powerpoint/2010/main" val="36348094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85</a:t>
            </a:fld>
            <a:endParaRPr lang="es-ES" dirty="0"/>
          </a:p>
        </p:txBody>
      </p:sp>
    </p:spTree>
    <p:extLst>
      <p:ext uri="{BB962C8B-B14F-4D97-AF65-F5344CB8AC3E}">
        <p14:creationId xmlns:p14="http://schemas.microsoft.com/office/powerpoint/2010/main" val="6211668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nl-NL" dirty="0"/>
              <a:t>Jardin de l´Eveche. Limoges.--Lysismachia</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86</a:t>
            </a:fld>
            <a:endParaRPr lang="es-ES" dirty="0"/>
          </a:p>
        </p:txBody>
      </p:sp>
    </p:spTree>
    <p:extLst>
      <p:ext uri="{BB962C8B-B14F-4D97-AF65-F5344CB8AC3E}">
        <p14:creationId xmlns:p14="http://schemas.microsoft.com/office/powerpoint/2010/main" val="6390021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Botanique de l´Eveche.-Limoges.-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87</a:t>
            </a:fld>
            <a:endParaRPr lang="es-ES" dirty="0"/>
          </a:p>
        </p:txBody>
      </p:sp>
    </p:spTree>
    <p:extLst>
      <p:ext uri="{BB962C8B-B14F-4D97-AF65-F5344CB8AC3E}">
        <p14:creationId xmlns:p14="http://schemas.microsoft.com/office/powerpoint/2010/main" val="22520659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l´Eveche. Limoges.--</a:t>
            </a:r>
          </a:p>
        </p:txBody>
      </p:sp>
      <p:sp>
        <p:nvSpPr>
          <p:cNvPr id="4" name="3 Marcador de número de diapositiva"/>
          <p:cNvSpPr>
            <a:spLocks noGrp="1"/>
          </p:cNvSpPr>
          <p:nvPr>
            <p:ph type="sldNum" sz="quarter" idx="10"/>
          </p:nvPr>
        </p:nvSpPr>
        <p:spPr/>
        <p:txBody>
          <a:bodyPr/>
          <a:lstStyle/>
          <a:p>
            <a:fld id="{97393458-24F8-4841-A1EC-4CB97976E862}" type="slidenum">
              <a:rPr lang="es-ES" smtClean="0"/>
              <a:t>88</a:t>
            </a:fld>
            <a:endParaRPr lang="es-ES" dirty="0"/>
          </a:p>
        </p:txBody>
      </p:sp>
    </p:spTree>
    <p:extLst>
      <p:ext uri="{BB962C8B-B14F-4D97-AF65-F5344CB8AC3E}">
        <p14:creationId xmlns:p14="http://schemas.microsoft.com/office/powerpoint/2010/main" val="38475822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botanique de l'Evêché.-Limoges.</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90</a:t>
            </a:fld>
            <a:endParaRPr lang="es-ES" dirty="0"/>
          </a:p>
        </p:txBody>
      </p:sp>
    </p:spTree>
    <p:extLst>
      <p:ext uri="{BB962C8B-B14F-4D97-AF65-F5344CB8AC3E}">
        <p14:creationId xmlns:p14="http://schemas.microsoft.com/office/powerpoint/2010/main" val="9933883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91</a:t>
            </a:fld>
            <a:endParaRPr lang="es-ES" dirty="0"/>
          </a:p>
        </p:txBody>
      </p:sp>
    </p:spTree>
    <p:extLst>
      <p:ext uri="{BB962C8B-B14F-4D97-AF65-F5344CB8AC3E}">
        <p14:creationId xmlns:p14="http://schemas.microsoft.com/office/powerpoint/2010/main" val="24676059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98</a:t>
            </a:fld>
            <a:endParaRPr lang="es-ES" dirty="0"/>
          </a:p>
        </p:txBody>
      </p:sp>
    </p:spTree>
    <p:extLst>
      <p:ext uri="{BB962C8B-B14F-4D97-AF65-F5344CB8AC3E}">
        <p14:creationId xmlns:p14="http://schemas.microsoft.com/office/powerpoint/2010/main" val="15213280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99</a:t>
            </a:fld>
            <a:endParaRPr lang="es-ES" dirty="0"/>
          </a:p>
        </p:txBody>
      </p:sp>
    </p:spTree>
    <p:extLst>
      <p:ext uri="{BB962C8B-B14F-4D97-AF65-F5344CB8AC3E}">
        <p14:creationId xmlns:p14="http://schemas.microsoft.com/office/powerpoint/2010/main" val="28718403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100</a:t>
            </a:fld>
            <a:endParaRPr lang="es-ES" dirty="0"/>
          </a:p>
        </p:txBody>
      </p:sp>
    </p:spTree>
    <p:extLst>
      <p:ext uri="{BB962C8B-B14F-4D97-AF65-F5344CB8AC3E}">
        <p14:creationId xmlns:p14="http://schemas.microsoft.com/office/powerpoint/2010/main" val="31450185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101</a:t>
            </a:fld>
            <a:endParaRPr lang="es-ES" dirty="0"/>
          </a:p>
        </p:txBody>
      </p:sp>
    </p:spTree>
    <p:extLst>
      <p:ext uri="{BB962C8B-B14F-4D97-AF65-F5344CB8AC3E}">
        <p14:creationId xmlns:p14="http://schemas.microsoft.com/office/powerpoint/2010/main" val="15058560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102</a:t>
            </a:fld>
            <a:endParaRPr lang="es-ES" dirty="0"/>
          </a:p>
        </p:txBody>
      </p:sp>
    </p:spTree>
    <p:extLst>
      <p:ext uri="{BB962C8B-B14F-4D97-AF65-F5344CB8AC3E}">
        <p14:creationId xmlns:p14="http://schemas.microsoft.com/office/powerpoint/2010/main" val="6634256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103</a:t>
            </a:fld>
            <a:endParaRPr lang="es-ES" dirty="0"/>
          </a:p>
        </p:txBody>
      </p:sp>
    </p:spTree>
    <p:extLst>
      <p:ext uri="{BB962C8B-B14F-4D97-AF65-F5344CB8AC3E}">
        <p14:creationId xmlns:p14="http://schemas.microsoft.com/office/powerpoint/2010/main" val="13296519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104</a:t>
            </a:fld>
            <a:endParaRPr lang="es-ES" dirty="0"/>
          </a:p>
        </p:txBody>
      </p:sp>
    </p:spTree>
    <p:extLst>
      <p:ext uri="{BB962C8B-B14F-4D97-AF65-F5344CB8AC3E}">
        <p14:creationId xmlns:p14="http://schemas.microsoft.com/office/powerpoint/2010/main" val="7874821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105</a:t>
            </a:fld>
            <a:endParaRPr lang="es-ES" dirty="0"/>
          </a:p>
        </p:txBody>
      </p:sp>
    </p:spTree>
    <p:extLst>
      <p:ext uri="{BB962C8B-B14F-4D97-AF65-F5344CB8AC3E}">
        <p14:creationId xmlns:p14="http://schemas.microsoft.com/office/powerpoint/2010/main" val="39308337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106</a:t>
            </a:fld>
            <a:endParaRPr lang="es-ES" dirty="0"/>
          </a:p>
        </p:txBody>
      </p:sp>
    </p:spTree>
    <p:extLst>
      <p:ext uri="{BB962C8B-B14F-4D97-AF65-F5344CB8AC3E}">
        <p14:creationId xmlns:p14="http://schemas.microsoft.com/office/powerpoint/2010/main" val="18962911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107</a:t>
            </a:fld>
            <a:endParaRPr lang="es-ES" dirty="0"/>
          </a:p>
        </p:txBody>
      </p:sp>
    </p:spTree>
    <p:extLst>
      <p:ext uri="{BB962C8B-B14F-4D97-AF65-F5344CB8AC3E}">
        <p14:creationId xmlns:p14="http://schemas.microsoft.com/office/powerpoint/2010/main" val="3044736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108</a:t>
            </a:fld>
            <a:endParaRPr lang="es-ES" dirty="0"/>
          </a:p>
        </p:txBody>
      </p:sp>
    </p:spTree>
    <p:extLst>
      <p:ext uri="{BB962C8B-B14F-4D97-AF65-F5344CB8AC3E}">
        <p14:creationId xmlns:p14="http://schemas.microsoft.com/office/powerpoint/2010/main" val="26350298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109</a:t>
            </a:fld>
            <a:endParaRPr lang="es-ES" dirty="0"/>
          </a:p>
        </p:txBody>
      </p:sp>
    </p:spTree>
    <p:extLst>
      <p:ext uri="{BB962C8B-B14F-4D97-AF65-F5344CB8AC3E}">
        <p14:creationId xmlns:p14="http://schemas.microsoft.com/office/powerpoint/2010/main" val="28948846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110</a:t>
            </a:fld>
            <a:endParaRPr lang="es-ES" dirty="0"/>
          </a:p>
        </p:txBody>
      </p:sp>
    </p:spTree>
    <p:extLst>
      <p:ext uri="{BB962C8B-B14F-4D97-AF65-F5344CB8AC3E}">
        <p14:creationId xmlns:p14="http://schemas.microsoft.com/office/powerpoint/2010/main" val="6095521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a:t>
            </a:r>
            <a:r>
              <a:rPr lang="fr-FR" dirty="0" err="1"/>
              <a:t>Montpellier.-xw</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111</a:t>
            </a:fld>
            <a:endParaRPr lang="es-ES" dirty="0"/>
          </a:p>
        </p:txBody>
      </p:sp>
    </p:spTree>
    <p:extLst>
      <p:ext uri="{BB962C8B-B14F-4D97-AF65-F5344CB8AC3E}">
        <p14:creationId xmlns:p14="http://schemas.microsoft.com/office/powerpoint/2010/main" val="29842175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112</a:t>
            </a:fld>
            <a:endParaRPr lang="es-ES" dirty="0"/>
          </a:p>
        </p:txBody>
      </p:sp>
    </p:spTree>
    <p:extLst>
      <p:ext uri="{BB962C8B-B14F-4D97-AF65-F5344CB8AC3E}">
        <p14:creationId xmlns:p14="http://schemas.microsoft.com/office/powerpoint/2010/main" val="33413994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113</a:t>
            </a:fld>
            <a:endParaRPr lang="es-ES" dirty="0"/>
          </a:p>
        </p:txBody>
      </p:sp>
    </p:spTree>
    <p:extLst>
      <p:ext uri="{BB962C8B-B14F-4D97-AF65-F5344CB8AC3E}">
        <p14:creationId xmlns:p14="http://schemas.microsoft.com/office/powerpoint/2010/main" val="4505509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114</a:t>
            </a:fld>
            <a:endParaRPr lang="es-ES" dirty="0"/>
          </a:p>
        </p:txBody>
      </p:sp>
    </p:spTree>
    <p:extLst>
      <p:ext uri="{BB962C8B-B14F-4D97-AF65-F5344CB8AC3E}">
        <p14:creationId xmlns:p14="http://schemas.microsoft.com/office/powerpoint/2010/main" val="40718891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115</a:t>
            </a:fld>
            <a:endParaRPr lang="es-ES" dirty="0"/>
          </a:p>
        </p:txBody>
      </p:sp>
    </p:spTree>
    <p:extLst>
      <p:ext uri="{BB962C8B-B14F-4D97-AF65-F5344CB8AC3E}">
        <p14:creationId xmlns:p14="http://schemas.microsoft.com/office/powerpoint/2010/main" val="40589377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116</a:t>
            </a:fld>
            <a:endParaRPr lang="es-ES" dirty="0"/>
          </a:p>
        </p:txBody>
      </p:sp>
    </p:spTree>
    <p:extLst>
      <p:ext uri="{BB962C8B-B14F-4D97-AF65-F5344CB8AC3E}">
        <p14:creationId xmlns:p14="http://schemas.microsoft.com/office/powerpoint/2010/main" val="31051419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117</a:t>
            </a:fld>
            <a:endParaRPr lang="es-ES" dirty="0"/>
          </a:p>
        </p:txBody>
      </p:sp>
    </p:spTree>
    <p:extLst>
      <p:ext uri="{BB962C8B-B14F-4D97-AF65-F5344CB8AC3E}">
        <p14:creationId xmlns:p14="http://schemas.microsoft.com/office/powerpoint/2010/main" val="32098416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118</a:t>
            </a:fld>
            <a:endParaRPr lang="es-ES" dirty="0"/>
          </a:p>
        </p:txBody>
      </p:sp>
    </p:spTree>
    <p:extLst>
      <p:ext uri="{BB962C8B-B14F-4D97-AF65-F5344CB8AC3E}">
        <p14:creationId xmlns:p14="http://schemas.microsoft.com/office/powerpoint/2010/main" val="7615529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119</a:t>
            </a:fld>
            <a:endParaRPr lang="es-ES" dirty="0"/>
          </a:p>
        </p:txBody>
      </p:sp>
    </p:spTree>
    <p:extLst>
      <p:ext uri="{BB962C8B-B14F-4D97-AF65-F5344CB8AC3E}">
        <p14:creationId xmlns:p14="http://schemas.microsoft.com/office/powerpoint/2010/main" val="23435596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121</a:t>
            </a:fld>
            <a:endParaRPr lang="es-ES" dirty="0"/>
          </a:p>
        </p:txBody>
      </p:sp>
    </p:spTree>
    <p:extLst>
      <p:ext uri="{BB962C8B-B14F-4D97-AF65-F5344CB8AC3E}">
        <p14:creationId xmlns:p14="http://schemas.microsoft.com/office/powerpoint/2010/main" val="34732177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122</a:t>
            </a:fld>
            <a:endParaRPr lang="es-ES" dirty="0"/>
          </a:p>
        </p:txBody>
      </p:sp>
    </p:spTree>
    <p:extLst>
      <p:ext uri="{BB962C8B-B14F-4D97-AF65-F5344CB8AC3E}">
        <p14:creationId xmlns:p14="http://schemas.microsoft.com/office/powerpoint/2010/main" val="2971498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123</a:t>
            </a:fld>
            <a:endParaRPr lang="es-ES" dirty="0"/>
          </a:p>
        </p:txBody>
      </p:sp>
    </p:spTree>
    <p:extLst>
      <p:ext uri="{BB962C8B-B14F-4D97-AF65-F5344CB8AC3E}">
        <p14:creationId xmlns:p14="http://schemas.microsoft.com/office/powerpoint/2010/main" val="27718941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plantes de Montpellier.</a:t>
            </a:r>
            <a:endParaRPr lang="es-ES" dirty="0"/>
          </a:p>
        </p:txBody>
      </p:sp>
      <p:sp>
        <p:nvSpPr>
          <p:cNvPr id="4" name="3 Marcador de número de diapositiva"/>
          <p:cNvSpPr>
            <a:spLocks noGrp="1"/>
          </p:cNvSpPr>
          <p:nvPr>
            <p:ph type="sldNum" sz="quarter" idx="10"/>
          </p:nvPr>
        </p:nvSpPr>
        <p:spPr/>
        <p:txBody>
          <a:bodyPr/>
          <a:lstStyle/>
          <a:p>
            <a:fld id="{97393458-24F8-4841-A1EC-4CB97976E862}" type="slidenum">
              <a:rPr lang="es-ES" smtClean="0"/>
              <a:t>124</a:t>
            </a:fld>
            <a:endParaRPr lang="es-ES" dirty="0"/>
          </a:p>
        </p:txBody>
      </p:sp>
    </p:spTree>
    <p:extLst>
      <p:ext uri="{BB962C8B-B14F-4D97-AF65-F5344CB8AC3E}">
        <p14:creationId xmlns:p14="http://schemas.microsoft.com/office/powerpoint/2010/main" val="1343475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3060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74433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2385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77010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4157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78195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7534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78621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41443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5093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93711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04802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45795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9777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29255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0872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7082105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1.jpg"/><Relationship Id="rId4" Type="http://schemas.openxmlformats.org/officeDocument/2006/relationships/image" Target="../media/image52.jpg"/></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png"/></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7"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404664"/>
            <a:ext cx="5760640" cy="3312368"/>
          </a:xfrm>
        </p:spPr>
        <p:txBody>
          <a:bodyPr>
            <a:noAutofit/>
          </a:bodyPr>
          <a:lstStyle/>
          <a:p>
            <a:r>
              <a:rPr lang="es-ES" sz="3600" dirty="0"/>
              <a:t>EUROPA.-LA VUELTA AL MUNDO EN 885 JARDINES.-FRANCIA.-Jardines Botánicos de Metz.-Caen.-Besançon.-</a:t>
            </a:r>
            <a:br>
              <a:rPr lang="es-ES" sz="3600" dirty="0"/>
            </a:br>
            <a:r>
              <a:rPr lang="es-ES" sz="3600" dirty="0"/>
              <a:t>l´Eveche y Montpellier</a:t>
            </a:r>
          </a:p>
        </p:txBody>
      </p:sp>
      <p:sp>
        <p:nvSpPr>
          <p:cNvPr id="3" name="2 Subtítulo"/>
          <p:cNvSpPr>
            <a:spLocks noGrp="1"/>
          </p:cNvSpPr>
          <p:nvPr>
            <p:ph type="subTitle" idx="1"/>
          </p:nvPr>
        </p:nvSpPr>
        <p:spPr>
          <a:xfrm>
            <a:off x="2555776" y="4941168"/>
            <a:ext cx="439248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05017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de Metz</a:t>
            </a:r>
          </a:p>
        </p:txBody>
      </p:sp>
      <p:sp>
        <p:nvSpPr>
          <p:cNvPr id="3" name="2 Marcador de contenido"/>
          <p:cNvSpPr>
            <a:spLocks noGrp="1"/>
          </p:cNvSpPr>
          <p:nvPr>
            <p:ph idx="1"/>
          </p:nvPr>
        </p:nvSpPr>
        <p:spPr/>
        <p:txBody>
          <a:bodyPr>
            <a:normAutofit lnSpcReduction="10000"/>
          </a:bodyPr>
          <a:lstStyle/>
          <a:p>
            <a:r>
              <a:rPr lang="es-ES" dirty="0"/>
              <a:t>El Jardín Botánico de Metz ( en francés: Jardin botanique de Metz también conocido como Jardin botanique de la Villa de Metz) es un jardín botánico de 4,4 hectáreas de extensión, ubicado en Montigny-lès-Metz, Francia.</a:t>
            </a:r>
          </a:p>
          <a:p>
            <a:r>
              <a:rPr lang="es-ES" dirty="0"/>
              <a:t>Se encuentra encuadrado en la agrupación de Jardins sans Limites que comprende jardines de la región de Moselle, Sarre y Luxemburgo.</a:t>
            </a:r>
          </a:p>
          <a:p>
            <a:r>
              <a:rPr lang="es-ES" dirty="0"/>
              <a:t>El jardín que era conocido inicialmente como « Frescatelly», era una finca de Philippe d'Aubertin de Bionville, cuyo pabellón de verano (edificado en 1719) actualmente alberga la sede del Departamento de Parques.</a:t>
            </a:r>
          </a:p>
        </p:txBody>
      </p:sp>
    </p:spTree>
    <p:extLst>
      <p:ext uri="{BB962C8B-B14F-4D97-AF65-F5344CB8AC3E}">
        <p14:creationId xmlns:p14="http://schemas.microsoft.com/office/powerpoint/2010/main" val="450899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5987008" cy="5997280"/>
          </a:xfrm>
        </p:spPr>
        <p:txBody>
          <a:bodyPr/>
          <a:lstStyle/>
          <a:p>
            <a:r>
              <a:rPr lang="es-ES" dirty="0"/>
              <a:t>La finca fue comprada por la ciudad de Metz en 1866 y transformado en un parque a la inglesa por el arquitecto de la ciudad Demoget.</a:t>
            </a:r>
          </a:p>
          <a:p>
            <a:r>
              <a:rPr lang="es-ES" dirty="0"/>
              <a:t>El parque alberga un conjunto de árboles notables y raros de más de ciento cincuenta años de edad, siendo alguno de ellos fechable a finales del siglo XVIII.</a:t>
            </a:r>
          </a:p>
          <a:p>
            <a:r>
              <a:rPr lang="es-ES" dirty="0"/>
              <a:t>Los invernaderos fueron originalmente construidos para la « Exposition universelle de Metz» de 1861, en una explanada propiedad de la ciudad, y desmantelados y trasladados al jardín botánico en 1880.</a:t>
            </a:r>
          </a:p>
        </p:txBody>
      </p:sp>
    </p:spTree>
    <p:extLst>
      <p:ext uri="{BB962C8B-B14F-4D97-AF65-F5344CB8AC3E}">
        <p14:creationId xmlns:p14="http://schemas.microsoft.com/office/powerpoint/2010/main" val="2515186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normAutofit/>
          </a:bodyPr>
          <a:lstStyle/>
          <a:p>
            <a:r>
              <a:rPr lang="es-ES" dirty="0"/>
              <a:t>Actualmente el jardín botánico contiene especies y variedades de plantas de todo el mundo, incluyendo:</a:t>
            </a:r>
          </a:p>
          <a:p>
            <a:r>
              <a:rPr lang="es-ES" dirty="0"/>
              <a:t>Los invernaderos</a:t>
            </a:r>
          </a:p>
          <a:p>
            <a:r>
              <a:rPr lang="es-ES" dirty="0"/>
              <a:t>Rosaleda con 80 variedades de rosas,</a:t>
            </a:r>
          </a:p>
          <a:p>
            <a:r>
              <a:rPr lang="es-ES" dirty="0"/>
              <a:t>Jardín de las fragancias,</a:t>
            </a:r>
          </a:p>
          <a:p>
            <a:r>
              <a:rPr lang="es-ES" dirty="0"/>
              <a:t>Colección de plantas de porte herbáceo, sobre todo Gramineae y Poaceae.</a:t>
            </a:r>
          </a:p>
          <a:p>
            <a:r>
              <a:rPr lang="es-ES" dirty="0"/>
              <a:t>Lechos de flores, con plantas anuales, bisanuales y bulbosas.</a:t>
            </a:r>
          </a:p>
          <a:p>
            <a:r>
              <a:rPr lang="es-ES" dirty="0"/>
              <a:t>Rocalla,</a:t>
            </a:r>
          </a:p>
          <a:p>
            <a:r>
              <a:rPr lang="es-ES" dirty="0"/>
              <a:t>Arboretum de árboles maduros incluyendo Aesculus flava, Taxodium distichum, Diospyros virginiana, Fagus sylvatica asplenifolia, ginkgo, Melia azedarach, una sequoia de 140 años de edad, y Sophora japonica,</a:t>
            </a:r>
          </a:p>
        </p:txBody>
      </p:sp>
    </p:spTree>
    <p:extLst>
      <p:ext uri="{BB962C8B-B14F-4D97-AF65-F5344CB8AC3E}">
        <p14:creationId xmlns:p14="http://schemas.microsoft.com/office/powerpoint/2010/main" val="289731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6336704" cy="5616624"/>
          </a:xfrm>
        </p:spPr>
        <p:txBody>
          <a:bodyPr/>
          <a:lstStyle/>
          <a:p>
            <a:r>
              <a:rPr lang="es-ES" dirty="0"/>
              <a:t>Un bosquete del bambú resistente a bajas temperaturas Phyllostachys aurea.</a:t>
            </a:r>
          </a:p>
          <a:p>
            <a:r>
              <a:rPr lang="es-ES" dirty="0"/>
              <a:t>Invernaderos con 1,000 m² contiene unas 4,500 plantas representando a 80 familias botánicas, incluyendo orquídeas, cactus, y palmas.</a:t>
            </a:r>
          </a:p>
          <a:p>
            <a:r>
              <a:rPr lang="es-ES" dirty="0"/>
              <a:t>3 Charcas y numerosas sendas de paseo.</a:t>
            </a:r>
          </a:p>
          <a:p>
            <a:r>
              <a:rPr lang="es-ES" dirty="0"/>
              <a:t>Además alberga una estatua de bronce de un águila de 1866 obra del escultor animalier de Metz Christopher Fratin, y un tren de ferrocarril de juguete que circula a través del recinto.</a:t>
            </a:r>
          </a:p>
        </p:txBody>
      </p:sp>
    </p:spTree>
    <p:extLst>
      <p:ext uri="{BB962C8B-B14F-4D97-AF65-F5344CB8AC3E}">
        <p14:creationId xmlns:p14="http://schemas.microsoft.com/office/powerpoint/2010/main" val="401619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Des tuli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482453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4825" y="0"/>
            <a:ext cx="48291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31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Serre jardin botanique de met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026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Jardin botanique de met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852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6" y="0"/>
            <a:ext cx="9094694" cy="6858000"/>
          </a:xfrm>
          <a:prstGeom prst="rect">
            <a:avLst/>
          </a:prstGeom>
        </p:spPr>
      </p:pic>
    </p:spTree>
    <p:extLst>
      <p:ext uri="{BB962C8B-B14F-4D97-AF65-F5344CB8AC3E}">
        <p14:creationId xmlns:p14="http://schemas.microsoft.com/office/powerpoint/2010/main" val="385449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137"/>
          <a:stretch/>
        </p:blipFill>
        <p:spPr>
          <a:xfrm>
            <a:off x="0" y="0"/>
            <a:ext cx="9144000" cy="6858000"/>
          </a:xfrm>
          <a:prstGeom prst="rect">
            <a:avLst/>
          </a:prstGeom>
        </p:spPr>
      </p:pic>
    </p:spTree>
    <p:extLst>
      <p:ext uri="{BB962C8B-B14F-4D97-AF65-F5344CB8AC3E}">
        <p14:creationId xmlns:p14="http://schemas.microsoft.com/office/powerpoint/2010/main" val="3388762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896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98"/>
          <a:stretch/>
        </p:blipFill>
        <p:spPr>
          <a:xfrm>
            <a:off x="0" y="-315416"/>
            <a:ext cx="9144000" cy="7272808"/>
          </a:xfrm>
          <a:prstGeom prst="rect">
            <a:avLst/>
          </a:prstGeom>
        </p:spPr>
      </p:pic>
    </p:spTree>
    <p:extLst>
      <p:ext uri="{BB962C8B-B14F-4D97-AF65-F5344CB8AC3E}">
        <p14:creationId xmlns:p14="http://schemas.microsoft.com/office/powerpoint/2010/main" val="2946193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024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1110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533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28361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0"/>
            <a:ext cx="4716016" cy="28361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2" y="2756520"/>
            <a:ext cx="6076950" cy="4151621"/>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43958" y="4509120"/>
            <a:ext cx="3100042" cy="2348880"/>
          </a:xfrm>
          <a:prstGeom prst="rect">
            <a:avLst/>
          </a:prstGeom>
        </p:spPr>
      </p:pic>
      <p:pic>
        <p:nvPicPr>
          <p:cNvPr id="7"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3958" y="2756520"/>
            <a:ext cx="3100041" cy="1752600"/>
          </a:xfrm>
          <a:prstGeom prst="rect">
            <a:avLst/>
          </a:prstGeom>
        </p:spPr>
      </p:pic>
    </p:spTree>
    <p:extLst>
      <p:ext uri="{BB962C8B-B14F-4D97-AF65-F5344CB8AC3E}">
        <p14:creationId xmlns:p14="http://schemas.microsoft.com/office/powerpoint/2010/main" val="1283406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898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789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4132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146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0071"/>
          </a:xfrm>
          <a:prstGeom prst="rect">
            <a:avLst/>
          </a:prstGeom>
        </p:spPr>
      </p:pic>
    </p:spTree>
    <p:extLst>
      <p:ext uri="{BB962C8B-B14F-4D97-AF65-F5344CB8AC3E}">
        <p14:creationId xmlns:p14="http://schemas.microsoft.com/office/powerpoint/2010/main" val="1873887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24" t="2549" r="1324" b="2744"/>
          <a:stretch/>
        </p:blipFill>
        <p:spPr>
          <a:xfrm>
            <a:off x="0" y="0"/>
            <a:ext cx="9144000" cy="6858000"/>
          </a:xfrm>
          <a:prstGeom prst="rect">
            <a:avLst/>
          </a:prstGeom>
        </p:spPr>
      </p:pic>
    </p:spTree>
    <p:extLst>
      <p:ext uri="{BB962C8B-B14F-4D97-AF65-F5344CB8AC3E}">
        <p14:creationId xmlns:p14="http://schemas.microsoft.com/office/powerpoint/2010/main" val="739348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des Plantes a Caen.</a:t>
            </a:r>
            <a:endParaRPr lang="es-ES" dirty="0"/>
          </a:p>
        </p:txBody>
      </p:sp>
      <p:sp>
        <p:nvSpPr>
          <p:cNvPr id="3" name="2 Marcador de contenido"/>
          <p:cNvSpPr>
            <a:spLocks noGrp="1"/>
          </p:cNvSpPr>
          <p:nvPr>
            <p:ph idx="1"/>
          </p:nvPr>
        </p:nvSpPr>
        <p:spPr>
          <a:xfrm>
            <a:off x="609599" y="2160590"/>
            <a:ext cx="5762601" cy="3880773"/>
          </a:xfrm>
        </p:spPr>
        <p:txBody>
          <a:bodyPr>
            <a:normAutofit fontScale="92500" lnSpcReduction="10000"/>
          </a:bodyPr>
          <a:lstStyle/>
          <a:p>
            <a:r>
              <a:rPr lang="es-ES" dirty="0"/>
              <a:t>El Jardín de plantas de Caen en francés: Jardin des Plantes de Caen, es un jardín botánico y arboretum de 36 hectáreas de extensión, localizado al norte del centro de la ciudad de Caen, Francia.</a:t>
            </a:r>
          </a:p>
          <a:p>
            <a:r>
              <a:rPr lang="es-ES" dirty="0"/>
              <a:t>Es miembro de la asociación de Jardines botánicos de Francia y de los países francófonos1 y Monumento natural desde el 22 de octubre de 1942.2</a:t>
            </a:r>
          </a:p>
          <a:p>
            <a:r>
              <a:rPr lang="es-ES" dirty="0"/>
              <a:t>Su código de reconocimiento internacional como institución botánica, así como las siglas de su herbario es CAEN.</a:t>
            </a:r>
          </a:p>
          <a:p>
            <a:r>
              <a:rPr lang="es-ES" dirty="0"/>
              <a:t>Promedio anual de lluvias: 660 mm</a:t>
            </a:r>
          </a:p>
          <a:p>
            <a:r>
              <a:rPr lang="es-ES" dirty="0"/>
              <a:t>Altitud: 18.00 msnm</a:t>
            </a:r>
          </a:p>
          <a:p>
            <a:r>
              <a:rPr lang="es-ES" dirty="0"/>
              <a:t>Área Total bajo cristal: 2500 metros</a:t>
            </a:r>
          </a:p>
        </p:txBody>
      </p:sp>
    </p:spTree>
    <p:extLst>
      <p:ext uri="{BB962C8B-B14F-4D97-AF65-F5344CB8AC3E}">
        <p14:creationId xmlns:p14="http://schemas.microsoft.com/office/powerpoint/2010/main" val="2271120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347048" cy="5925272"/>
          </a:xfrm>
        </p:spPr>
        <p:txBody>
          <a:bodyPr>
            <a:normAutofit/>
          </a:bodyPr>
          <a:lstStyle/>
          <a:p>
            <a:r>
              <a:rPr lang="es-ES" dirty="0"/>
              <a:t>En 1689, Jean-Baptiste Callard de la Ducquerie, profesor de la facultad de medicina de la Universidad de Caen, reunió algunas plantas en su jardín privado; según su hortus botanicus agri Cadomensis, se podían encontrar 590 especies. Por un edicto real que databa de 1701 se fomentaba el desarrollo de tales jardines, pero la facultad de medicina no se preocupó apenas.</a:t>
            </a:r>
          </a:p>
          <a:p>
            <a:r>
              <a:rPr lang="es-ES" dirty="0"/>
              <a:t>El Instituto botánico.</a:t>
            </a:r>
          </a:p>
          <a:p>
            <a:r>
              <a:rPr lang="es-ES" dirty="0"/>
              <a:t>A partir de 1718, se prosiguió la acción del profesor Callard de la Ducquerie y reforzada por el profesor François Marescot que pudo adquirir en 1736 en nombre de la Universidad un terreno situado cerca de Notre-Dame-des-Champs3</a:t>
            </a:r>
          </a:p>
          <a:p>
            <a:r>
              <a:rPr lang="es-ES" dirty="0"/>
              <a:t>El Jardín-Bénard, fue acondicionado en una antigua cantera de extracción de piedra de Caen. Sobre este terreno ondulado (18 m de desnivel), gracias a la ayuda de su jefe de cultivos y sucesor en la cátedra de botánica, Noël-Sébastien Blot,contiene unas 3500 plantas.</a:t>
            </a:r>
          </a:p>
        </p:txBody>
      </p:sp>
    </p:spTree>
    <p:extLst>
      <p:ext uri="{BB962C8B-B14F-4D97-AF65-F5344CB8AC3E}">
        <p14:creationId xmlns:p14="http://schemas.microsoft.com/office/powerpoint/2010/main" val="3778462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lstStyle/>
          <a:p>
            <a:r>
              <a:rPr lang="es-ES" dirty="0"/>
              <a:t>En 1789, el jardín pasó a manos de la autoridad de la Administración central, luego la del Prefecto.4</a:t>
            </a:r>
          </a:p>
          <a:p>
            <a:r>
              <a:rPr lang="es-ES" dirty="0"/>
              <a:t>En 1803, el jardín botánico, hasta entonces jardín de cultivo de plantas para las escuelas de medicina y farmacia, pasó a ser municipal, y se aumentó a 3,5 ha. Diseñado por el arquitecto-paisajista de Caen Dufour, fue fundado por Herment y dirigido más tarde por el profesor Charles-Nicolas Desmoueux; después de su muerte en 1801, sus alumnos hicieron levantar una tumba en su honor exactamente junto a la piedra conmemorativa de Noël-Sébastien Blot, en un macizo de arbustos.</a:t>
            </a:r>
          </a:p>
        </p:txBody>
      </p:sp>
    </p:spTree>
    <p:extLst>
      <p:ext uri="{BB962C8B-B14F-4D97-AF65-F5344CB8AC3E}">
        <p14:creationId xmlns:p14="http://schemas.microsoft.com/office/powerpoint/2010/main" val="383974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dirty="0"/>
              <a:t>En 1848, 200 obreros demolieron una vieja casa que databa de 1656 y permanecía en el jardín. Dos grandes invernaderos en madera se construyeron en 1860; destruidos por el fuego en 1869, se reconstruyeron en madera y hierro. La orangerie, creada en 1835, también se reconstruyó en 1863 después de un incendio. En 1891 se construyó el instituto botánico.</a:t>
            </a:r>
          </a:p>
          <a:p>
            <a:r>
              <a:rPr lang="es-ES" dirty="0"/>
              <a:t>Los bombardeos de 1944 no respetaron el jardín: se destruyeron los dos invernaderos y la orangerie con todas las especies raras que contenían5 ·.6 Louis Bouket, entonces director, emprendió la restauración y la reconstrucción de los edificios a excepción de la orangerie. Se construyeron unos nuevos invernaderos de exposición dedicados a las plantas exóticas en 1988.</a:t>
            </a:r>
          </a:p>
        </p:txBody>
      </p:sp>
    </p:spTree>
    <p:extLst>
      <p:ext uri="{BB962C8B-B14F-4D97-AF65-F5344CB8AC3E}">
        <p14:creationId xmlns:p14="http://schemas.microsoft.com/office/powerpoint/2010/main" val="1880221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normAutofit lnSpcReduction="10000"/>
          </a:bodyPr>
          <a:lstStyle/>
          <a:p>
            <a:r>
              <a:rPr lang="es-ES" dirty="0"/>
              <a:t>Colecciones</a:t>
            </a:r>
          </a:p>
          <a:p>
            <a:r>
              <a:rPr lang="es-ES" dirty="0"/>
              <a:t>El jardín de la parte baja.</a:t>
            </a:r>
          </a:p>
          <a:p>
            <a:r>
              <a:rPr lang="es-ES" dirty="0"/>
              <a:t>Este jardín botánico alberga 8 000 especies etiquetadas. En su parte baja sobre una extensión de 5000 m², se encuentran:</a:t>
            </a:r>
          </a:p>
          <a:p>
            <a:r>
              <a:rPr lang="es-ES" dirty="0"/>
              <a:t>Flora de Normandía (1.000 especies espontáneas silvestres)</a:t>
            </a:r>
          </a:p>
          <a:p>
            <a:r>
              <a:rPr lang="es-ES" dirty="0"/>
              <a:t>Colección de plantas medicinales y temáticas (600 plantas)</a:t>
            </a:r>
          </a:p>
          <a:p>
            <a:r>
              <a:rPr lang="es-ES" dirty="0"/>
              <a:t>Las colecciones horticolas (700 variedades)</a:t>
            </a:r>
          </a:p>
          <a:p>
            <a:r>
              <a:rPr lang="es-ES" dirty="0"/>
              <a:t>Rocalla, muros y colección de plantas alpinas, (1 500 especies enanas)</a:t>
            </a:r>
          </a:p>
          <a:p>
            <a:r>
              <a:rPr lang="es-ES" dirty="0"/>
              <a:t>Árboles, arbustos y coníferas (500 especies leñosas)</a:t>
            </a:r>
          </a:p>
          <a:p>
            <a:r>
              <a:rPr lang="es-ES" dirty="0"/>
              <a:t>Invernaderos y orangerie que albergan 1500 especies exóticas diferentes (con especímenes de bananero, cafeto, vainilla, alcanforero, cítricos, orquídeas, cactus). El célebre nenúfar gigante de Sudamérica, Victoria cruziana, con flores efímeras debido a la falta de suficiente luz.</a:t>
            </a:r>
          </a:p>
        </p:txBody>
      </p:sp>
    </p:spTree>
    <p:extLst>
      <p:ext uri="{BB962C8B-B14F-4D97-AF65-F5344CB8AC3E}">
        <p14:creationId xmlns:p14="http://schemas.microsoft.com/office/powerpoint/2010/main" val="3590657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5842992" cy="5997280"/>
          </a:xfrm>
        </p:spPr>
        <p:txBody>
          <a:bodyPr/>
          <a:lstStyle/>
          <a:p>
            <a:r>
              <a:rPr lang="es-ES" dirty="0"/>
              <a:t>En la parte alta, se sitúa el parque público con los tres árboles notables:</a:t>
            </a:r>
          </a:p>
          <a:p>
            <a:r>
              <a:rPr lang="es-ES" dirty="0"/>
              <a:t>Sophora japonica (plantado en 1750, 10 metros de altura y 4,60 m de circunferencia),</a:t>
            </a:r>
          </a:p>
          <a:p>
            <a:r>
              <a:rPr lang="es-ES" dirty="0"/>
              <a:t>Sequoiadendron giganteum (plantado en 1890, 35 m de altura),</a:t>
            </a:r>
          </a:p>
          <a:p>
            <a:r>
              <a:rPr lang="es-ES" dirty="0"/>
              <a:t>Cryptomeria japonica (plantado en 1870, 20 m de altura).</a:t>
            </a:r>
          </a:p>
          <a:p>
            <a:r>
              <a:rPr lang="es-ES" dirty="0"/>
              <a:t>Este jardín botánico está reconocido como "Collection National" por el Conservatorio de colecciones vegetales especializadas (CCVS) por sus colecciones de los géneros Peperomia, Rhipsalis, Cryptanthus y Sansevieria.</a:t>
            </a:r>
          </a:p>
        </p:txBody>
      </p:sp>
    </p:spTree>
    <p:extLst>
      <p:ext uri="{BB962C8B-B14F-4D97-AF65-F5344CB8AC3E}">
        <p14:creationId xmlns:p14="http://schemas.microsoft.com/office/powerpoint/2010/main" val="454352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1949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370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660474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211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416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250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7951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493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322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211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6849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0" y="0"/>
            <a:ext cx="9161929" cy="6858000"/>
          </a:xfrm>
          <a:prstGeom prst="rect">
            <a:avLst/>
          </a:prstGeom>
        </p:spPr>
      </p:pic>
    </p:spTree>
    <p:extLst>
      <p:ext uri="{BB962C8B-B14F-4D97-AF65-F5344CB8AC3E}">
        <p14:creationId xmlns:p14="http://schemas.microsoft.com/office/powerpoint/2010/main" val="1329351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62894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107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348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0" y="0"/>
            <a:ext cx="6209694" cy="6852357"/>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2992"/>
            <a:ext cx="291581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348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150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704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51826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60568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7356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5607"/>
            <a:ext cx="4572000" cy="6858000"/>
          </a:xfrm>
          <a:prstGeom prst="rect">
            <a:avLst/>
          </a:prstGeom>
        </p:spPr>
      </p:pic>
    </p:spTree>
    <p:extLst>
      <p:ext uri="{BB962C8B-B14F-4D97-AF65-F5344CB8AC3E}">
        <p14:creationId xmlns:p14="http://schemas.microsoft.com/office/powerpoint/2010/main" val="3345049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Botanique Besançon.-</a:t>
            </a:r>
            <a:br>
              <a:rPr lang="es-ES" dirty="0"/>
            </a:br>
            <a:endParaRPr lang="es-ES" dirty="0"/>
          </a:p>
        </p:txBody>
      </p:sp>
      <p:sp>
        <p:nvSpPr>
          <p:cNvPr id="3" name="2 Marcador de contenido"/>
          <p:cNvSpPr>
            <a:spLocks noGrp="1"/>
          </p:cNvSpPr>
          <p:nvPr>
            <p:ph idx="1"/>
          </p:nvPr>
        </p:nvSpPr>
        <p:spPr/>
        <p:txBody>
          <a:bodyPr>
            <a:normAutofit/>
          </a:bodyPr>
          <a:lstStyle/>
          <a:p>
            <a:r>
              <a:rPr lang="es-ES" dirty="0"/>
              <a:t>El Jardin botanique de Besançon (Jardín Botánico de Besançon), más formalmente el Jardin botanique de l'Université de Franche-Comté et de la Villa de Besançon, es un jardín botánico situado en la Place du Maréchal Leclerc, Besançon , Doubs , Franche- Comté , Francia .</a:t>
            </a:r>
          </a:p>
          <a:p>
            <a:r>
              <a:rPr lang="es-ES" dirty="0"/>
              <a:t> Es operado por la Universidad de Franche-Comté y abierto todos los días, la entrada es gratuita.</a:t>
            </a:r>
          </a:p>
          <a:p>
            <a:r>
              <a:rPr lang="es-ES" dirty="0"/>
              <a:t>Primer jardín botánico de Besançon fue establecido en 1580, pero desde entonces el jardín se ha movido a través de más de 10 sitios de la ciudad, en el supuesto de su ubicación actual en 1957. </a:t>
            </a:r>
          </a:p>
        </p:txBody>
      </p:sp>
    </p:spTree>
    <p:extLst>
      <p:ext uri="{BB962C8B-B14F-4D97-AF65-F5344CB8AC3E}">
        <p14:creationId xmlns:p14="http://schemas.microsoft.com/office/powerpoint/2010/main" val="9245040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059016" cy="6141296"/>
          </a:xfrm>
        </p:spPr>
        <p:txBody>
          <a:bodyPr/>
          <a:lstStyle/>
          <a:p>
            <a:r>
              <a:rPr lang="es-ES" dirty="0"/>
              <a:t> En 1988 se reorganizó a partir de una recopilación sistemática tradicional a un estilo más orientado al público en general.</a:t>
            </a:r>
          </a:p>
          <a:p>
            <a:r>
              <a:rPr lang="es-ES" dirty="0"/>
              <a:t>Hoy, el jardín cuenta con más de 5.000 especies que figuran en los entornos que representan la Franche-Comté región, incluyendo sus pantanos , acantilados , humedales , y la cresta de piedra caliza de la meseta del Jura , así como varias otras partes del mundo. </a:t>
            </a:r>
          </a:p>
          <a:p>
            <a:r>
              <a:rPr lang="es-ES" dirty="0"/>
              <a:t>Colecciones principales incluyen plantas carnívoras , suculentas , plantas medicinales , orquídeas , rosas , y varios tipos de árboles y frutales .</a:t>
            </a:r>
          </a:p>
          <a:p>
            <a:endParaRPr lang="es-ES" dirty="0"/>
          </a:p>
        </p:txBody>
      </p:sp>
    </p:spTree>
    <p:extLst>
      <p:ext uri="{BB962C8B-B14F-4D97-AF65-F5344CB8AC3E}">
        <p14:creationId xmlns:p14="http://schemas.microsoft.com/office/powerpoint/2010/main" val="3925986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34197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898059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356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769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3650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476672"/>
            <a:ext cx="2466975" cy="322818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1052736"/>
            <a:ext cx="2466975" cy="18478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0210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07221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 y="5644"/>
            <a:ext cx="6096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417" y="5644"/>
            <a:ext cx="3047583" cy="340297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 y="3408621"/>
            <a:ext cx="4427566" cy="344938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408621"/>
            <a:ext cx="4896544" cy="3548771"/>
          </a:xfrm>
          <a:prstGeom prst="rect">
            <a:avLst/>
          </a:prstGeom>
        </p:spPr>
      </p:pic>
    </p:spTree>
    <p:extLst>
      <p:ext uri="{BB962C8B-B14F-4D97-AF65-F5344CB8AC3E}">
        <p14:creationId xmlns:p14="http://schemas.microsoft.com/office/powerpoint/2010/main" val="485552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459284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5815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306"/>
            <a:ext cx="9252520" cy="6808694"/>
          </a:xfrm>
          <a:prstGeom prst="rect">
            <a:avLst/>
          </a:prstGeom>
        </p:spPr>
      </p:pic>
    </p:spTree>
    <p:extLst>
      <p:ext uri="{BB962C8B-B14F-4D97-AF65-F5344CB8AC3E}">
        <p14:creationId xmlns:p14="http://schemas.microsoft.com/office/powerpoint/2010/main" val="6602981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26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9257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71446"/>
          </a:xfrm>
          <a:prstGeom prst="rect">
            <a:avLst/>
          </a:prstGeom>
        </p:spPr>
      </p:pic>
    </p:spTree>
    <p:extLst>
      <p:ext uri="{BB962C8B-B14F-4D97-AF65-F5344CB8AC3E}">
        <p14:creationId xmlns:p14="http://schemas.microsoft.com/office/powerpoint/2010/main" val="1825112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87831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64701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Botanique de l´Eveche.-Limoges.-</a:t>
            </a:r>
          </a:p>
        </p:txBody>
      </p:sp>
      <p:sp>
        <p:nvSpPr>
          <p:cNvPr id="3" name="2 Marcador de contenido"/>
          <p:cNvSpPr>
            <a:spLocks noGrp="1"/>
          </p:cNvSpPr>
          <p:nvPr>
            <p:ph idx="1"/>
          </p:nvPr>
        </p:nvSpPr>
        <p:spPr>
          <a:xfrm>
            <a:off x="609599" y="2160590"/>
            <a:ext cx="6050633" cy="3880773"/>
          </a:xfrm>
        </p:spPr>
        <p:txBody>
          <a:bodyPr>
            <a:normAutofit/>
          </a:bodyPr>
          <a:lstStyle/>
          <a:p>
            <a:r>
              <a:rPr lang="es-ES" dirty="0"/>
              <a:t>El botanique l'Evêché (Jardín Botánico del Obispado, 2 hectáreas) Jardin de, también conocido como el Jardin botanique de Limoges, es un jardín botánico situado detrás de la Catedral y Museo del Obispado en Limoges , Haute-Vienne , Limousin , Francia . Abre todos los días de forma gratuita.</a:t>
            </a:r>
          </a:p>
          <a:p>
            <a:r>
              <a:rPr lang="es-ES" dirty="0"/>
              <a:t>El jardín fue establecido por primera vez en el siglo 18, con jardín botánico de hoy creado 1956-61 y renovado en el 1976. </a:t>
            </a:r>
          </a:p>
          <a:p>
            <a:r>
              <a:rPr lang="es-ES" dirty="0"/>
              <a:t>Ocupa varias terrazas con vistas al río Vienne con jardines organizados en parterres franceses. </a:t>
            </a:r>
          </a:p>
        </p:txBody>
      </p:sp>
    </p:spTree>
    <p:extLst>
      <p:ext uri="{BB962C8B-B14F-4D97-AF65-F5344CB8AC3E}">
        <p14:creationId xmlns:p14="http://schemas.microsoft.com/office/powerpoint/2010/main" val="10454137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5987008" cy="5637240"/>
          </a:xfrm>
        </p:spPr>
        <p:txBody>
          <a:bodyPr/>
          <a:lstStyle/>
          <a:p>
            <a:r>
              <a:rPr lang="es-ES" dirty="0"/>
              <a:t>Hoy el jardín sistemática contiene más de 1.200 plantas, organizados en grupos, incluyendo plantas medicinales , industriales y tintes vegetales, alimentos y condimentos; forraje, y plantas aromáticas .</a:t>
            </a:r>
          </a:p>
          <a:p>
            <a:endParaRPr lang="es-ES" dirty="0"/>
          </a:p>
        </p:txBody>
      </p:sp>
    </p:spTree>
    <p:extLst>
      <p:ext uri="{BB962C8B-B14F-4D97-AF65-F5344CB8AC3E}">
        <p14:creationId xmlns:p14="http://schemas.microsoft.com/office/powerpoint/2010/main" val="23416956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27"/>
          <a:stretch/>
        </p:blipFill>
        <p:spPr>
          <a:xfrm>
            <a:off x="0" y="0"/>
            <a:ext cx="9144000" cy="6858000"/>
          </a:xfrm>
          <a:prstGeom prst="rect">
            <a:avLst/>
          </a:prstGeom>
        </p:spPr>
      </p:pic>
    </p:spTree>
    <p:extLst>
      <p:ext uri="{BB962C8B-B14F-4D97-AF65-F5344CB8AC3E}">
        <p14:creationId xmlns:p14="http://schemas.microsoft.com/office/powerpoint/2010/main" val="2175030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43230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9642558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9043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6030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9" y="-35568"/>
            <a:ext cx="9144000" cy="6992960"/>
          </a:xfrm>
          <a:prstGeom prst="rect">
            <a:avLst/>
          </a:prstGeom>
        </p:spPr>
      </p:pic>
    </p:spTree>
    <p:extLst>
      <p:ext uri="{BB962C8B-B14F-4D97-AF65-F5344CB8AC3E}">
        <p14:creationId xmlns:p14="http://schemas.microsoft.com/office/powerpoint/2010/main" val="22516101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07047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2" y="0"/>
            <a:ext cx="9096375" cy="6858000"/>
          </a:xfrm>
          <a:prstGeom prst="rect">
            <a:avLst/>
          </a:prstGeom>
        </p:spPr>
      </p:pic>
    </p:spTree>
    <p:extLst>
      <p:ext uri="{BB962C8B-B14F-4D97-AF65-F5344CB8AC3E}">
        <p14:creationId xmlns:p14="http://schemas.microsoft.com/office/powerpoint/2010/main" val="41615234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1"/>
            <a:ext cx="9144000" cy="6858000"/>
          </a:xfrm>
          <a:prstGeom prst="rect">
            <a:avLst/>
          </a:prstGeom>
        </p:spPr>
      </p:pic>
    </p:spTree>
    <p:extLst>
      <p:ext uri="{BB962C8B-B14F-4D97-AF65-F5344CB8AC3E}">
        <p14:creationId xmlns:p14="http://schemas.microsoft.com/office/powerpoint/2010/main" val="11652795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1188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3594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8156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4644006" cy="350100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10" y="0"/>
            <a:ext cx="4499990" cy="350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501008"/>
            <a:ext cx="4644008" cy="3356992"/>
          </a:xfrm>
          <a:prstGeom prst="rect">
            <a:avLst/>
          </a:prstGeom>
        </p:spPr>
      </p:pic>
      <p:pic>
        <p:nvPicPr>
          <p:cNvPr id="4" name="3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01008"/>
            <a:ext cx="4499991" cy="3356992"/>
          </a:xfrm>
          <a:prstGeom prst="rect">
            <a:avLst/>
          </a:prstGeom>
        </p:spPr>
      </p:pic>
    </p:spTree>
    <p:extLst>
      <p:ext uri="{BB962C8B-B14F-4D97-AF65-F5344CB8AC3E}">
        <p14:creationId xmlns:p14="http://schemas.microsoft.com/office/powerpoint/2010/main" val="5096269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93458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97471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06551" cy="2095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6551" y="0"/>
            <a:ext cx="3163295" cy="20955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51" y="2095500"/>
            <a:ext cx="6350000" cy="4762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9846" y="0"/>
            <a:ext cx="2774154" cy="20955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1551" y="2095500"/>
            <a:ext cx="2762449" cy="2266970"/>
          </a:xfrm>
          <a:prstGeom prst="rect">
            <a:avLst/>
          </a:prstGeom>
        </p:spPr>
      </p:pic>
      <p:pic>
        <p:nvPicPr>
          <p:cNvPr id="8" name="7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1551" y="4362470"/>
            <a:ext cx="2762449" cy="2495530"/>
          </a:xfrm>
          <a:prstGeom prst="rect">
            <a:avLst/>
          </a:prstGeom>
        </p:spPr>
      </p:pic>
    </p:spTree>
    <p:extLst>
      <p:ext uri="{BB962C8B-B14F-4D97-AF65-F5344CB8AC3E}">
        <p14:creationId xmlns:p14="http://schemas.microsoft.com/office/powerpoint/2010/main" val="70974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2118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7783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41395423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031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6026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 des plantes de Montpellier.</a:t>
            </a:r>
            <a:endParaRPr lang="es-ES" dirty="0"/>
          </a:p>
        </p:txBody>
      </p:sp>
      <p:sp>
        <p:nvSpPr>
          <p:cNvPr id="3" name="2 Marcador de contenido"/>
          <p:cNvSpPr>
            <a:spLocks noGrp="1"/>
          </p:cNvSpPr>
          <p:nvPr>
            <p:ph idx="1"/>
          </p:nvPr>
        </p:nvSpPr>
        <p:spPr/>
        <p:txBody>
          <a:bodyPr/>
          <a:lstStyle/>
          <a:p>
            <a:r>
              <a:rPr lang="es-ES" dirty="0"/>
              <a:t>El Jardin des plantes de Montpellier (Jardín botánico de Montpellier) es un jardín botánico universitario que forma parte integrante del patrimonio de la Universidad de Montpellier , y consta de 4.6 hectáreas de extensión.</a:t>
            </a:r>
          </a:p>
          <a:p>
            <a:r>
              <a:rPr lang="es-ES" dirty="0"/>
              <a:t> Es el jardín botánico más antiguo de Francia.</a:t>
            </a:r>
          </a:p>
          <a:p>
            <a:r>
              <a:rPr lang="es-ES" dirty="0"/>
              <a:t> Es miembro del BGCI y su código de reconocimiento internacional como institución botánica así como de su herbario es MPU.</a:t>
            </a:r>
          </a:p>
        </p:txBody>
      </p:sp>
    </p:spTree>
    <p:extLst>
      <p:ext uri="{BB962C8B-B14F-4D97-AF65-F5344CB8AC3E}">
        <p14:creationId xmlns:p14="http://schemas.microsoft.com/office/powerpoint/2010/main" val="25661595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03032" cy="6141296"/>
          </a:xfrm>
        </p:spPr>
        <p:txBody>
          <a:bodyPr>
            <a:normAutofit/>
          </a:bodyPr>
          <a:lstStyle/>
          <a:p>
            <a:r>
              <a:rPr lang="es-ES" dirty="0"/>
              <a:t>El jardín fue establecido en 1593 por patente escrita del rey Enrique IV de Francia, bajo dirección de Pierre Richer de Belleval, profesor de botánica y de anatomía.</a:t>
            </a:r>
          </a:p>
          <a:p>
            <a:r>
              <a:rPr lang="es-ES" dirty="0"/>
              <a:t> Es el jardín botánico más antiguo de Francia, inspirado por el jardín botánico de Padua (1545) y a su vez sirviendo como modelo para el Jardin des Plantes de París (1626). </a:t>
            </a:r>
          </a:p>
          <a:p>
            <a:r>
              <a:rPr lang="es-ES" dirty="0"/>
              <a:t>Este jardín de simples, servía a la enseñanza de los futuros médicos y boticarios para convertirse en una verdadera herramienta de estudio de la botánica, inédito en la época.</a:t>
            </a:r>
          </a:p>
          <a:p>
            <a:r>
              <a:rPr lang="es-ES" dirty="0"/>
              <a:t>La « Montagne de Richer » se encuentra en el interior del jardín es sección más antigua, que también ahora contiene un jardín sistemático. </a:t>
            </a:r>
          </a:p>
        </p:txBody>
      </p:sp>
    </p:spTree>
    <p:extLst>
      <p:ext uri="{BB962C8B-B14F-4D97-AF65-F5344CB8AC3E}">
        <p14:creationId xmlns:p14="http://schemas.microsoft.com/office/powerpoint/2010/main" val="1417437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203032" cy="6213304"/>
          </a:xfrm>
        </p:spPr>
        <p:txBody>
          <a:bodyPr>
            <a:normAutofit/>
          </a:bodyPr>
          <a:lstStyle/>
          <a:p>
            <a:r>
              <a:rPr lang="es-ES" dirty="0"/>
              <a:t>El jardín fue ampliado dos veces en el siglo XIX. </a:t>
            </a:r>
          </a:p>
          <a:p>
            <a:r>
              <a:rPr lang="es-ES" dirty="0"/>
              <a:t>Su "Orangerie" fue diseñada por Claude-Mathieu Delagardette (1762-1805) y terminada en 1804, el arboreto fue ajardinado en 1810, y el jardín inglés, con el estanque y el invernadero, data de 1859. </a:t>
            </a:r>
          </a:p>
          <a:p>
            <a:r>
              <a:rPr lang="es-ES" dirty="0"/>
              <a:t>El invernadero monumental de Martins se abrió en 1860.</a:t>
            </a:r>
          </a:p>
          <a:p>
            <a:r>
              <a:rPr lang="es-ES" dirty="0"/>
              <a:t>Al principio del siglo XVII, el Jardín de las Plantas de Montpellier fue no solamente un jardín científico, con su importante colección de vegetales, sino también un jardín precursor en su manera de comprender el mundo vegetal en su diversidad, reproduciendo distintos medios (sombreado, soleado, húmedo, arenoso, pedregoso…) y dedicando un sitio a las plantas exóticas.</a:t>
            </a:r>
          </a:p>
          <a:p>
            <a:endParaRPr lang="es-ES" dirty="0"/>
          </a:p>
        </p:txBody>
      </p:sp>
    </p:spTree>
    <p:extLst>
      <p:ext uri="{BB962C8B-B14F-4D97-AF65-F5344CB8AC3E}">
        <p14:creationId xmlns:p14="http://schemas.microsoft.com/office/powerpoint/2010/main" val="3132585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419056" cy="6141296"/>
          </a:xfrm>
        </p:spPr>
        <p:txBody>
          <a:bodyPr>
            <a:normAutofit/>
          </a:bodyPr>
          <a:lstStyle/>
          <a:p>
            <a:r>
              <a:rPr lang="es-ES" dirty="0"/>
              <a:t>Actualmente dado su reconocido valor pedagógico, es frecuentado por muchos botánicos, médicos y farmacéuticos, colegiales y estudiantes y también, por aficionados de la flora, turistas y de numerosos enamorados de la naturaleza y las plantas. </a:t>
            </a:r>
          </a:p>
          <a:p>
            <a:r>
              <a:rPr lang="es-ES" dirty="0"/>
              <a:t>El Jardín de las Plantas, que se extiende sobre 4,6 hectáreas, es propiedad del Estado, dependiente de la Universidad Montpellier 1 y administrado por la UFR medicina.</a:t>
            </a:r>
          </a:p>
          <a:p>
            <a:r>
              <a:rPr lang="es-ES" dirty="0"/>
              <a:t>El jardín botánico es uno de los más bonitos elementos del patrimonio paisajista de Montpellier y ha sido clasificado de conformidad con los lugares en 1982 y clasificado Monumento histórico en 1992.</a:t>
            </a:r>
          </a:p>
          <a:p>
            <a:r>
              <a:rPr lang="es-ES" dirty="0"/>
              <a:t>Su restauración, correspondida por un estudio previo del arquitecto principal de los Monumentos históricos, va próximamente a empezar con la rehabilitación del invernadero Martins y la adaptación de sus accesos.</a:t>
            </a:r>
          </a:p>
          <a:p>
            <a:r>
              <a:rPr lang="es-ES" dirty="0"/>
              <a:t>con unas 250 plantas y hierbas de la medicina tradicional Mediterránea</a:t>
            </a:r>
          </a:p>
        </p:txBody>
      </p:sp>
    </p:spTree>
    <p:extLst>
      <p:ext uri="{BB962C8B-B14F-4D97-AF65-F5344CB8AC3E}">
        <p14:creationId xmlns:p14="http://schemas.microsoft.com/office/powerpoint/2010/main" val="1718826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normAutofit/>
          </a:bodyPr>
          <a:lstStyle/>
          <a:p>
            <a:r>
              <a:rPr lang="es-ES" dirty="0"/>
              <a:t>Suculentas, con unas 50 especies</a:t>
            </a:r>
          </a:p>
          <a:p>
            <a:r>
              <a:rPr lang="es-ES" dirty="0"/>
              <a:t>Orangerie y estufa fría, con unas 110 especies</a:t>
            </a:r>
          </a:p>
          <a:p>
            <a:r>
              <a:rPr lang="es-ES" dirty="0"/>
              <a:t>Palmas, 9 variedades, incluyendo Brahea armata y Butia capitata.</a:t>
            </a:r>
          </a:p>
          <a:p>
            <a:r>
              <a:rPr lang="es-ES" dirty="0"/>
              <a:t>Arboreto, con especímenes maduros de, Acer neapolitanum, Celtis sinensis, Cinnamomum camphora, Cupressus goveniana, Cupressus macrocarpa, Cupressus sempervirens, Quercus calliprinos, Quercus coccifera, y Zelkova serrata. Es digno de mención el ejemplar macho de Gingko biloba, plantado a finales de la década de 1700.</a:t>
            </a:r>
          </a:p>
          <a:p>
            <a:r>
              <a:rPr lang="es-ES" dirty="0"/>
              <a:t>Invernadero, con 423 especies en tres ambientes, incluyendo un cuarto tropical con un estanque central con plantas acuáticas, y dos cuartos templados. </a:t>
            </a:r>
          </a:p>
        </p:txBody>
      </p:sp>
    </p:spTree>
    <p:extLst>
      <p:ext uri="{BB962C8B-B14F-4D97-AF65-F5344CB8AC3E}">
        <p14:creationId xmlns:p14="http://schemas.microsoft.com/office/powerpoint/2010/main" val="23091911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30360"/>
            <a:ext cx="6408712" cy="5997280"/>
          </a:xfrm>
        </p:spPr>
        <p:txBody>
          <a:bodyPr/>
          <a:lstStyle/>
          <a:p>
            <a:r>
              <a:rPr lang="es-ES" dirty="0"/>
              <a:t>Merecen un interés especial las colecciones de helechos, Bromeliaceae, y Orchidaceae, con unas buenas colecciones de la Guayana Francesa.</a:t>
            </a:r>
          </a:p>
          <a:p>
            <a:r>
              <a:rPr lang="es-ES" dirty="0"/>
              <a:t>Plantas naturalizadas - incluyendo Delphinium requienii, Fumaria bicolor, Fumaria kralikii, Linaria reflexa, Modiola caroliniana, Salpichroa origanifolia, Symphytum orientale, y Stipa trichotoma.</a:t>
            </a:r>
          </a:p>
          <a:p>
            <a:r>
              <a:rPr lang="es-ES" dirty="0"/>
              <a:t>Herbario, con 4.000.000 de especímenes. fucka</a:t>
            </a:r>
          </a:p>
          <a:p>
            <a:endParaRPr lang="es-ES" dirty="0"/>
          </a:p>
        </p:txBody>
      </p:sp>
    </p:spTree>
    <p:extLst>
      <p:ext uri="{BB962C8B-B14F-4D97-AF65-F5344CB8AC3E}">
        <p14:creationId xmlns:p14="http://schemas.microsoft.com/office/powerpoint/2010/main" val="36404192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5731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44622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 y="0"/>
            <a:ext cx="9139844" cy="6858000"/>
          </a:xfrm>
          <a:prstGeom prst="rect">
            <a:avLst/>
          </a:prstGeom>
        </p:spPr>
      </p:pic>
    </p:spTree>
    <p:extLst>
      <p:ext uri="{BB962C8B-B14F-4D97-AF65-F5344CB8AC3E}">
        <p14:creationId xmlns:p14="http://schemas.microsoft.com/office/powerpoint/2010/main" val="30646769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2"/>
            <a:ext cx="9144000" cy="6855236"/>
          </a:xfrm>
          <a:prstGeom prst="rect">
            <a:avLst/>
          </a:prstGeom>
        </p:spPr>
      </p:pic>
    </p:spTree>
    <p:extLst>
      <p:ext uri="{BB962C8B-B14F-4D97-AF65-F5344CB8AC3E}">
        <p14:creationId xmlns:p14="http://schemas.microsoft.com/office/powerpoint/2010/main" val="29736405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l="4361" t="7843" r="2771" b="8627"/>
          <a:stretch/>
        </p:blipFill>
        <p:spPr>
          <a:xfrm>
            <a:off x="0" y="0"/>
            <a:ext cx="9252520" cy="6858000"/>
          </a:xfrm>
          <a:prstGeom prst="rect">
            <a:avLst/>
          </a:prstGeom>
        </p:spPr>
      </p:pic>
    </p:spTree>
    <p:extLst>
      <p:ext uri="{BB962C8B-B14F-4D97-AF65-F5344CB8AC3E}">
        <p14:creationId xmlns:p14="http://schemas.microsoft.com/office/powerpoint/2010/main" val="24136509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7651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98121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1132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5973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6459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875374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12629" cy="3238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3812629"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2629" y="0"/>
            <a:ext cx="5276179" cy="32385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8308" y="3238500"/>
            <a:ext cx="5325691" cy="3619500"/>
          </a:xfrm>
          <a:prstGeom prst="rect">
            <a:avLst/>
          </a:prstGeom>
        </p:spPr>
      </p:pic>
    </p:spTree>
    <p:extLst>
      <p:ext uri="{BB962C8B-B14F-4D97-AF65-F5344CB8AC3E}">
        <p14:creationId xmlns:p14="http://schemas.microsoft.com/office/powerpoint/2010/main" val="30949858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854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861060"/>
            <a:ext cx="3042920" cy="171196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13218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7056784"/>
          </a:xfrm>
          <a:prstGeom prst="rect">
            <a:avLst/>
          </a:prstGeom>
        </p:spPr>
      </p:pic>
    </p:spTree>
    <p:extLst>
      <p:ext uri="{BB962C8B-B14F-4D97-AF65-F5344CB8AC3E}">
        <p14:creationId xmlns:p14="http://schemas.microsoft.com/office/powerpoint/2010/main" val="19855806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44004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41449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0000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34714069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998849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1440836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302043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2">
            <a:extLst>
              <a:ext uri="{28A0092B-C50C-407E-A947-70E740481C1C}">
                <a14:useLocalDpi xmlns:a14="http://schemas.microsoft.com/office/drawing/2010/main" val="0"/>
              </a:ext>
            </a:extLst>
          </a:blip>
          <a:srcRect l="4714" t="8568" r="2744" b="4476"/>
          <a:stretch/>
        </p:blipFill>
        <p:spPr>
          <a:xfrm>
            <a:off x="0" y="-99392"/>
            <a:ext cx="9144000" cy="6957392"/>
          </a:xfrm>
          <a:prstGeom prst="rect">
            <a:avLst/>
          </a:prstGeom>
        </p:spPr>
      </p:pic>
    </p:spTree>
    <p:extLst>
      <p:ext uri="{BB962C8B-B14F-4D97-AF65-F5344CB8AC3E}">
        <p14:creationId xmlns:p14="http://schemas.microsoft.com/office/powerpoint/2010/main" val="14161249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81076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77381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7193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65517034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234</TotalTime>
  <Words>2679</Words>
  <Application>Microsoft Office PowerPoint</Application>
  <PresentationFormat>Presentación en pantalla (4:3)</PresentationFormat>
  <Paragraphs>265</Paragraphs>
  <Slides>124</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124</vt:i4>
      </vt:variant>
    </vt:vector>
  </HeadingPairs>
  <TitlesOfParts>
    <vt:vector size="130" baseType="lpstr">
      <vt:lpstr>Arial</vt:lpstr>
      <vt:lpstr>Calibri</vt:lpstr>
      <vt:lpstr>Century Schoolbook</vt:lpstr>
      <vt:lpstr>Trebuchet MS</vt:lpstr>
      <vt:lpstr>Wingdings 3</vt:lpstr>
      <vt:lpstr>Faceta</vt:lpstr>
      <vt:lpstr>EUROPA.-LA VUELTA AL MUNDO EN 885 JARDINES.-FRANCIA.-Jardines Botánicos de Metz.-Caen.-Besançon.- l´Eveche y Montpellier</vt:lpstr>
      <vt:lpstr>Jardin Botánico de Metz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a Caen.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Besançon.-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Botanique de l´Eveche.-Limoges.-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plantes de Montpellier.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JARDINES.-FRANCIA.-Jardines Botanicos de</dc:title>
  <dc:creator>Josep</dc:creator>
  <cp:lastModifiedBy>Usuario</cp:lastModifiedBy>
  <cp:revision>24</cp:revision>
  <dcterms:created xsi:type="dcterms:W3CDTF">2014-03-16T08:57:11Z</dcterms:created>
  <dcterms:modified xsi:type="dcterms:W3CDTF">2018-03-11T19:14:29Z</dcterms:modified>
</cp:coreProperties>
</file>