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440" r:id="rId34"/>
    <p:sldId id="288" r:id="rId35"/>
    <p:sldId id="289" r:id="rId36"/>
    <p:sldId id="290" r:id="rId37"/>
    <p:sldId id="291" r:id="rId38"/>
    <p:sldId id="292" r:id="rId39"/>
    <p:sldId id="293" r:id="rId40"/>
    <p:sldId id="294" r:id="rId41"/>
    <p:sldId id="441"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442"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 id="439" r:id="rId18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46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591020-979A-46F5-802E-18CB3FCA1762}"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C2A33C-90E1-456E-B0B5-02F35E141A70}" type="slidenum">
              <a:rPr lang="es-ES" smtClean="0"/>
              <a:t>‹Nº›</a:t>
            </a:fld>
            <a:endParaRPr lang="es-ES" dirty="0"/>
          </a:p>
        </p:txBody>
      </p:sp>
    </p:spTree>
    <p:extLst>
      <p:ext uri="{BB962C8B-B14F-4D97-AF65-F5344CB8AC3E}">
        <p14:creationId xmlns:p14="http://schemas.microsoft.com/office/powerpoint/2010/main" val="191572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Plumeria</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70EAEC20-DC37-44EB-8A8E-863E07E4F0B3}" type="slidenum">
              <a:rPr lang="es-ES" altLang="es-ES">
                <a:solidFill>
                  <a:prstClr val="black"/>
                </a:solidFill>
                <a:latin typeface="Calibri" pitchFamily="34" charset="0"/>
              </a:rPr>
              <a:pPr/>
              <a:t>35</a:t>
            </a:fld>
            <a:endParaRPr lang="es-ES" alt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Invernadero</a:t>
            </a:r>
            <a:r>
              <a:rPr lang="es-ES" baseline="0" dirty="0"/>
              <a:t> en Tours</a:t>
            </a:r>
            <a:endParaRPr lang="es-ES" dirty="0"/>
          </a:p>
        </p:txBody>
      </p:sp>
      <p:sp>
        <p:nvSpPr>
          <p:cNvPr id="4" name="3 Marcador de número de diapositiva"/>
          <p:cNvSpPr>
            <a:spLocks noGrp="1"/>
          </p:cNvSpPr>
          <p:nvPr>
            <p:ph type="sldNum" sz="quarter" idx="10"/>
          </p:nvPr>
        </p:nvSpPr>
        <p:spPr/>
        <p:txBody>
          <a:bodyPr/>
          <a:lstStyle/>
          <a:p>
            <a:fld id="{4FC2A33C-90E1-456E-B0B5-02F35E141A70}" type="slidenum">
              <a:rPr lang="es-ES" smtClean="0"/>
              <a:t>45</a:t>
            </a:fld>
            <a:endParaRPr lang="es-ES" dirty="0"/>
          </a:p>
        </p:txBody>
      </p:sp>
    </p:spTree>
    <p:extLst>
      <p:ext uri="{BB962C8B-B14F-4D97-AF65-F5344CB8AC3E}">
        <p14:creationId xmlns:p14="http://schemas.microsoft.com/office/powerpoint/2010/main" val="3757152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Tours</a:t>
            </a:r>
          </a:p>
        </p:txBody>
      </p:sp>
      <p:sp>
        <p:nvSpPr>
          <p:cNvPr id="4" name="3 Marcador de número de diapositiva"/>
          <p:cNvSpPr>
            <a:spLocks noGrp="1"/>
          </p:cNvSpPr>
          <p:nvPr>
            <p:ph type="sldNum" sz="quarter" idx="10"/>
          </p:nvPr>
        </p:nvSpPr>
        <p:spPr/>
        <p:txBody>
          <a:bodyPr/>
          <a:lstStyle/>
          <a:p>
            <a:fld id="{4FC2A33C-90E1-456E-B0B5-02F35E141A70}" type="slidenum">
              <a:rPr lang="es-ES" smtClean="0"/>
              <a:t>48</a:t>
            </a:fld>
            <a:endParaRPr lang="es-ES" dirty="0"/>
          </a:p>
        </p:txBody>
      </p:sp>
    </p:spTree>
    <p:extLst>
      <p:ext uri="{BB962C8B-B14F-4D97-AF65-F5344CB8AC3E}">
        <p14:creationId xmlns:p14="http://schemas.microsoft.com/office/powerpoint/2010/main" val="2507444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Tours</a:t>
            </a:r>
          </a:p>
          <a:p>
            <a:endParaRPr lang="es-ES" dirty="0"/>
          </a:p>
        </p:txBody>
      </p:sp>
      <p:sp>
        <p:nvSpPr>
          <p:cNvPr id="4" name="3 Marcador de número de diapositiva"/>
          <p:cNvSpPr>
            <a:spLocks noGrp="1"/>
          </p:cNvSpPr>
          <p:nvPr>
            <p:ph type="sldNum" sz="quarter" idx="10"/>
          </p:nvPr>
        </p:nvSpPr>
        <p:spPr/>
        <p:txBody>
          <a:bodyPr/>
          <a:lstStyle/>
          <a:p>
            <a:fld id="{4FC2A33C-90E1-456E-B0B5-02F35E141A70}" type="slidenum">
              <a:rPr lang="es-ES" smtClean="0"/>
              <a:t>49</a:t>
            </a:fld>
            <a:endParaRPr lang="es-ES" dirty="0"/>
          </a:p>
        </p:txBody>
      </p:sp>
    </p:spTree>
    <p:extLst>
      <p:ext uri="{BB962C8B-B14F-4D97-AF65-F5344CB8AC3E}">
        <p14:creationId xmlns:p14="http://schemas.microsoft.com/office/powerpoint/2010/main" val="2783438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Tours jardin botanique</a:t>
            </a:r>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59D4097-7232-45E8-952F-CA1698637F01}" type="slidenum">
              <a:rPr lang="es-ES" altLang="es-ES">
                <a:solidFill>
                  <a:prstClr val="black"/>
                </a:solidFill>
                <a:latin typeface="Calibri" pitchFamily="34" charset="0"/>
              </a:rPr>
              <a:pPr/>
              <a:t>62</a:t>
            </a:fld>
            <a:endParaRPr lang="es-ES" alt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Araucaria</a:t>
            </a:r>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83EE223B-6FEB-4CF6-BE28-184FF7D71722}" type="slidenum">
              <a:rPr lang="es-ES" altLang="es-ES">
                <a:solidFill>
                  <a:prstClr val="black"/>
                </a:solidFill>
                <a:latin typeface="Calibri" pitchFamily="34" charset="0"/>
              </a:rPr>
              <a:pPr/>
              <a:t>68</a:t>
            </a:fld>
            <a:endParaRPr lang="es-ES" alt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Fevier</a:t>
            </a:r>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CDC8982-7F7C-40C4-A467-E3B91A287C59}" type="slidenum">
              <a:rPr lang="es-ES" altLang="es-ES">
                <a:solidFill>
                  <a:prstClr val="black"/>
                </a:solidFill>
                <a:latin typeface="Calibri" pitchFamily="34" charset="0"/>
              </a:rPr>
              <a:pPr/>
              <a:t>69</a:t>
            </a:fld>
            <a:endParaRPr lang="es-ES" alt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Fraxinus spec.</a:t>
            </a:r>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610412E-734A-4645-8447-E481D117717B}" type="slidenum">
              <a:rPr lang="es-ES" altLang="es-ES">
                <a:solidFill>
                  <a:prstClr val="black"/>
                </a:solidFill>
                <a:latin typeface="Calibri" pitchFamily="34" charset="0"/>
              </a:rPr>
              <a:pPr/>
              <a:t>70</a:t>
            </a:fld>
            <a:endParaRPr lang="es-ES" alt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Hetre.-Haya</a:t>
            </a:r>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819CF94-6DEB-4ED0-B4A2-DA0B9824897B}" type="slidenum">
              <a:rPr lang="es-ES" altLang="es-ES">
                <a:solidFill>
                  <a:prstClr val="black"/>
                </a:solidFill>
                <a:latin typeface="Calibri" pitchFamily="34" charset="0"/>
              </a:rPr>
              <a:pPr/>
              <a:t>71</a:t>
            </a:fld>
            <a:endParaRPr lang="es-ES" alt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Metasequoia</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CF95D4D3-AA16-486C-A3B4-2362F19EEEB3}" type="slidenum">
              <a:rPr lang="es-ES" altLang="es-ES">
                <a:solidFill>
                  <a:prstClr val="black"/>
                </a:solidFill>
                <a:latin typeface="Calibri" pitchFamily="34" charset="0"/>
              </a:rPr>
              <a:pPr/>
              <a:t>73</a:t>
            </a:fld>
            <a:endParaRPr lang="es-ES" alt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Parrotia persica</a:t>
            </a:r>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294BE5FB-3A6C-4C01-8F0A-EF9C9E5C152D}" type="slidenum">
              <a:rPr lang="es-ES" altLang="es-ES">
                <a:solidFill>
                  <a:prstClr val="black"/>
                </a:solidFill>
                <a:latin typeface="Calibri" pitchFamily="34" charset="0"/>
              </a:rPr>
              <a:pPr/>
              <a:t>74</a:t>
            </a:fld>
            <a:endParaRPr lang="es-ES" alt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Pinos</a:t>
            </a:r>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8E2721B7-CE3E-4100-A216-FD028AAFA637}" type="slidenum">
              <a:rPr lang="es-ES" altLang="es-ES">
                <a:solidFill>
                  <a:prstClr val="black"/>
                </a:solidFill>
                <a:latin typeface="Calibri" pitchFamily="34" charset="0"/>
              </a:rPr>
              <a:pPr/>
              <a:t>75</a:t>
            </a:fld>
            <a:endParaRPr lang="es-ES" alt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Pterocaria</a:t>
            </a:r>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FD3A7EFD-470F-4707-81FB-3F864CDA41B1}" type="slidenum">
              <a:rPr lang="es-ES" altLang="es-ES">
                <a:solidFill>
                  <a:prstClr val="black"/>
                </a:solidFill>
                <a:latin typeface="Calibri" pitchFamily="34" charset="0"/>
              </a:rPr>
              <a:pPr/>
              <a:t>76</a:t>
            </a:fld>
            <a:endParaRPr lang="es-ES" alt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Cedro</a:t>
            </a:r>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27BB500-32DF-4993-9DB4-907E6ACE2AAE}" type="slidenum">
              <a:rPr lang="es-ES" altLang="es-ES">
                <a:solidFill>
                  <a:prstClr val="black"/>
                </a:solidFill>
                <a:latin typeface="Calibri" pitchFamily="34" charset="0"/>
              </a:rPr>
              <a:pPr/>
              <a:t>81</a:t>
            </a:fld>
            <a:endParaRPr lang="es-ES" alt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Gingko biloba</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A274C7D-ADDB-46D7-9019-C4A3FEEC6ED8}" type="slidenum">
              <a:rPr lang="es-ES" altLang="es-ES">
                <a:solidFill>
                  <a:prstClr val="black"/>
                </a:solidFill>
                <a:latin typeface="Calibri" pitchFamily="34" charset="0"/>
              </a:rPr>
              <a:pPr/>
              <a:t>82</a:t>
            </a:fld>
            <a:endParaRPr lang="es-ES" alt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Ginkgo biloba</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C761BC2-6510-4D3B-A74F-2699D2736D0D}" type="slidenum">
              <a:rPr lang="es-ES" altLang="es-ES">
                <a:solidFill>
                  <a:prstClr val="black"/>
                </a:solidFill>
                <a:latin typeface="Calibri" pitchFamily="34" charset="0"/>
              </a:rPr>
              <a:pPr/>
              <a:t>83</a:t>
            </a:fld>
            <a:endParaRPr lang="es-ES" alt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Ginkgo biloba</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8C276A6-249A-4B08-BD5F-5D499951ED06}" type="slidenum">
              <a:rPr lang="es-ES" altLang="es-ES">
                <a:solidFill>
                  <a:prstClr val="black"/>
                </a:solidFill>
                <a:latin typeface="Calibri" pitchFamily="34" charset="0"/>
              </a:rPr>
              <a:pPr/>
              <a:t>84</a:t>
            </a:fld>
            <a:endParaRPr lang="es-ES" alt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Ginkgo biloba</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AE524C56-8149-4792-88B3-AD62D8B18B4F}" type="slidenum">
              <a:rPr lang="es-ES" altLang="es-ES">
                <a:solidFill>
                  <a:prstClr val="black"/>
                </a:solidFill>
                <a:latin typeface="Calibri" pitchFamily="34" charset="0"/>
              </a:rPr>
              <a:pPr/>
              <a:t>85</a:t>
            </a:fld>
            <a:endParaRPr lang="es-ES" alt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Ginkgo biloba</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E217DED-7EF1-4C47-827E-E096F6A625E3}" type="slidenum">
              <a:rPr lang="es-ES" altLang="es-ES">
                <a:solidFill>
                  <a:prstClr val="black"/>
                </a:solidFill>
                <a:latin typeface="Calibri" pitchFamily="34" charset="0"/>
              </a:rPr>
              <a:pPr/>
              <a:t>86</a:t>
            </a:fld>
            <a:endParaRPr lang="es-ES" alt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Gingko biloba</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34E36D5-D27F-4975-BDAF-3B2E3420E85F}" type="slidenum">
              <a:rPr lang="es-ES" altLang="es-ES">
                <a:solidFill>
                  <a:prstClr val="black"/>
                </a:solidFill>
                <a:latin typeface="Calibri" pitchFamily="34" charset="0"/>
              </a:rPr>
              <a:pPr/>
              <a:t>87</a:t>
            </a:fld>
            <a:endParaRPr lang="es-ES" alt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Poncirus trifoliata</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17395CDF-17D8-4F42-BC65-0CA64996132A}" type="slidenum">
              <a:rPr lang="es-ES" altLang="es-ES">
                <a:solidFill>
                  <a:prstClr val="black"/>
                </a:solidFill>
                <a:latin typeface="Calibri" pitchFamily="34" charset="0"/>
              </a:rPr>
              <a:pPr/>
              <a:t>88</a:t>
            </a:fld>
            <a:endParaRPr lang="es-ES" alt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Mahonia siamensis</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0D8D46B-0441-499A-BC4E-6BB5E6CFE19A}" type="slidenum">
              <a:rPr lang="es-ES" altLang="es-ES">
                <a:solidFill>
                  <a:prstClr val="black"/>
                </a:solidFill>
                <a:latin typeface="Calibri" pitchFamily="34" charset="0"/>
              </a:rPr>
              <a:pPr/>
              <a:t>170</a:t>
            </a:fld>
            <a:endParaRPr lang="es-ES" alt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Oreopanax-capitatus-et-Nolina-longifolia</a:t>
            </a:r>
          </a:p>
        </p:txBody>
      </p:sp>
      <p:sp>
        <p:nvSpPr>
          <p:cNvPr id="2150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4DFA470A-1685-460B-8D1B-63269A2B3583}" type="slidenum">
              <a:rPr lang="es-ES" altLang="es-ES">
                <a:solidFill>
                  <a:prstClr val="black"/>
                </a:solidFill>
                <a:latin typeface="Calibri" pitchFamily="34" charset="0"/>
              </a:rPr>
              <a:pPr/>
              <a:t>187</a:t>
            </a:fld>
            <a:endParaRPr lang="es-ES" alt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17355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403588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66210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78913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707096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2637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63737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469031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795119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930106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39654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1954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85286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449443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176187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571832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2137036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hyperlink" Target="//upload.wikimedia.org/wikipedia/commons/4/42/Ginkgo_biloba_01_by_Line1.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upload.wikimedia.org/wikipedia/commons/3/3f/Avranchesjardindesplantes.JPG"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1052736"/>
            <a:ext cx="6624736" cy="3384376"/>
          </a:xfrm>
        </p:spPr>
        <p:txBody>
          <a:bodyPr>
            <a:normAutofit/>
          </a:bodyPr>
          <a:lstStyle/>
          <a:p>
            <a:r>
              <a:rPr lang="es-ES" sz="3200" b="1" dirty="0">
                <a:latin typeface="Century Schoolbook" panose="02040604050505020304" pitchFamily="18" charset="0"/>
              </a:rPr>
              <a:t>EUROPA.-LA VUELTA AL MUNDO EN 885 JARDINES.-FRANCIA.-Jardines Botánicos de Sombrita, Lille, Tours, Avranches,Nantes,Bordeaux.Serre de la Madone</a:t>
            </a:r>
            <a:r>
              <a:rPr lang="es-ES" sz="3200" dirty="0"/>
              <a:t>.</a:t>
            </a:r>
          </a:p>
        </p:txBody>
      </p:sp>
      <p:sp>
        <p:nvSpPr>
          <p:cNvPr id="3" name="2 Marcador de contenido"/>
          <p:cNvSpPr>
            <a:spLocks noGrp="1"/>
          </p:cNvSpPr>
          <p:nvPr>
            <p:ph idx="1"/>
          </p:nvPr>
        </p:nvSpPr>
        <p:spPr>
          <a:xfrm>
            <a:off x="1547664" y="5013176"/>
            <a:ext cx="6377136" cy="1460776"/>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3772831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ES" altLang="es-ES" dirty="0"/>
              <a:t>Jardin Botanique de Sombrita</a:t>
            </a:r>
          </a:p>
        </p:txBody>
      </p:sp>
      <p:sp>
        <p:nvSpPr>
          <p:cNvPr id="7171" name="2 Marcador de contenido"/>
          <p:cNvSpPr>
            <a:spLocks noGrp="1"/>
          </p:cNvSpPr>
          <p:nvPr>
            <p:ph idx="1"/>
          </p:nvPr>
        </p:nvSpPr>
        <p:spPr>
          <a:xfrm>
            <a:off x="457200" y="1600200"/>
            <a:ext cx="6347713" cy="4873752"/>
          </a:xfrm>
        </p:spPr>
        <p:txBody>
          <a:bodyPr/>
          <a:lstStyle/>
          <a:p>
            <a:r>
              <a:rPr lang="es-ES" altLang="es-ES" dirty="0"/>
              <a:t>El </a:t>
            </a:r>
            <a:r>
              <a:rPr lang="es-ES" altLang="es-ES" b="1" dirty="0"/>
              <a:t>Parque Botánico de Cornouaille</a:t>
            </a:r>
            <a:r>
              <a:rPr lang="es-ES" altLang="es-ES" dirty="0"/>
              <a:t> (en francés: </a:t>
            </a:r>
            <a:r>
              <a:rPr lang="es-ES" altLang="es-ES" b="1" dirty="0"/>
              <a:t>Parc botanique de Cornouaille</a:t>
            </a:r>
            <a:r>
              <a:rPr lang="es-ES" altLang="es-ES" dirty="0"/>
              <a:t>) es un jardín botánico de 4 hectáreas de extensión, de propiedad privada, en Sombrita, Francia. </a:t>
            </a:r>
          </a:p>
          <a:p>
            <a:r>
              <a:rPr lang="es-ES" altLang="es-ES" dirty="0"/>
              <a:t>Está catalogado como Jardin Remarquable.</a:t>
            </a:r>
          </a:p>
          <a:p>
            <a:r>
              <a:rPr lang="es-ES" altLang="es-ES" dirty="0"/>
              <a:t>El jardín fue ideado por </a:t>
            </a:r>
            <a:r>
              <a:rPr lang="es-ES" altLang="es-ES" i="1" dirty="0"/>
              <a:t>Jean-Pierre Gueguen</a:t>
            </a:r>
            <a:r>
              <a:rPr lang="es-ES" altLang="es-ES" dirty="0"/>
              <a:t> apasionado de la botánica e infatigable viajero, quién recorre el mundo en busca de variedades susceptibles de adaptarlas al clima bretón. Eligiendo el lugar más favorable climáticamente a las plantas que soñaba hacer cultivar este jardín en 1981.</a:t>
            </a:r>
          </a:p>
          <a:p>
            <a:endParaRPr lang="es-ES" altLang="es-ES" dirty="0"/>
          </a:p>
        </p:txBody>
      </p:sp>
    </p:spTree>
    <p:extLst>
      <p:ext uri="{BB962C8B-B14F-4D97-AF65-F5344CB8AC3E}">
        <p14:creationId xmlns:p14="http://schemas.microsoft.com/office/powerpoint/2010/main" val="3884632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idx="1"/>
          </p:nvPr>
        </p:nvSpPr>
        <p:spPr>
          <a:xfrm>
            <a:off x="914400" y="549275"/>
            <a:ext cx="5817840" cy="5470525"/>
          </a:xfrm>
        </p:spPr>
        <p:txBody>
          <a:bodyPr/>
          <a:lstStyle/>
          <a:p>
            <a:r>
              <a:rPr lang="es-ES" altLang="es-ES" dirty="0"/>
              <a:t>Hay numerosas colecciones de plantas de tierra de brezo y plantas poco comunes en situaciones variadas, desde jardín acuático a la rocalla el conjunto sumaría más de 2000 taxones.</a:t>
            </a:r>
          </a:p>
          <a:p>
            <a:r>
              <a:rPr lang="es-ES" altLang="es-ES" dirty="0"/>
              <a:t>El parque es una de las primeras colecciones botánicas de Bretaña. </a:t>
            </a:r>
          </a:p>
          <a:p>
            <a:r>
              <a:rPr lang="es-ES" altLang="es-ES" dirty="0"/>
              <a:t>Las plantas van etiquetadas con la edad, nombre científico y origen. </a:t>
            </a:r>
          </a:p>
          <a:p>
            <a:r>
              <a:rPr lang="es-ES" altLang="es-ES" dirty="0"/>
              <a:t>Las plantas vienen del mundo entero (de Laponia a Sudáfrica haciendo una escala en Japón, Sudamérica, China, en los Estados Unidos y por fin en Australia y Nueva Zelanda).</a:t>
            </a:r>
          </a:p>
          <a:p>
            <a:endParaRPr lang="es-ES" altLang="es-ES" dirty="0"/>
          </a:p>
        </p:txBody>
      </p:sp>
    </p:spTree>
    <p:extLst>
      <p:ext uri="{BB962C8B-B14F-4D97-AF65-F5344CB8AC3E}">
        <p14:creationId xmlns:p14="http://schemas.microsoft.com/office/powerpoint/2010/main" val="169927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Parc Botanique de Cornouaille.-Combrit.-Franc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664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2 Imagen" descr="Parc Botanique de Cornouaill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73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Parc Botanique de Cornouaille.-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774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Parc Botanique de Cornouaille.-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241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arc Botanique de Cornouaille.-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790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arc Botanique de Cornouaille.-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096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rc Botanique de Cornouaille.-w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054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rc Botanique de Cornouaille.-w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973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rc Botanique de Cornouaille.-w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51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arc Botanique de Cornouaille.-w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510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c Botanique de Cornouaille.-w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154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c Botanique de Cornouaille.-w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081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c Botanique de Cornouaille.-w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546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rc Botanique de Cornouaille.-w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162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c Botanique de Cornouaill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607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rc Botanique de Cornouailles.-Combrit.-Francia.-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626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rc Botanique de Cornuaill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172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c Botanique de Cornuaill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877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 Botanique de Cornuaill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326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c Botanique de Cornuaill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2 Imagen" descr="Parc Botanique de Cornuaill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507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c Botanique de Cornuaill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471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3 Imagen" descr="Jardin Botanique de Combrit.-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700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 Botanique de Combrit.-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988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 Botanique de Combrit.-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440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 Botanique de Combrit.-Cornuaille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880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 Botanique de Combrit.-Cornualile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178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ardin Botanique de Combrit,.4.-Acer palmatum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402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r>
              <a:rPr lang="es-ES" altLang="es-ES" dirty="0"/>
              <a:t>Jardin Botanique de Lille</a:t>
            </a:r>
          </a:p>
        </p:txBody>
      </p:sp>
      <p:sp>
        <p:nvSpPr>
          <p:cNvPr id="36867" name="2 Marcador de contenido"/>
          <p:cNvSpPr>
            <a:spLocks noGrp="1"/>
          </p:cNvSpPr>
          <p:nvPr>
            <p:ph idx="1"/>
          </p:nvPr>
        </p:nvSpPr>
        <p:spPr/>
        <p:txBody>
          <a:bodyPr>
            <a:normAutofit/>
          </a:bodyPr>
          <a:lstStyle/>
          <a:p>
            <a:r>
              <a:rPr lang="es-ES" altLang="es-ES" dirty="0"/>
              <a:t>El </a:t>
            </a:r>
            <a:r>
              <a:rPr lang="es-ES" altLang="es-ES" b="1" dirty="0"/>
              <a:t>Jardín Botánico de Lille</a:t>
            </a:r>
            <a:r>
              <a:rPr lang="es-ES" altLang="es-ES" dirty="0"/>
              <a:t> en francés : </a:t>
            </a:r>
            <a:r>
              <a:rPr lang="es-ES" altLang="es-ES" b="1" dirty="0"/>
              <a:t>Jardin des Plantes de Lille</a:t>
            </a:r>
            <a:r>
              <a:rPr lang="es-ES" altLang="es-ES" dirty="0"/>
              <a:t> es un jardín botánico de 11 hectáreas de extensión de propiedad municipal en Lille, Francia.</a:t>
            </a:r>
          </a:p>
          <a:p>
            <a:r>
              <a:rPr lang="es-ES" altLang="es-ES" dirty="0"/>
              <a:t>El actual jardín botánico fue establecido en 1948 como sucesor de los varios jardines botánicos que había tenido la ciudad y que se fechaban a partir de 1596.</a:t>
            </a:r>
          </a:p>
          <a:p>
            <a:r>
              <a:rPr lang="es-ES" altLang="es-ES" dirty="0"/>
              <a:t>Es uno de tres jardines botánicos que hay en Lille, los otros son el Jardín Botánico de la Facultad de Farmacia de la Universidad de Lille en la Université de Lille 2, y el Jardin botanique Nicolas Boulay de la Universidad Católica de Lille.</a:t>
            </a:r>
          </a:p>
          <a:p>
            <a:endParaRPr lang="es-ES" altLang="es-ES" dirty="0"/>
          </a:p>
        </p:txBody>
      </p:sp>
    </p:spTree>
    <p:extLst>
      <p:ext uri="{BB962C8B-B14F-4D97-AF65-F5344CB8AC3E}">
        <p14:creationId xmlns:p14="http://schemas.microsoft.com/office/powerpoint/2010/main" val="3247797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76250"/>
            <a:ext cx="5601816" cy="5543550"/>
          </a:xfrm>
        </p:spPr>
        <p:txBody>
          <a:bodyPr>
            <a:normAutofit/>
          </a:bodyPr>
          <a:lstStyle/>
          <a:p>
            <a:pPr marL="274320" indent="-274320" fontAlgn="auto">
              <a:spcBef>
                <a:spcPts val="580"/>
              </a:spcBef>
              <a:spcAft>
                <a:spcPts val="0"/>
              </a:spcAft>
              <a:buFont typeface="Wingdings 2"/>
              <a:buChar char=""/>
              <a:defRPr/>
            </a:pPr>
            <a:r>
              <a:rPr lang="es-ES" dirty="0"/>
              <a:t>El jardín botánico está diseñado como un jardín de paseo, con contenedores botánicos, con más de 1,500 plantas agrupadas por familias.</a:t>
            </a:r>
          </a:p>
          <a:p>
            <a:pPr marL="274320" indent="-274320" fontAlgn="auto">
              <a:spcBef>
                <a:spcPts val="580"/>
              </a:spcBef>
              <a:spcAft>
                <a:spcPts val="0"/>
              </a:spcAft>
              <a:buFont typeface="Wingdings 2"/>
              <a:buChar char=""/>
              <a:defRPr/>
            </a:pPr>
            <a:r>
              <a:rPr lang="es-ES" dirty="0"/>
              <a:t>Entre sus instalaciones son de destacar,</a:t>
            </a:r>
          </a:p>
          <a:p>
            <a:pPr marL="274320" indent="-274320" fontAlgn="auto">
              <a:spcBef>
                <a:spcPts val="580"/>
              </a:spcBef>
              <a:spcAft>
                <a:spcPts val="0"/>
              </a:spcAft>
              <a:buFont typeface="Wingdings 2"/>
              <a:buChar char=""/>
              <a:defRPr/>
            </a:pPr>
            <a:r>
              <a:rPr lang="es-ES" dirty="0"/>
              <a:t>Orangerie (edificada en 1952) que alberga plantas Mediterráneas tales como mimosa, adelfa, y eucalipto;</a:t>
            </a:r>
          </a:p>
          <a:p>
            <a:pPr marL="274320" indent="-274320" fontAlgn="auto">
              <a:spcBef>
                <a:spcPts val="580"/>
              </a:spcBef>
              <a:spcAft>
                <a:spcPts val="0"/>
              </a:spcAft>
              <a:buFont typeface="Wingdings 2"/>
              <a:buChar char=""/>
              <a:defRPr/>
            </a:pPr>
            <a:r>
              <a:rPr lang="es-ES" dirty="0"/>
              <a:t>Invernadero tropical (1,200 m², edificado en 1970) con una altura de ocho metros y alberga unas 12,000 plantas entre la que se incluyen bananas, café, jengibre, palmeras, helechos arborescentes, pimienta, y Plumerias.</a:t>
            </a:r>
          </a:p>
          <a:p>
            <a:pPr marL="274320" indent="-274320" fontAlgn="auto">
              <a:spcBef>
                <a:spcPts val="580"/>
              </a:spcBef>
              <a:spcAft>
                <a:spcPts val="0"/>
              </a:spcAft>
              <a:buFont typeface="Wingdings 2"/>
              <a:buChar char=""/>
              <a:defRPr/>
            </a:pPr>
            <a:r>
              <a:rPr lang="es-ES" dirty="0"/>
              <a:t>Rosaleda</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25286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203032" cy="5781256"/>
          </a:xfrm>
        </p:spPr>
        <p:txBody>
          <a:bodyPr/>
          <a:lstStyle/>
          <a:p>
            <a:r>
              <a:rPr lang="es-ES" dirty="0"/>
              <a:t>Arboreto con árboles agrupados según su origen geográfico.</a:t>
            </a:r>
          </a:p>
          <a:p>
            <a:r>
              <a:rPr lang="es-ES" dirty="0"/>
              <a:t>Colección de dahlias,</a:t>
            </a:r>
          </a:p>
          <a:p>
            <a:r>
              <a:rPr lang="es-ES" dirty="0"/>
              <a:t>Estanque con colección de plantas acuáticas</a:t>
            </a:r>
          </a:p>
          <a:p>
            <a:r>
              <a:rPr lang="es-ES" dirty="0"/>
              <a:t>Observatorio astronómico de la ciudad que se ubica en este recinto.</a:t>
            </a:r>
          </a:p>
          <a:p>
            <a:endParaRPr lang="es-ES" dirty="0"/>
          </a:p>
        </p:txBody>
      </p:sp>
    </p:spTree>
    <p:extLst>
      <p:ext uri="{BB962C8B-B14F-4D97-AF65-F5344CB8AC3E}">
        <p14:creationId xmlns:p14="http://schemas.microsoft.com/office/powerpoint/2010/main" val="4282882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3 Imagen" descr="Lille_jardin_plantes_ser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397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3 Imagen" descr="Lille.-Plumeria_(Frangipa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2165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 Botanique de Lill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0"/>
            <a:ext cx="9144000" cy="666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725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 Botanique de Lill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127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 Botanique de Lill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7798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 Botanique de Lil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384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r>
              <a:rPr lang="es-ES" altLang="es-ES" dirty="0"/>
              <a:t>     Jardin Botanique de Tours.</a:t>
            </a:r>
          </a:p>
        </p:txBody>
      </p:sp>
      <p:sp>
        <p:nvSpPr>
          <p:cNvPr id="3" name="2 Marcador de contenido"/>
          <p:cNvSpPr>
            <a:spLocks noGrp="1"/>
          </p:cNvSpPr>
          <p:nvPr>
            <p:ph idx="1"/>
          </p:nvPr>
        </p:nvSpPr>
        <p:spPr>
          <a:xfrm>
            <a:off x="914400" y="2060848"/>
            <a:ext cx="5817840" cy="4320902"/>
          </a:xfrm>
        </p:spPr>
        <p:txBody>
          <a:bodyPr>
            <a:normAutofit/>
          </a:bodyPr>
          <a:lstStyle/>
          <a:p>
            <a:pPr marL="274320" indent="-274320" fontAlgn="auto">
              <a:spcBef>
                <a:spcPts val="580"/>
              </a:spcBef>
              <a:spcAft>
                <a:spcPts val="0"/>
              </a:spcAft>
              <a:buFont typeface="Wingdings 2"/>
              <a:buChar char=""/>
              <a:defRPr/>
            </a:pPr>
            <a:r>
              <a:rPr lang="es-ES" dirty="0"/>
              <a:t>El </a:t>
            </a:r>
            <a:r>
              <a:rPr lang="es-ES" b="1" dirty="0"/>
              <a:t>Jardín Botánico de Tours</a:t>
            </a:r>
            <a:r>
              <a:rPr lang="es-ES" dirty="0"/>
              <a:t>, en francés </a:t>
            </a:r>
            <a:r>
              <a:rPr lang="es-ES" i="1" dirty="0"/>
              <a:t>Jardin botanique de Tours</a:t>
            </a:r>
            <a:r>
              <a:rPr lang="es-ES" dirty="0"/>
              <a:t>, es un jardín botánico y arboreto de 5 hectáreas de extensión, que se encuentra en el 33, Boulevard Tonnellé, Tours, Indre y Loira, Centro, Francia.</a:t>
            </a:r>
          </a:p>
          <a:p>
            <a:pPr marL="274320" indent="-274320" fontAlgn="auto">
              <a:spcBef>
                <a:spcPts val="580"/>
              </a:spcBef>
              <a:spcAft>
                <a:spcPts val="0"/>
              </a:spcAft>
              <a:buFont typeface="Wingdings 2"/>
              <a:buChar char=""/>
              <a:defRPr/>
            </a:pPr>
            <a:r>
              <a:rPr lang="es-ES" dirty="0"/>
              <a:t>El jardín fue establecido por suscripción pública en 1843 gracias a la iniciativa del farmacéutico Jean-Anthyme Margueron (1771-1848), y es el jardín público más viejo de la ciudad.</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2263448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5987008" cy="5997280"/>
          </a:xfrm>
        </p:spPr>
        <p:txBody>
          <a:bodyPr/>
          <a:lstStyle/>
          <a:p>
            <a:r>
              <a:rPr lang="es-ES" dirty="0"/>
              <a:t>En respuesta a la creación en 1841 del Hospicio Général de la ciudad y de la Ecole Préparatoire de Pharmacie, comenzó como una colección unas 2.000 plantas medicinales y exóticas que se distribuian en invernaderos (con unas 500 plantas), huerto, y jardín propiamente.</a:t>
            </a:r>
          </a:p>
          <a:p>
            <a:r>
              <a:rPr lang="es-ES" dirty="0"/>
              <a:t>Fue inundado por el Loire en 1848 y otra vez en 1856, a una profundidad de 2 metros, por lo que requirieron la reconstrucción del jardín y el reemplazo de la mayor parte de sus árboles.</a:t>
            </a:r>
          </a:p>
          <a:p>
            <a:r>
              <a:rPr lang="es-ES" dirty="0"/>
              <a:t>En 1863 se agregaron la orangerie y el parque animal, poco después en 1890 los nuevos invernaderos (frío, templado, y caliente) bajo la dirección de Louis Madelin, así como el primer catálogo de semillas publicado en 1901.</a:t>
            </a:r>
          </a:p>
          <a:p>
            <a:endParaRPr lang="es-ES" dirty="0"/>
          </a:p>
          <a:p>
            <a:endParaRPr lang="es-ES" dirty="0"/>
          </a:p>
          <a:p>
            <a:endParaRPr lang="es-ES" dirty="0"/>
          </a:p>
        </p:txBody>
      </p:sp>
    </p:spTree>
    <p:extLst>
      <p:ext uri="{BB962C8B-B14F-4D97-AF65-F5344CB8AC3E}">
        <p14:creationId xmlns:p14="http://schemas.microsoft.com/office/powerpoint/2010/main" val="2930178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idx="1"/>
          </p:nvPr>
        </p:nvSpPr>
        <p:spPr>
          <a:xfrm>
            <a:off x="914400" y="333375"/>
            <a:ext cx="5601816" cy="5686425"/>
          </a:xfrm>
        </p:spPr>
        <p:txBody>
          <a:bodyPr>
            <a:normAutofit/>
          </a:bodyPr>
          <a:lstStyle/>
          <a:p>
            <a:pPr marL="0" indent="0">
              <a:buNone/>
            </a:pPr>
            <a:endParaRPr lang="es-ES" altLang="es-ES" dirty="0"/>
          </a:p>
          <a:p>
            <a:r>
              <a:rPr lang="es-ES" altLang="es-ES" dirty="0"/>
              <a:t>Los invernaderos fueron dañados por bombardeos en la Segunda Guerra Mundial</a:t>
            </a:r>
          </a:p>
          <a:p>
            <a:r>
              <a:rPr lang="es-ES" altLang="es-ES" dirty="0"/>
              <a:t>El jardín botánico alberga unos 2,000 taxones, distribuidos como:</a:t>
            </a:r>
          </a:p>
          <a:p>
            <a:r>
              <a:rPr lang="es-ES" altLang="es-ES" dirty="0"/>
              <a:t>Parte norte, con parterres simétricos a lo largo de una avenida de magnolias, con un estanque con lirios de agua y lotos; renovado en la década de 1980 para albergar jardines temáticos y un jardín filogenético.</a:t>
            </a:r>
          </a:p>
          <a:p>
            <a:r>
              <a:rPr lang="es-ES" altLang="es-ES" dirty="0"/>
              <a:t>Parte este, con colecciones de bulbos, rizomas, y plantas perennes, así como un jardín de la evolución de las plantas.</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286754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idx="1"/>
          </p:nvPr>
        </p:nvSpPr>
        <p:spPr>
          <a:xfrm>
            <a:off x="914400" y="1052736"/>
            <a:ext cx="5745832" cy="4967064"/>
          </a:xfrm>
        </p:spPr>
        <p:txBody>
          <a:bodyPr>
            <a:normAutofit/>
          </a:bodyPr>
          <a:lstStyle/>
          <a:p>
            <a:r>
              <a:rPr lang="es-ES" altLang="es-ES" dirty="0"/>
              <a:t>Parte sur, con un excelente arboreto en estilo inglés, una charca, y un " jardín de simples" imitando los jardines medievales.</a:t>
            </a:r>
          </a:p>
          <a:p>
            <a:r>
              <a:rPr lang="es-ES" altLang="es-ES" dirty="0"/>
              <a:t>Parte oeste, colección de brezos, plantas de pantano, jardín mediterráneo, y Alpinum.</a:t>
            </a:r>
          </a:p>
          <a:p>
            <a:r>
              <a:rPr lang="es-ES" altLang="es-ES" dirty="0"/>
              <a:t> El jardín también contiene una Orangerie, e invernaderos de exposición, así como un pequeño espacio para los animales.</a:t>
            </a:r>
          </a:p>
          <a:p>
            <a:endParaRPr lang="es-ES" altLang="es-ES" dirty="0"/>
          </a:p>
          <a:p>
            <a:endParaRPr lang="es-ES" altLang="es-ES" dirty="0"/>
          </a:p>
        </p:txBody>
      </p:sp>
    </p:spTree>
    <p:extLst>
      <p:ext uri="{BB962C8B-B14F-4D97-AF65-F5344CB8AC3E}">
        <p14:creationId xmlns:p14="http://schemas.microsoft.com/office/powerpoint/2010/main" val="2392733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692150"/>
            <a:ext cx="6033864" cy="5327650"/>
          </a:xfrm>
        </p:spPr>
        <p:txBody>
          <a:bodyPr>
            <a:normAutofit/>
          </a:bodyPr>
          <a:lstStyle/>
          <a:p>
            <a:pPr marL="274320" indent="-274320" fontAlgn="auto">
              <a:spcBef>
                <a:spcPts val="580"/>
              </a:spcBef>
              <a:spcAft>
                <a:spcPts val="0"/>
              </a:spcAft>
              <a:buFont typeface="Wingdings 2"/>
              <a:buChar char=""/>
              <a:defRPr/>
            </a:pPr>
            <a:r>
              <a:rPr lang="es-ES" dirty="0"/>
              <a:t>Sus colecciones de plantas constan de,</a:t>
            </a:r>
          </a:p>
          <a:p>
            <a:pPr marL="274320" indent="-274320" fontAlgn="auto">
              <a:spcBef>
                <a:spcPts val="580"/>
              </a:spcBef>
              <a:spcAft>
                <a:spcPts val="0"/>
              </a:spcAft>
              <a:buFont typeface="Wingdings 2"/>
              <a:buChar char=""/>
              <a:defRPr/>
            </a:pPr>
            <a:r>
              <a:rPr lang="es-ES" dirty="0"/>
              <a:t>Arboreto con 139 subespecies., y 33 cultivares de plantas leñosas</a:t>
            </a:r>
          </a:p>
          <a:p>
            <a:pPr marL="274320" indent="-274320" fontAlgn="auto">
              <a:spcBef>
                <a:spcPts val="580"/>
              </a:spcBef>
              <a:spcAft>
                <a:spcPts val="0"/>
              </a:spcAft>
              <a:buFont typeface="Wingdings 2"/>
              <a:buChar char=""/>
              <a:defRPr/>
            </a:pPr>
            <a:r>
              <a:rPr lang="es-ES" dirty="0"/>
              <a:t>Arbustos, con 425 ssp.</a:t>
            </a:r>
          </a:p>
          <a:p>
            <a:pPr marL="274320" indent="-274320" fontAlgn="auto">
              <a:spcBef>
                <a:spcPts val="580"/>
              </a:spcBef>
              <a:spcAft>
                <a:spcPts val="0"/>
              </a:spcAft>
              <a:buFont typeface="Wingdings 2"/>
              <a:buChar char=""/>
              <a:defRPr/>
            </a:pPr>
            <a:r>
              <a:rPr lang="es-ES" dirty="0"/>
              <a:t>Colección sistemática de plantas con 30 ssp.</a:t>
            </a:r>
          </a:p>
          <a:p>
            <a:pPr marL="274320" indent="-274320" fontAlgn="auto">
              <a:spcBef>
                <a:spcPts val="580"/>
              </a:spcBef>
              <a:spcAft>
                <a:spcPts val="0"/>
              </a:spcAft>
              <a:buFont typeface="Wingdings 2"/>
              <a:buChar char=""/>
              <a:defRPr/>
            </a:pPr>
            <a:r>
              <a:rPr lang="es-ES" dirty="0"/>
              <a:t>Plantas herbáceas</a:t>
            </a:r>
          </a:p>
          <a:p>
            <a:pPr marL="274320" indent="-274320" fontAlgn="auto">
              <a:spcBef>
                <a:spcPts val="580"/>
              </a:spcBef>
              <a:spcAft>
                <a:spcPts val="0"/>
              </a:spcAft>
              <a:buFont typeface="Wingdings 2"/>
              <a:buChar char=""/>
              <a:defRPr/>
            </a:pPr>
            <a:r>
              <a:rPr lang="es-ES" dirty="0"/>
              <a:t>Plantas para la alimentación,</a:t>
            </a:r>
          </a:p>
          <a:p>
            <a:pPr marL="274320" indent="-274320" fontAlgn="auto">
              <a:spcBef>
                <a:spcPts val="580"/>
              </a:spcBef>
              <a:spcAft>
                <a:spcPts val="0"/>
              </a:spcAft>
              <a:buFont typeface="Wingdings 2"/>
              <a:buChar char=""/>
              <a:defRPr/>
            </a:pPr>
            <a:r>
              <a:rPr lang="es-ES" dirty="0"/>
              <a:t>Plantas usadas como fibras textiles,</a:t>
            </a:r>
          </a:p>
          <a:p>
            <a:pPr marL="274320" indent="-274320" fontAlgn="auto">
              <a:spcBef>
                <a:spcPts val="580"/>
              </a:spcBef>
              <a:spcAft>
                <a:spcPts val="0"/>
              </a:spcAft>
              <a:buFont typeface="Wingdings 2"/>
              <a:buChar char=""/>
              <a:defRPr/>
            </a:pPr>
            <a:r>
              <a:rPr lang="es-ES" dirty="0"/>
              <a:t>Plantas medicinales,</a:t>
            </a:r>
          </a:p>
          <a:p>
            <a:pPr marL="274320" indent="-274320" fontAlgn="auto">
              <a:spcBef>
                <a:spcPts val="580"/>
              </a:spcBef>
              <a:spcAft>
                <a:spcPts val="0"/>
              </a:spcAft>
              <a:buFont typeface="Wingdings 2"/>
              <a:buChar char=""/>
              <a:defRPr/>
            </a:pPr>
            <a:r>
              <a:rPr lang="es-ES" dirty="0"/>
              <a:t>Plantas tóxicas y venenosas,</a:t>
            </a:r>
          </a:p>
          <a:p>
            <a:pPr marL="274320" indent="-274320" fontAlgn="auto">
              <a:spcBef>
                <a:spcPts val="580"/>
              </a:spcBef>
              <a:spcAft>
                <a:spcPts val="0"/>
              </a:spcAft>
              <a:buFont typeface="Wingdings 2"/>
              <a:buChar char=""/>
              <a:defRPr/>
            </a:pPr>
            <a:r>
              <a:rPr lang="es-ES" dirty="0"/>
              <a:t>Plantas productoras de frutas,</a:t>
            </a:r>
          </a:p>
          <a:p>
            <a:pPr marL="274320" indent="-274320" fontAlgn="auto">
              <a:spcBef>
                <a:spcPts val="580"/>
              </a:spcBef>
              <a:spcAft>
                <a:spcPts val="0"/>
              </a:spcAft>
              <a:buFont typeface="Wingdings 2"/>
              <a:buChar char=""/>
              <a:defRPr/>
            </a:pPr>
            <a:r>
              <a:rPr lang="es-ES" dirty="0"/>
              <a:t>Plantas tintóreas,</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413776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 Botanique de Tour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2 CuadroTexto"/>
          <p:cNvSpPr txBox="1">
            <a:spLocks noChangeArrowheads="1"/>
          </p:cNvSpPr>
          <p:nvPr/>
        </p:nvSpPr>
        <p:spPr bwMode="auto">
          <a:xfrm>
            <a:off x="0" y="6524625"/>
            <a:ext cx="284321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1" y="6475174"/>
            <a:ext cx="2843213" cy="369332"/>
          </a:xfrm>
          <a:prstGeom prst="rect">
            <a:avLst/>
          </a:prstGeom>
          <a:solidFill>
            <a:srgbClr val="92D050"/>
          </a:solidFill>
        </p:spPr>
        <p:txBody>
          <a:bodyPr wrap="square" rtlCol="0">
            <a:spAutoFit/>
          </a:bodyPr>
          <a:lstStyle/>
          <a:p>
            <a:r>
              <a:rPr lang="es-ES" dirty="0"/>
              <a:t>Invernadero en Tours</a:t>
            </a:r>
          </a:p>
        </p:txBody>
      </p:sp>
    </p:spTree>
    <p:extLst>
      <p:ext uri="{BB962C8B-B14F-4D97-AF65-F5344CB8AC3E}">
        <p14:creationId xmlns:p14="http://schemas.microsoft.com/office/powerpoint/2010/main" val="3157859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 Botanico de Tour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716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ardin Botanico de Tour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12700"/>
            <a:ext cx="91059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2815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ardin Botanique de Tour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2 CuadroTexto"/>
          <p:cNvSpPr txBox="1">
            <a:spLocks noChangeArrowheads="1"/>
          </p:cNvSpPr>
          <p:nvPr/>
        </p:nvSpPr>
        <p:spPr bwMode="auto">
          <a:xfrm>
            <a:off x="0" y="6524625"/>
            <a:ext cx="291623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0" y="6524625"/>
            <a:ext cx="3024336"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2848582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rdin Botanique de Tour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2 CuadroTexto"/>
          <p:cNvSpPr txBox="1">
            <a:spLocks noChangeArrowheads="1"/>
          </p:cNvSpPr>
          <p:nvPr/>
        </p:nvSpPr>
        <p:spPr bwMode="auto">
          <a:xfrm>
            <a:off x="250825" y="6524625"/>
            <a:ext cx="27368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108328" y="6525181"/>
            <a:ext cx="3096344"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1410759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rdin Botanique de Tour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2 CuadroTexto"/>
          <p:cNvSpPr txBox="1">
            <a:spLocks noChangeArrowheads="1"/>
          </p:cNvSpPr>
          <p:nvPr/>
        </p:nvSpPr>
        <p:spPr bwMode="auto">
          <a:xfrm>
            <a:off x="0" y="6597650"/>
            <a:ext cx="277177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0" y="6581140"/>
            <a:ext cx="2915816"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3525823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Jardin Botanique de Tour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2 CuadroTexto"/>
          <p:cNvSpPr txBox="1">
            <a:spLocks noChangeArrowheads="1"/>
          </p:cNvSpPr>
          <p:nvPr/>
        </p:nvSpPr>
        <p:spPr bwMode="auto">
          <a:xfrm>
            <a:off x="0" y="6524625"/>
            <a:ext cx="270033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0" y="6488668"/>
            <a:ext cx="3022587"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3550652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ardin Botanique de Tour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2 CuadroTexto"/>
          <p:cNvSpPr txBox="1">
            <a:spLocks noChangeArrowheads="1"/>
          </p:cNvSpPr>
          <p:nvPr/>
        </p:nvSpPr>
        <p:spPr bwMode="auto">
          <a:xfrm>
            <a:off x="0" y="6597650"/>
            <a:ext cx="291623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pic>
        <p:nvPicPr>
          <p:cNvPr id="56324" name="3 Imagen" descr="Jardin Botanique de Tour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4 CuadroTexto"/>
          <p:cNvSpPr txBox="1">
            <a:spLocks noChangeArrowheads="1"/>
          </p:cNvSpPr>
          <p:nvPr/>
        </p:nvSpPr>
        <p:spPr bwMode="auto">
          <a:xfrm>
            <a:off x="4932363" y="6524625"/>
            <a:ext cx="26638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0" y="6597650"/>
            <a:ext cx="2916238" cy="369332"/>
          </a:xfrm>
          <a:prstGeom prst="rect">
            <a:avLst/>
          </a:prstGeom>
          <a:solidFill>
            <a:srgbClr val="92D050"/>
          </a:solidFill>
        </p:spPr>
        <p:txBody>
          <a:bodyPr wrap="square" rtlCol="0">
            <a:spAutoFit/>
          </a:bodyPr>
          <a:lstStyle/>
          <a:p>
            <a:r>
              <a:rPr lang="es-ES" dirty="0"/>
              <a:t>Jardin Botanico de Tours</a:t>
            </a:r>
          </a:p>
        </p:txBody>
      </p:sp>
      <p:sp>
        <p:nvSpPr>
          <p:cNvPr id="3" name="2 CuadroTexto"/>
          <p:cNvSpPr txBox="1"/>
          <p:nvPr/>
        </p:nvSpPr>
        <p:spPr>
          <a:xfrm>
            <a:off x="4932363" y="6488668"/>
            <a:ext cx="3096021"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4265840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 Botanique de Tour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2 CuadroTexto"/>
          <p:cNvSpPr txBox="1">
            <a:spLocks noChangeArrowheads="1"/>
          </p:cNvSpPr>
          <p:nvPr/>
        </p:nvSpPr>
        <p:spPr bwMode="auto">
          <a:xfrm>
            <a:off x="0" y="6488113"/>
            <a:ext cx="252412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0" y="6488113"/>
            <a:ext cx="2915816"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26068665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rdin Botanique de Tours.-Fran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12700"/>
            <a:ext cx="91059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2229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Jardin Botanique de Tour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12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2 CuadroTexto"/>
          <p:cNvSpPr txBox="1">
            <a:spLocks noChangeArrowheads="1"/>
          </p:cNvSpPr>
          <p:nvPr/>
        </p:nvSpPr>
        <p:spPr bwMode="auto">
          <a:xfrm>
            <a:off x="0" y="6524625"/>
            <a:ext cx="270033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Jardin Botanique de Tours.</a:t>
            </a:r>
          </a:p>
        </p:txBody>
      </p:sp>
      <p:sp>
        <p:nvSpPr>
          <p:cNvPr id="2" name="1 CuadroTexto"/>
          <p:cNvSpPr txBox="1"/>
          <p:nvPr/>
        </p:nvSpPr>
        <p:spPr>
          <a:xfrm>
            <a:off x="0" y="6524625"/>
            <a:ext cx="2700338"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27962259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inkgo sentier_botaniq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9538"/>
            <a:ext cx="9144000" cy="663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42923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inkgo-biloba-jardin-botanique-tour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2 CuadroTexto"/>
          <p:cNvSpPr txBox="1">
            <a:spLocks noChangeArrowheads="1"/>
          </p:cNvSpPr>
          <p:nvPr/>
        </p:nvSpPr>
        <p:spPr bwMode="auto">
          <a:xfrm>
            <a:off x="7092950" y="6524625"/>
            <a:ext cx="20510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Ginkgo biloba</a:t>
            </a:r>
          </a:p>
        </p:txBody>
      </p:sp>
    </p:spTree>
    <p:extLst>
      <p:ext uri="{BB962C8B-B14F-4D97-AF65-F5344CB8AC3E}">
        <p14:creationId xmlns:p14="http://schemas.microsoft.com/office/powerpoint/2010/main" val="38738571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inkgo-biloba-jardin-botanique-tour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2 CuadroTexto"/>
          <p:cNvSpPr txBox="1">
            <a:spLocks noChangeArrowheads="1"/>
          </p:cNvSpPr>
          <p:nvPr/>
        </p:nvSpPr>
        <p:spPr bwMode="auto">
          <a:xfrm>
            <a:off x="6804025" y="6524625"/>
            <a:ext cx="233997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Ginkgo biloba</a:t>
            </a:r>
          </a:p>
        </p:txBody>
      </p:sp>
      <p:sp>
        <p:nvSpPr>
          <p:cNvPr id="2" name="1 CuadroTexto"/>
          <p:cNvSpPr txBox="1"/>
          <p:nvPr/>
        </p:nvSpPr>
        <p:spPr>
          <a:xfrm>
            <a:off x="5868144" y="6524625"/>
            <a:ext cx="3275856"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28287689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Tours.-jardin-garden-garten-1172638-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3370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Tours Jardin Botaniqu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1103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Tours Jardin Botaniqu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730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Tours Jardin Botaniqu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2 CuadroTexto"/>
          <p:cNvSpPr txBox="1">
            <a:spLocks noChangeArrowheads="1"/>
          </p:cNvSpPr>
          <p:nvPr/>
        </p:nvSpPr>
        <p:spPr bwMode="auto">
          <a:xfrm>
            <a:off x="6588125" y="6453188"/>
            <a:ext cx="255587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Tours jardin botanique</a:t>
            </a:r>
          </a:p>
        </p:txBody>
      </p:sp>
      <p:sp>
        <p:nvSpPr>
          <p:cNvPr id="2" name="1 CuadroTexto"/>
          <p:cNvSpPr txBox="1"/>
          <p:nvPr/>
        </p:nvSpPr>
        <p:spPr>
          <a:xfrm>
            <a:off x="6156176" y="6453188"/>
            <a:ext cx="2987824" cy="369332"/>
          </a:xfrm>
          <a:prstGeom prst="rect">
            <a:avLst/>
          </a:prstGeom>
          <a:solidFill>
            <a:srgbClr val="92D050"/>
          </a:solidFill>
        </p:spPr>
        <p:txBody>
          <a:bodyPr wrap="square" rtlCol="0">
            <a:spAutoFit/>
          </a:bodyPr>
          <a:lstStyle/>
          <a:p>
            <a:r>
              <a:rPr lang="es-ES" dirty="0"/>
              <a:t>Jardin Botanico de Tours</a:t>
            </a:r>
          </a:p>
        </p:txBody>
      </p:sp>
    </p:spTree>
    <p:extLst>
      <p:ext uri="{BB962C8B-B14F-4D97-AF65-F5344CB8AC3E}">
        <p14:creationId xmlns:p14="http://schemas.microsoft.com/office/powerpoint/2010/main" val="26776849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Tours Jardin Botaniq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109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Tours Jardin BotaniqueA-2003-11-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8675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Tours Jardin BotaniqueA-Allee-2003-05-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5703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Tours Jardin BotaniqueB-2004-04-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961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Tours Jardin BotaniqueB-%20Paulownia-2004-04-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251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Tours Jardin BotaniqueB-Araucaria-2003-10-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179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Tours Jardin BotaniqueB-Fevier-2003-10-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5636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Tours Jardin BotaniqueB-Frene-2003-09-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4698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Tours Jardin BotaniqueB-Hetre-2003-11-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9035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Tours Jardin BotaniqueBJ-2003-11-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5174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Tours Jardin BotaniqueB-metasequoia-2003-05-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8834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Tours Jardin BotaniqueB-Parotie-2003-11-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3813"/>
            <a:ext cx="91440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1827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Tours Jardin BotaniqueB-Pins-2004-1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1243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Tours Jardin BotaniqueB-Pterocaryer-2004-1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4774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Tours Jardin BotaniqueM-Charme-2005-04-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1602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Tours Jardin BotaniqueP-2003-11-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3420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Tours Jardin BotaniquePa-2003-05-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3122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ours Jardin BotaniquePb-2003-05-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17330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Tours Jardin BotaniqueP-cedre-2003-06-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4107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File:Ginkgo biloba 01 by Line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2 CuadroTexto"/>
          <p:cNvSpPr txBox="1">
            <a:spLocks noChangeArrowheads="1"/>
          </p:cNvSpPr>
          <p:nvPr/>
        </p:nvSpPr>
        <p:spPr bwMode="auto">
          <a:xfrm>
            <a:off x="6372225" y="6381750"/>
            <a:ext cx="252095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Ginkgo biloba</a:t>
            </a:r>
          </a:p>
        </p:txBody>
      </p:sp>
      <p:sp>
        <p:nvSpPr>
          <p:cNvPr id="2" name="1 CuadroTexto"/>
          <p:cNvSpPr txBox="1"/>
          <p:nvPr/>
        </p:nvSpPr>
        <p:spPr>
          <a:xfrm>
            <a:off x="6279859" y="6381750"/>
            <a:ext cx="2613316" cy="369332"/>
          </a:xfrm>
          <a:prstGeom prst="rect">
            <a:avLst/>
          </a:prstGeom>
          <a:solidFill>
            <a:srgbClr val="92D050"/>
          </a:solidFill>
        </p:spPr>
        <p:txBody>
          <a:bodyPr wrap="square" rtlCol="0">
            <a:spAutoFit/>
          </a:bodyPr>
          <a:lstStyle/>
          <a:p>
            <a:r>
              <a:rPr lang="es-ES" dirty="0"/>
              <a:t>Ginkgo biloba</a:t>
            </a:r>
          </a:p>
        </p:txBody>
      </p:sp>
    </p:spTree>
    <p:extLst>
      <p:ext uri="{BB962C8B-B14F-4D97-AF65-F5344CB8AC3E}">
        <p14:creationId xmlns:p14="http://schemas.microsoft.com/office/powerpoint/2010/main" val="22304802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Gginkgo-biloba-jardin-botanique-tou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2 CuadroTexto"/>
          <p:cNvSpPr txBox="1">
            <a:spLocks noChangeArrowheads="1"/>
          </p:cNvSpPr>
          <p:nvPr/>
        </p:nvSpPr>
        <p:spPr bwMode="auto">
          <a:xfrm>
            <a:off x="6516688" y="6453188"/>
            <a:ext cx="26273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Ginkgo biloba</a:t>
            </a:r>
          </a:p>
        </p:txBody>
      </p:sp>
      <p:sp>
        <p:nvSpPr>
          <p:cNvPr id="2" name="1 CuadroTexto"/>
          <p:cNvSpPr txBox="1"/>
          <p:nvPr/>
        </p:nvSpPr>
        <p:spPr>
          <a:xfrm>
            <a:off x="6516688" y="6453188"/>
            <a:ext cx="2627312" cy="369332"/>
          </a:xfrm>
          <a:prstGeom prst="rect">
            <a:avLst/>
          </a:prstGeom>
          <a:solidFill>
            <a:srgbClr val="92D050"/>
          </a:solidFill>
        </p:spPr>
        <p:txBody>
          <a:bodyPr wrap="square" rtlCol="0">
            <a:spAutoFit/>
          </a:bodyPr>
          <a:lstStyle/>
          <a:p>
            <a:r>
              <a:rPr lang="es-ES" dirty="0"/>
              <a:t>Ginkgo biloba</a:t>
            </a:r>
          </a:p>
        </p:txBody>
      </p:sp>
    </p:spTree>
    <p:extLst>
      <p:ext uri="{BB962C8B-B14F-4D97-AF65-F5344CB8AC3E}">
        <p14:creationId xmlns:p14="http://schemas.microsoft.com/office/powerpoint/2010/main" val="17954153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Tours Jardin BotaniqueP-Ginkgo1-2003-05-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9221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Tours Jardin BotaniqueP-Ginkgo1-2003-05-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5224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Tours Jardin BotaniqueP-Ginkgo2-2003-11-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5857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Tours Jardin BotaniqueP-Ginkgo31-2003-11-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1248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Tours Jardin BotaniqueP-Poncirus-2002-09-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4027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Tours Jardin BotaniqueS-2003-06-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2551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r>
              <a:rPr lang="es-ES" altLang="es-ES" dirty="0"/>
              <a:t>Jardin des Plantes d'Avranches.</a:t>
            </a:r>
          </a:p>
        </p:txBody>
      </p:sp>
      <p:sp>
        <p:nvSpPr>
          <p:cNvPr id="95235" name="2 Marcador de contenido"/>
          <p:cNvSpPr>
            <a:spLocks noGrp="1"/>
          </p:cNvSpPr>
          <p:nvPr>
            <p:ph idx="1"/>
          </p:nvPr>
        </p:nvSpPr>
        <p:spPr>
          <a:xfrm>
            <a:off x="609599" y="2160590"/>
            <a:ext cx="6050633" cy="3880773"/>
          </a:xfrm>
        </p:spPr>
        <p:txBody>
          <a:bodyPr/>
          <a:lstStyle/>
          <a:p>
            <a:r>
              <a:rPr lang="es-ES" altLang="es-ES" dirty="0"/>
              <a:t>Todo comenzó en 1799 cuando la escuela central del departamento transformado este lugar en un jardín  . </a:t>
            </a:r>
          </a:p>
          <a:p>
            <a:r>
              <a:rPr lang="es-ES" altLang="es-ES" dirty="0"/>
              <a:t>Los botánicos Juan Caballero y René Le Berriays juntos desde 1800. 800 especies de plantas y cerca de 2400</a:t>
            </a:r>
          </a:p>
          <a:p>
            <a:r>
              <a:rPr lang="es-ES" altLang="es-ES" dirty="0"/>
              <a:t>Ellos son los creadores de las </a:t>
            </a:r>
            <a:r>
              <a:rPr lang="es-ES" altLang="es-ES" i="1" dirty="0"/>
              <a:t>Louise Bonne d'Avranches,</a:t>
            </a:r>
            <a:r>
              <a:rPr lang="es-ES" altLang="es-ES" dirty="0"/>
              <a:t> una variedad de pera  . </a:t>
            </a:r>
          </a:p>
          <a:p>
            <a:r>
              <a:rPr lang="es-ES" altLang="es-ES" dirty="0"/>
              <a:t> Entre otras especies exóticas se notó la introducción de camelias y magnolias, hortensias, una rosa de China, y los rododendros primeros importados de la isla de Java (Indonesia) . </a:t>
            </a:r>
          </a:p>
          <a:p>
            <a:endParaRPr lang="es-ES" altLang="es-ES" dirty="0"/>
          </a:p>
        </p:txBody>
      </p:sp>
    </p:spTree>
    <p:extLst>
      <p:ext uri="{BB962C8B-B14F-4D97-AF65-F5344CB8AC3E}">
        <p14:creationId xmlns:p14="http://schemas.microsoft.com/office/powerpoint/2010/main" val="27469392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5961856" cy="5614987"/>
          </a:xfrm>
        </p:spPr>
        <p:txBody>
          <a:bodyPr>
            <a:normAutofit/>
          </a:bodyPr>
          <a:lstStyle/>
          <a:p>
            <a:pPr marL="274320" indent="-274320" fontAlgn="auto">
              <a:spcBef>
                <a:spcPts val="580"/>
              </a:spcBef>
              <a:spcAft>
                <a:spcPts val="0"/>
              </a:spcAft>
              <a:buFont typeface="Wingdings 2"/>
              <a:buChar char=""/>
              <a:defRPr/>
            </a:pPr>
            <a:r>
              <a:rPr lang="es-ES" dirty="0"/>
              <a:t>Un románico, de la capilla de Saint-Georges-de-Bouille, está montado en el jardín en 1842. </a:t>
            </a:r>
            <a:endParaRPr lang="es-ES" baseline="30000" dirty="0"/>
          </a:p>
          <a:p>
            <a:pPr marL="274320" indent="-274320" fontAlgn="auto">
              <a:spcBef>
                <a:spcPts val="580"/>
              </a:spcBef>
              <a:spcAft>
                <a:spcPts val="0"/>
              </a:spcAft>
              <a:buFont typeface="Wingdings 2"/>
              <a:buChar char=""/>
              <a:defRPr/>
            </a:pPr>
            <a:r>
              <a:rPr lang="es-ES" dirty="0"/>
              <a:t> Está catalogado como monumento histórico en 1937 , así como el bienestar de la antigua abadía de ovejas, ya presente en el lugar. </a:t>
            </a:r>
          </a:p>
          <a:p>
            <a:pPr marL="274320" indent="-274320" fontAlgn="auto">
              <a:spcBef>
                <a:spcPts val="580"/>
              </a:spcBef>
              <a:spcAft>
                <a:spcPts val="0"/>
              </a:spcAft>
              <a:buFont typeface="Wingdings 2"/>
              <a:buChar char=""/>
              <a:defRPr/>
            </a:pPr>
            <a:r>
              <a:rPr lang="es-ES" dirty="0"/>
              <a:t>El jardín botánico inspira Guy de Maupassant </a:t>
            </a:r>
            <a:r>
              <a:rPr lang="es-ES" i="1" dirty="0"/>
              <a:t>(El Horla)</a:t>
            </a:r>
            <a:r>
              <a:rPr lang="es-ES" dirty="0"/>
              <a:t> y Paul Féval </a:t>
            </a:r>
            <a:r>
              <a:rPr lang="es-ES" i="1" dirty="0"/>
              <a:t>(Las huelgas de hadas)</a:t>
            </a:r>
            <a:r>
              <a:rPr lang="es-ES" dirty="0"/>
              <a:t>  </a:t>
            </a:r>
          </a:p>
          <a:p>
            <a:pPr marL="274320" indent="-274320" fontAlgn="auto">
              <a:spcBef>
                <a:spcPts val="580"/>
              </a:spcBef>
              <a:spcAft>
                <a:spcPts val="0"/>
              </a:spcAft>
              <a:buFont typeface="Wingdings 2"/>
              <a:buChar char=""/>
              <a:defRPr/>
            </a:pPr>
            <a:r>
              <a:rPr lang="es-ES" dirty="0"/>
              <a:t>El sitio está clasificado como monumento histórico mayo 1944 </a:t>
            </a:r>
            <a:r>
              <a:rPr lang="es-ES" baseline="30000" dirty="0"/>
              <a:t>.</a:t>
            </a:r>
            <a:r>
              <a:rPr lang="es-ES" dirty="0"/>
              <a:t>  </a:t>
            </a:r>
          </a:p>
          <a:p>
            <a:pPr marL="274320" indent="-274320" fontAlgn="auto">
              <a:spcBef>
                <a:spcPts val="580"/>
              </a:spcBef>
              <a:spcAft>
                <a:spcPts val="0"/>
              </a:spcAft>
              <a:buFont typeface="Wingdings 2"/>
              <a:buChar char=""/>
              <a:defRPr/>
            </a:pPr>
            <a:r>
              <a:rPr lang="es-ES" dirty="0"/>
              <a:t>El bombardeo del verano de 1944, durante los combates en la liberación , destruyendo el antiguo convento de los capuchinos   </a:t>
            </a:r>
          </a:p>
          <a:p>
            <a:pPr marL="274320" indent="-274320" fontAlgn="auto">
              <a:spcBef>
                <a:spcPts val="580"/>
              </a:spcBef>
              <a:spcAft>
                <a:spcPts val="0"/>
              </a:spcAft>
              <a:buFont typeface="Wingdings 2"/>
              <a:buChar char=""/>
              <a:defRPr/>
            </a:pPr>
            <a:r>
              <a:rPr lang="es-ES" dirty="0"/>
              <a:t> El jardín botánico se extiende a 1966 . </a:t>
            </a:r>
          </a:p>
          <a:p>
            <a:pPr marL="274320" indent="-274320" fontAlgn="auto">
              <a:spcBef>
                <a:spcPts val="580"/>
              </a:spcBef>
              <a:spcAft>
                <a:spcPts val="0"/>
              </a:spcAft>
              <a:buFont typeface="Wingdings 2"/>
              <a:buChar char=""/>
              <a:defRPr/>
            </a:pPr>
            <a:r>
              <a:rPr lang="es-ES" dirty="0"/>
              <a:t>Ahora adornado con estanques  . </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6322702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96752"/>
            <a:ext cx="5817840" cy="4823048"/>
          </a:xfrm>
        </p:spPr>
        <p:txBody>
          <a:bodyPr>
            <a:normAutofit/>
          </a:bodyPr>
          <a:lstStyle/>
          <a:p>
            <a:pPr marL="274320" indent="-274320" fontAlgn="auto">
              <a:spcBef>
                <a:spcPts val="580"/>
              </a:spcBef>
              <a:spcAft>
                <a:spcPts val="0"/>
              </a:spcAft>
              <a:buFont typeface="Wingdings 2"/>
              <a:buChar char=""/>
              <a:defRPr/>
            </a:pPr>
            <a:r>
              <a:rPr lang="es-ES" dirty="0"/>
              <a:t>El jardín se extiende sobre 3 hectáreas. </a:t>
            </a:r>
          </a:p>
          <a:p>
            <a:pPr marL="274320" indent="-274320" fontAlgn="auto">
              <a:spcBef>
                <a:spcPts val="580"/>
              </a:spcBef>
              <a:spcAft>
                <a:spcPts val="0"/>
              </a:spcAft>
              <a:buFont typeface="Wingdings 2"/>
              <a:buChar char=""/>
              <a:defRPr/>
            </a:pPr>
            <a:r>
              <a:rPr lang="es-ES" dirty="0"/>
              <a:t>. Tiene muchos árboles de interés (secuoya gigante, Irlanda árbol Cephalotaxus "monos desesperación," el árbol de cuarenta coronas / ginko biloba, cedro del Himalaya, etc.), Flores y mosaiculture masivo fantástico  . </a:t>
            </a:r>
          </a:p>
          <a:p>
            <a:pPr marL="274320" indent="-274320" fontAlgn="auto">
              <a:spcBef>
                <a:spcPts val="580"/>
              </a:spcBef>
              <a:spcAft>
                <a:spcPts val="0"/>
              </a:spcAft>
              <a:buFont typeface="Wingdings 2"/>
              <a:buChar char=""/>
              <a:defRPr/>
            </a:pPr>
            <a:r>
              <a:rPr lang="es-ES" dirty="0"/>
              <a:t>Cada noche, una voz que invita al visitante a dar un paseo con una vista única de la bahía del Mont-Saint-Michel . </a:t>
            </a:r>
          </a:p>
          <a:p>
            <a:pPr marL="274320" indent="-274320" fontAlgn="auto">
              <a:spcBef>
                <a:spcPts val="580"/>
              </a:spcBef>
              <a:spcAft>
                <a:spcPts val="0"/>
              </a:spcAft>
              <a:buFont typeface="Wingdings 2"/>
              <a:buChar char=""/>
              <a:defRPr/>
            </a:pPr>
            <a:r>
              <a:rPr lang="es-ES" dirty="0"/>
              <a:t>. El jardín fue hecho para mantener las plantas y los árboles.</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3845030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idx="1"/>
          </p:nvPr>
        </p:nvSpPr>
        <p:spPr>
          <a:xfrm>
            <a:off x="914400" y="476250"/>
            <a:ext cx="5961856" cy="5543550"/>
          </a:xfrm>
        </p:spPr>
        <p:txBody>
          <a:bodyPr/>
          <a:lstStyle/>
          <a:p>
            <a:r>
              <a:rPr lang="es-ES" altLang="es-ES" dirty="0"/>
              <a:t>Ofrece a los visitantes un paseo jardín con flores en todas las estaciones.</a:t>
            </a:r>
          </a:p>
          <a:p>
            <a:r>
              <a:rPr lang="es-ES" altLang="es-ES" dirty="0"/>
              <a:t>Cada año, alrededor de 200.000 personas visitan el jardín  .  </a:t>
            </a:r>
          </a:p>
          <a:p>
            <a:r>
              <a:rPr lang="es-ES" altLang="es-ES" dirty="0"/>
              <a:t>En el jardín se puede aprender a mantener y cultivar árboles frutales .</a:t>
            </a:r>
          </a:p>
          <a:p>
            <a:r>
              <a:rPr lang="es-ES" altLang="es-ES" dirty="0"/>
              <a:t>El jardín cuenta con trece territorios: el jardín de camelias, hortensias en el jardín, el jardín de magnolias, el prado, el jardín de rododendros, azaleas del jardín, el jardín de Linden, madera de arce de la gunneras cuenca, Bruyères el páramo, el cementerio de las Ursulinas, las flores de las praderas de cereza y frutas School  . </a:t>
            </a:r>
          </a:p>
          <a:p>
            <a:endParaRPr lang="es-ES" altLang="es-ES" dirty="0"/>
          </a:p>
        </p:txBody>
      </p:sp>
    </p:spTree>
    <p:extLst>
      <p:ext uri="{BB962C8B-B14F-4D97-AF65-F5344CB8AC3E}">
        <p14:creationId xmlns:p14="http://schemas.microsoft.com/office/powerpoint/2010/main" val="16256707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chier:Avranchesjardindesplant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4724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upload.wikimedia.org/wikipedia/commons/a/a6/Notre-Dame_des_Champs_d'Avranches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9377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 des Plantes d'Avranches-Avranchesjardindesplant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7226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 des Plantes d'Avranches.-Avranch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2736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 des Plantes d'Avranches-Avranches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0893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ardin des Plantes d'Avranches-Avranches_2008_PD_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4085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Jardin des Plantes d'Avranchesx-Avranch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5152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r>
              <a:rPr lang="fr-FR" altLang="es-ES" dirty="0"/>
              <a:t>Jardin des Plantes de Nantes</a:t>
            </a:r>
            <a:endParaRPr lang="es-ES" altLang="es-ES" dirty="0"/>
          </a:p>
        </p:txBody>
      </p:sp>
      <p:sp>
        <p:nvSpPr>
          <p:cNvPr id="106499" name="2 Marcador de contenido"/>
          <p:cNvSpPr>
            <a:spLocks noGrp="1"/>
          </p:cNvSpPr>
          <p:nvPr>
            <p:ph idx="1"/>
          </p:nvPr>
        </p:nvSpPr>
        <p:spPr>
          <a:xfrm>
            <a:off x="914400" y="1447800"/>
            <a:ext cx="5889848" cy="4933950"/>
          </a:xfrm>
        </p:spPr>
        <p:txBody>
          <a:bodyPr>
            <a:normAutofit/>
          </a:bodyPr>
          <a:lstStyle/>
          <a:p>
            <a:r>
              <a:rPr lang="es-ES" altLang="es-ES" dirty="0"/>
              <a:t>El </a:t>
            </a:r>
            <a:r>
              <a:rPr lang="es-ES" altLang="es-ES" b="1" dirty="0"/>
              <a:t>Jardín de las plantas de Nantes</a:t>
            </a:r>
            <a:r>
              <a:rPr lang="es-ES" altLang="es-ES" dirty="0"/>
              <a:t> en francés : </a:t>
            </a:r>
            <a:r>
              <a:rPr lang="es-ES" altLang="es-ES" b="1" dirty="0"/>
              <a:t>Jardin des plantes de Nantes</a:t>
            </a:r>
            <a:r>
              <a:rPr lang="es-ES" altLang="es-ES" dirty="0"/>
              <a:t> es un jardín botánico público de la ciudad de Nantes, con una superficie de 7,32 hectáreas.</a:t>
            </a:r>
          </a:p>
          <a:p>
            <a:r>
              <a:rPr lang="es-ES" altLang="es-ES" dirty="0"/>
              <a:t> Su código de identificación internacional como institución botánica es </a:t>
            </a:r>
            <a:r>
              <a:rPr lang="es-ES" altLang="es-ES" b="1" dirty="0"/>
              <a:t>NTM,</a:t>
            </a:r>
          </a:p>
          <a:p>
            <a:r>
              <a:rPr lang="es-ES" altLang="es-ES" dirty="0"/>
              <a:t>Fue en 1687 cuando se creó el primer jardín botánico de la ciudad de Nantes el denominado « le jardin des Apothicaires » (</a:t>
            </a:r>
            <a:r>
              <a:rPr lang="es-ES" altLang="es-ES" i="1" dirty="0"/>
              <a:t>el jardín de los boticarios</a:t>
            </a:r>
            <a:r>
              <a:rPr lang="es-ES" altLang="es-ES" dirty="0"/>
              <a:t>). </a:t>
            </a:r>
          </a:p>
          <a:p>
            <a:r>
              <a:rPr lang="es-ES" altLang="es-ES" dirty="0"/>
              <a:t>Los principales boticarios lo crearon para el disfrute, en un terreno situado al oeste de la ciudad.</a:t>
            </a:r>
            <a:endParaRPr lang="es-ES" altLang="es-ES" baseline="30000" dirty="0"/>
          </a:p>
        </p:txBody>
      </p:sp>
    </p:spTree>
    <p:extLst>
      <p:ext uri="{BB962C8B-B14F-4D97-AF65-F5344CB8AC3E}">
        <p14:creationId xmlns:p14="http://schemas.microsoft.com/office/powerpoint/2010/main" val="29387179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idx="1"/>
          </p:nvPr>
        </p:nvSpPr>
        <p:spPr>
          <a:xfrm>
            <a:off x="914400" y="333375"/>
            <a:ext cx="5889848" cy="6119961"/>
          </a:xfrm>
        </p:spPr>
        <p:txBody>
          <a:bodyPr>
            <a:normAutofit/>
          </a:bodyPr>
          <a:lstStyle/>
          <a:p>
            <a:r>
              <a:rPr lang="es-ES" altLang="es-ES" dirty="0"/>
              <a:t> Se situaba a lo largo de la « Place Graslin », estando únicamente dedicado al cultivo de vegetales, así es de destacar que en el siglo XVIII, Nantes no tenia ningún jardín de importancia para pasear.</a:t>
            </a:r>
          </a:p>
          <a:p>
            <a:r>
              <a:rPr lang="es-ES" altLang="es-ES" dirty="0"/>
              <a:t>Este jardín se desarrolla bajo la dirección de Pierre Chirac, intendente del jardín de Rey.</a:t>
            </a:r>
          </a:p>
          <a:p>
            <a:r>
              <a:rPr lang="es-ES" altLang="es-ES" dirty="0"/>
              <a:t> Este último intuye rápidamente el papel que puede desempeñar un jardín botánico que se sitúa en un puerto abastecido por un fuerte tráfico de productos exóticos y que, gracias al Loira, permite un acceso fácil hacia París.</a:t>
            </a:r>
          </a:p>
          <a:p>
            <a:r>
              <a:rPr lang="es-ES" altLang="es-ES" dirty="0"/>
              <a:t> Hay un lugar ideal para favorecer la aclimatación de las plantas tropicales traídas por los navegantes de sus alejadas escapadas</a:t>
            </a:r>
          </a:p>
          <a:p>
            <a:endParaRPr lang="es-ES" altLang="es-ES" dirty="0"/>
          </a:p>
          <a:p>
            <a:endParaRPr lang="es-ES" altLang="es-ES" dirty="0"/>
          </a:p>
        </p:txBody>
      </p:sp>
    </p:spTree>
    <p:extLst>
      <p:ext uri="{BB962C8B-B14F-4D97-AF65-F5344CB8AC3E}">
        <p14:creationId xmlns:p14="http://schemas.microsoft.com/office/powerpoint/2010/main" val="23136315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5745832" cy="5976937"/>
          </a:xfrm>
        </p:spPr>
        <p:txBody>
          <a:bodyPr>
            <a:normAutofit/>
          </a:bodyPr>
          <a:lstStyle/>
          <a:p>
            <a:pPr marL="274320" indent="-274320" fontAlgn="auto">
              <a:spcBef>
                <a:spcPts val="580"/>
              </a:spcBef>
              <a:spcAft>
                <a:spcPts val="0"/>
              </a:spcAft>
              <a:buFont typeface="Wingdings 2"/>
              <a:buChar char=""/>
              <a:defRPr/>
            </a:pPr>
            <a:r>
              <a:rPr lang="es-ES" dirty="0"/>
              <a:t>En 1719, su acción permite al Jardín de los boticarios convertirse en un “jardín real de las plantas”, supeditado al jardin du roi.</a:t>
            </a:r>
            <a:endParaRPr lang="es-ES" baseline="30000" dirty="0"/>
          </a:p>
          <a:p>
            <a:pPr marL="274320" indent="-274320" fontAlgn="auto">
              <a:spcBef>
                <a:spcPts val="580"/>
              </a:spcBef>
              <a:spcAft>
                <a:spcPts val="0"/>
              </a:spcAft>
              <a:buFont typeface="Wingdings 2"/>
              <a:buChar char=""/>
              <a:defRPr/>
            </a:pPr>
            <a:r>
              <a:rPr lang="es-ES" dirty="0"/>
              <a:t>El desarrollo de este jardín se encuentra fomentado considerablemente por el real decreto de fecha 9 de septiembre de 1726 por Luis XV para « assujettir les Capitaines des Navires de Nantes d'apporter Graines &amp; Plantes des Colonies des Païs Etrangers, pour le Jardin des Plantes Médicinales établi à Nantes » (</a:t>
            </a:r>
            <a:r>
              <a:rPr lang="es-ES" i="1" dirty="0"/>
              <a:t>someter a los Capitanes de los Buques de Nantes a aportar Semillas y Plantas de las Colonias Extranjeras, para el Jardín de las Plantas Medicinales establecido en Nantes</a:t>
            </a:r>
            <a:r>
              <a:rPr lang="es-ES" dirty="0"/>
              <a:t>).</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926101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lstStyle/>
          <a:p>
            <a:r>
              <a:rPr lang="es-ES" dirty="0"/>
              <a:t>El éxito de esta medida es tal que el Jardín de los boticarios se queda rápidamente demasiado pequeño para acoger todas las plantas.</a:t>
            </a:r>
          </a:p>
          <a:p>
            <a:r>
              <a:rPr lang="es-ES" dirty="0"/>
              <a:t> Sin embargo, durante la Revolución francesa se les encontró un nuevo emplazamiento.</a:t>
            </a:r>
          </a:p>
          <a:p>
            <a:r>
              <a:rPr lang="es-ES" dirty="0"/>
              <a:t>Sobre un superficie de 73.280 m2, dibuja un jardín paisajista con cascadas, zonas de agua, esculturas sobre madera, y La Montagne (la Montaña), el montículo artificial realizado con los escombros que resultan de la excavación del lago.</a:t>
            </a:r>
          </a:p>
          <a:p>
            <a:r>
              <a:rPr lang="es-ES" dirty="0"/>
              <a:t> Posee 11.000 especies de árboles y de flores, y 800 m2 de invernaderos tanto de especies ecuatoriales húmedas y como de climas tropicales desérticos. </a:t>
            </a:r>
          </a:p>
          <a:p>
            <a:endParaRPr lang="es-ES" dirty="0"/>
          </a:p>
          <a:p>
            <a:endParaRPr lang="es-ES" dirty="0"/>
          </a:p>
        </p:txBody>
      </p:sp>
    </p:spTree>
    <p:extLst>
      <p:ext uri="{BB962C8B-B14F-4D97-AF65-F5344CB8AC3E}">
        <p14:creationId xmlns:p14="http://schemas.microsoft.com/office/powerpoint/2010/main" val="27138717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idx="1"/>
          </p:nvPr>
        </p:nvSpPr>
        <p:spPr>
          <a:xfrm>
            <a:off x="914400" y="404813"/>
            <a:ext cx="5745832" cy="5614987"/>
          </a:xfrm>
        </p:spPr>
        <p:txBody>
          <a:bodyPr>
            <a:normAutofit/>
          </a:bodyPr>
          <a:lstStyle/>
          <a:p>
            <a:r>
              <a:rPr lang="es-ES" altLang="es-ES" dirty="0"/>
              <a:t>La Magnolia de Hectot, plantada en 1807, es el árbol más viejo del jardín.</a:t>
            </a:r>
          </a:p>
          <a:p>
            <a:r>
              <a:rPr lang="es-ES" altLang="es-ES" dirty="0"/>
              <a:t>Los edificios son la orangerie que alberga plantas en recipientes durante el invierno y los invernaderos a cactus, un antiguo invernadero rehabilitado.</a:t>
            </a:r>
          </a:p>
          <a:p>
            <a:endParaRPr lang="es-ES" altLang="es-ES" dirty="0"/>
          </a:p>
          <a:p>
            <a:endParaRPr lang="es-ES" altLang="es-ES" dirty="0"/>
          </a:p>
        </p:txBody>
      </p:sp>
    </p:spTree>
    <p:extLst>
      <p:ext uri="{BB962C8B-B14F-4D97-AF65-F5344CB8AC3E}">
        <p14:creationId xmlns:p14="http://schemas.microsoft.com/office/powerpoint/2010/main" val="2381430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idx="1"/>
          </p:nvPr>
        </p:nvSpPr>
        <p:spPr>
          <a:xfrm>
            <a:off x="914400" y="333375"/>
            <a:ext cx="5889848" cy="5686425"/>
          </a:xfrm>
        </p:spPr>
        <p:txBody>
          <a:bodyPr/>
          <a:lstStyle/>
          <a:p>
            <a:r>
              <a:rPr lang="es-ES" altLang="es-ES" b="1" dirty="0"/>
              <a:t>Colecciones</a:t>
            </a:r>
          </a:p>
          <a:p>
            <a:r>
              <a:rPr lang="es-ES" altLang="es-ES" dirty="0"/>
              <a:t>« </a:t>
            </a:r>
            <a:r>
              <a:rPr lang="es-ES" altLang="es-ES" b="1" dirty="0"/>
              <a:t>Colección de Camelias</a:t>
            </a:r>
            <a:r>
              <a:rPr lang="es-ES" altLang="es-ES" dirty="0"/>
              <a:t> » con más de 600 cultivares de esta planta que es un símbolo para Nantes.</a:t>
            </a:r>
          </a:p>
          <a:p>
            <a:r>
              <a:rPr lang="es-ES" altLang="es-ES" dirty="0"/>
              <a:t>« </a:t>
            </a:r>
            <a:r>
              <a:rPr lang="es-ES" altLang="es-ES" b="1" dirty="0"/>
              <a:t>Colección de cactus y suculentas</a:t>
            </a:r>
            <a:r>
              <a:rPr lang="es-ES" altLang="es-ES" dirty="0"/>
              <a:t> », se encuentra ubicada en el hexágono de los invernaderos.</a:t>
            </a:r>
          </a:p>
          <a:p>
            <a:r>
              <a:rPr lang="es-ES" altLang="es-ES" dirty="0"/>
              <a:t>« </a:t>
            </a:r>
            <a:r>
              <a:rPr lang="es-ES" altLang="es-ES" b="1" dirty="0"/>
              <a:t>Palmarium</a:t>
            </a:r>
            <a:r>
              <a:rPr lang="es-ES" altLang="es-ES" dirty="0"/>
              <a:t> », construido en 1898, que alberga una colección de epífitas excepcional.</a:t>
            </a:r>
          </a:p>
          <a:p>
            <a:r>
              <a:rPr lang="es-ES" altLang="es-ES" dirty="0"/>
              <a:t>« </a:t>
            </a:r>
            <a:r>
              <a:rPr lang="es-ES" altLang="es-ES" b="1" dirty="0"/>
              <a:t>L’école de botanique</a:t>
            </a:r>
            <a:r>
              <a:rPr lang="es-ES" altLang="es-ES" dirty="0"/>
              <a:t> » expone la flora del Macizo armoricano.</a:t>
            </a:r>
          </a:p>
          <a:p>
            <a:r>
              <a:rPr lang="es-ES" altLang="es-ES" dirty="0"/>
              <a:t>« </a:t>
            </a:r>
            <a:r>
              <a:rPr lang="es-ES" altLang="es-ES" b="1" dirty="0"/>
              <a:t>Le Jardin d’essai</a:t>
            </a:r>
            <a:r>
              <a:rPr lang="es-ES" altLang="es-ES" dirty="0"/>
              <a:t> », donde se presenta al público las plantas utilizadas cada año para la decoración de los macizos florales.</a:t>
            </a:r>
          </a:p>
          <a:p>
            <a:endParaRPr lang="es-ES" altLang="es-ES" dirty="0"/>
          </a:p>
        </p:txBody>
      </p:sp>
    </p:spTree>
    <p:extLst>
      <p:ext uri="{BB962C8B-B14F-4D97-AF65-F5344CB8AC3E}">
        <p14:creationId xmlns:p14="http://schemas.microsoft.com/office/powerpoint/2010/main" val="23229917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5673824" cy="5614987"/>
          </a:xfrm>
        </p:spPr>
        <p:txBody>
          <a:bodyPr>
            <a:normAutofit/>
          </a:bodyPr>
          <a:lstStyle/>
          <a:p>
            <a:pPr marL="274320" indent="-274320" fontAlgn="auto">
              <a:spcBef>
                <a:spcPts val="580"/>
              </a:spcBef>
              <a:spcAft>
                <a:spcPts val="0"/>
              </a:spcAft>
              <a:buFont typeface="Wingdings 2"/>
              <a:buChar char=""/>
              <a:defRPr/>
            </a:pPr>
            <a:r>
              <a:rPr lang="es-ES" b="1" dirty="0"/>
              <a:t>Enseñanza</a:t>
            </a:r>
            <a:r>
              <a:rPr lang="es-ES" dirty="0"/>
              <a:t>.</a:t>
            </a:r>
          </a:p>
          <a:p>
            <a:pPr marL="548640" lvl="1" fontAlgn="auto">
              <a:spcBef>
                <a:spcPts val="370"/>
              </a:spcBef>
              <a:spcAft>
                <a:spcPts val="0"/>
              </a:spcAft>
              <a:buFont typeface="Wingdings 2"/>
              <a:buChar char=""/>
              <a:defRPr/>
            </a:pPr>
            <a:r>
              <a:rPr lang="es-ES" dirty="0"/>
              <a:t>A la solicitud (ej. : colectividades), o en forma de conferencias.</a:t>
            </a:r>
          </a:p>
          <a:p>
            <a:pPr marL="548640" lvl="1" fontAlgn="auto">
              <a:spcBef>
                <a:spcPts val="370"/>
              </a:spcBef>
              <a:spcAft>
                <a:spcPts val="0"/>
              </a:spcAft>
              <a:buFont typeface="Wingdings 2"/>
              <a:buChar char=""/>
              <a:defRPr/>
            </a:pPr>
            <a:r>
              <a:rPr lang="es-ES" dirty="0"/>
              <a:t>Cursos municipales de botánica.</a:t>
            </a:r>
          </a:p>
          <a:p>
            <a:pPr marL="274320" indent="-274320" fontAlgn="auto">
              <a:spcBef>
                <a:spcPts val="580"/>
              </a:spcBef>
              <a:spcAft>
                <a:spcPts val="0"/>
              </a:spcAft>
              <a:buFont typeface="Wingdings 2"/>
              <a:buChar char=""/>
              <a:defRPr/>
            </a:pPr>
            <a:r>
              <a:rPr lang="es-ES" dirty="0"/>
              <a:t>Las actividades de enseñanza son antiguas, puesto que se proponían dar cursos públicos, gratuitos ya en 1728.</a:t>
            </a:r>
          </a:p>
          <a:p>
            <a:pPr marL="274320" indent="-274320" fontAlgn="auto">
              <a:spcBef>
                <a:spcPts val="580"/>
              </a:spcBef>
              <a:spcAft>
                <a:spcPts val="0"/>
              </a:spcAft>
              <a:buFont typeface="Wingdings 2"/>
              <a:buChar char=""/>
              <a:defRPr/>
            </a:pPr>
            <a:r>
              <a:rPr lang="es-ES" dirty="0"/>
              <a:t> En 1836, la Ciudad de Nantes decide crear una enseñanza de botánica; se establece esta enseñanza al año siguiente por Ecorchard.</a:t>
            </a:r>
          </a:p>
          <a:p>
            <a:pPr marL="274320" indent="-274320" fontAlgn="auto">
              <a:spcBef>
                <a:spcPts val="580"/>
              </a:spcBef>
              <a:spcAft>
                <a:spcPts val="0"/>
              </a:spcAft>
              <a:buFont typeface="Wingdings 2"/>
              <a:buChar char=""/>
              <a:defRPr/>
            </a:pPr>
            <a:r>
              <a:rPr lang="es-ES" dirty="0"/>
              <a:t> A su muerte, se convierten en cursos de horticultura. </a:t>
            </a:r>
          </a:p>
          <a:p>
            <a:pPr marL="274320" indent="-274320" fontAlgn="auto">
              <a:spcBef>
                <a:spcPts val="580"/>
              </a:spcBef>
              <a:spcAft>
                <a:spcPts val="0"/>
              </a:spcAft>
              <a:buFont typeface="Wingdings 2"/>
              <a:buChar char=""/>
              <a:defRPr/>
            </a:pPr>
            <a:r>
              <a:rPr lang="es-ES" dirty="0"/>
              <a:t>Reaparecen en 1893, pero se orientan más hacia una formación profesional.</a:t>
            </a:r>
          </a:p>
          <a:p>
            <a:pPr marL="274320" indent="-274320" fontAlgn="auto">
              <a:spcBef>
                <a:spcPts val="580"/>
              </a:spcBef>
              <a:spcAft>
                <a:spcPts val="0"/>
              </a:spcAft>
              <a:buFont typeface="Wingdings 2"/>
              <a:buChar char=""/>
              <a:defRPr/>
            </a:pPr>
            <a:r>
              <a:rPr lang="es-ES" dirty="0"/>
              <a:t> En 1998, la tradición se restaura con la reaparición de cursos de botánica destinados al público.</a:t>
            </a:r>
          </a:p>
        </p:txBody>
      </p:sp>
    </p:spTree>
    <p:extLst>
      <p:ext uri="{BB962C8B-B14F-4D97-AF65-F5344CB8AC3E}">
        <p14:creationId xmlns:p14="http://schemas.microsoft.com/office/powerpoint/2010/main" val="135097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idx="1"/>
          </p:nvPr>
        </p:nvSpPr>
        <p:spPr>
          <a:xfrm>
            <a:off x="914400" y="333375"/>
            <a:ext cx="5745832" cy="5686425"/>
          </a:xfrm>
        </p:spPr>
        <p:txBody>
          <a:bodyPr/>
          <a:lstStyle/>
          <a:p>
            <a:r>
              <a:rPr lang="es-ES" altLang="es-ES" dirty="0"/>
              <a:t>Reaparecen en 1893, pero se orientan más hacia una formación profesional.</a:t>
            </a:r>
          </a:p>
          <a:p>
            <a:r>
              <a:rPr lang="es-ES" altLang="es-ES" dirty="0"/>
              <a:t> En 1998, la tradición se restaura con la reaparición de cursos de botánica destinados al público.</a:t>
            </a:r>
          </a:p>
          <a:p>
            <a:r>
              <a:rPr lang="es-ES" altLang="es-ES" dirty="0"/>
              <a:t>Los cursos se planifican con una duración de 2 años, en forma de conferencias, trabajos prácticos y salidas in situ. </a:t>
            </a:r>
          </a:p>
          <a:p>
            <a:r>
              <a:rPr lang="es-ES" altLang="es-ES" dirty="0"/>
              <a:t>Una 9ª promoción comenzó su formación en octubre de 2007.</a:t>
            </a:r>
          </a:p>
          <a:p>
            <a:endParaRPr lang="es-ES" altLang="es-ES" dirty="0"/>
          </a:p>
        </p:txBody>
      </p:sp>
    </p:spTree>
    <p:extLst>
      <p:ext uri="{BB962C8B-B14F-4D97-AF65-F5344CB8AC3E}">
        <p14:creationId xmlns:p14="http://schemas.microsoft.com/office/powerpoint/2010/main" val="6561637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ardin des plantes de Nantes.-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2536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Jardin des plantes de Nantes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0084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ardin des plantes de Nantes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5083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ardin Floral Expo Dalhi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4405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ardin_Des_Plantes_de_Nantes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7075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2 Imagen" descr="Jardin_des_plantes_nantes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7677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Jardin_des_Plantes_Nantes_Fran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1175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Jardin_des_plantes_Nantes-jardin_botaniq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7638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Jardin_des_plantes_Nantes-ser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3443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Título"/>
          <p:cNvSpPr>
            <a:spLocks noGrp="1"/>
          </p:cNvSpPr>
          <p:nvPr>
            <p:ph type="title"/>
          </p:nvPr>
        </p:nvSpPr>
        <p:spPr/>
        <p:txBody>
          <a:bodyPr/>
          <a:lstStyle/>
          <a:p>
            <a:r>
              <a:rPr lang="es-ES" altLang="es-ES" dirty="0"/>
              <a:t>Jardin Botanique de Bordeaux</a:t>
            </a:r>
          </a:p>
        </p:txBody>
      </p:sp>
      <p:sp>
        <p:nvSpPr>
          <p:cNvPr id="3" name="2 Marcador de contenido"/>
          <p:cNvSpPr>
            <a:spLocks noGrp="1"/>
          </p:cNvSpPr>
          <p:nvPr>
            <p:ph idx="1"/>
          </p:nvPr>
        </p:nvSpPr>
        <p:spPr/>
        <p:txBody>
          <a:bodyPr>
            <a:normAutofit/>
          </a:bodyPr>
          <a:lstStyle/>
          <a:p>
            <a:pPr marL="274320" indent="-274320" fontAlgn="auto">
              <a:spcBef>
                <a:spcPts val="580"/>
              </a:spcBef>
              <a:spcAft>
                <a:spcPts val="0"/>
              </a:spcAft>
              <a:buFont typeface="Wingdings 2"/>
              <a:buChar char=""/>
              <a:defRPr/>
            </a:pPr>
            <a:r>
              <a:rPr lang="es-ES" dirty="0"/>
              <a:t>El </a:t>
            </a:r>
            <a:r>
              <a:rPr lang="es-ES" b="1" dirty="0"/>
              <a:t>Jardín Botánico de Burdeos</a:t>
            </a:r>
            <a:r>
              <a:rPr lang="es-ES" dirty="0"/>
              <a:t> en francés : </a:t>
            </a:r>
            <a:r>
              <a:rPr lang="es-ES" b="1" dirty="0"/>
              <a:t>Jardin botanique de Bordeaux</a:t>
            </a:r>
            <a:r>
              <a:rPr lang="es-ES" dirty="0"/>
              <a:t> es un jardín botánico de 1/2 hectáreas de extensión que se ubica en Burdeos, Francia.</a:t>
            </a:r>
          </a:p>
          <a:p>
            <a:pPr marL="274320" indent="-274320" fontAlgn="auto">
              <a:spcBef>
                <a:spcPts val="580"/>
              </a:spcBef>
              <a:spcAft>
                <a:spcPts val="0"/>
              </a:spcAft>
              <a:buFont typeface="Wingdings 2"/>
              <a:buChar char=""/>
              <a:defRPr/>
            </a:pPr>
            <a:r>
              <a:rPr lang="es-ES" dirty="0"/>
              <a:t> Está administrado por la municipalidad. Es miembro del BGCI, siendo su código de identificación internacional como institución botánica y de su herbario, </a:t>
            </a:r>
            <a:r>
              <a:rPr lang="es-ES" b="1" dirty="0"/>
              <a:t>BORD</a:t>
            </a:r>
            <a:r>
              <a:rPr lang="es-ES" dirty="0"/>
              <a:t>.</a:t>
            </a:r>
          </a:p>
          <a:p>
            <a:pPr marL="274320" indent="-274320" fontAlgn="auto">
              <a:spcBef>
                <a:spcPts val="580"/>
              </a:spcBef>
              <a:spcAft>
                <a:spcPts val="0"/>
              </a:spcAft>
              <a:buFont typeface="Wingdings 2"/>
              <a:buChar char=""/>
              <a:defRPr/>
            </a:pPr>
            <a:r>
              <a:rPr lang="es-ES" dirty="0"/>
              <a:t>La idea de un jardín botánico en Burdeos se remonta a 1629, pero fue necesario esperar un siglo para que el jurado autorizara su creación, bajo forma de un cercado, destinado al cultivo de plantas medicinales necesarias para la formación de los futuros boticarios</a:t>
            </a:r>
          </a:p>
        </p:txBody>
      </p:sp>
    </p:spTree>
    <p:extLst>
      <p:ext uri="{BB962C8B-B14F-4D97-AF65-F5344CB8AC3E}">
        <p14:creationId xmlns:p14="http://schemas.microsoft.com/office/powerpoint/2010/main" val="33646809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2 Marcador de contenido"/>
          <p:cNvSpPr>
            <a:spLocks noGrp="1"/>
          </p:cNvSpPr>
          <p:nvPr>
            <p:ph idx="1"/>
          </p:nvPr>
        </p:nvSpPr>
        <p:spPr>
          <a:xfrm>
            <a:off x="914400" y="476250"/>
            <a:ext cx="5817840" cy="5761038"/>
          </a:xfrm>
        </p:spPr>
        <p:txBody>
          <a:bodyPr/>
          <a:lstStyle/>
          <a:p>
            <a:r>
              <a:rPr lang="es-ES" altLang="es-ES" dirty="0"/>
              <a:t>Se va a trasladar cuatro veces y por fin, en 1858 se instala en el "parque público de Burdeos".</a:t>
            </a:r>
          </a:p>
          <a:p>
            <a:r>
              <a:rPr lang="es-ES" altLang="es-ES" dirty="0"/>
              <a:t>Entre los botánicos relacionados con este jardín botánico se encuentran:</a:t>
            </a:r>
          </a:p>
          <a:p>
            <a:r>
              <a:rPr lang="es-ES" altLang="es-ES" dirty="0"/>
              <a:t>François-de-Paule Latapie que publica en 1784 el primer catálogo del jardín botánico</a:t>
            </a:r>
          </a:p>
          <a:p>
            <a:r>
              <a:rPr lang="es-ES" altLang="es-ES" dirty="0"/>
              <a:t>Jean-François Latterade director del jardín, fundó la célebre « </a:t>
            </a:r>
            <a:r>
              <a:rPr lang="es-ES" altLang="es-ES" i="1" dirty="0"/>
              <a:t>société Linnéenne de Bordeaux</a:t>
            </a:r>
            <a:r>
              <a:rPr lang="es-ES" altLang="es-ES" dirty="0"/>
              <a:t> » , una de las más antiguas de su género</a:t>
            </a:r>
          </a:p>
          <a:p>
            <a:r>
              <a:rPr lang="es-ES" altLang="es-ES" dirty="0"/>
              <a:t>Durieux de Maisonneuve que le sucedió como director del jardín, participó en numerosas expediciones científicas. </a:t>
            </a:r>
          </a:p>
        </p:txBody>
      </p:sp>
    </p:spTree>
    <p:extLst>
      <p:ext uri="{BB962C8B-B14F-4D97-AF65-F5344CB8AC3E}">
        <p14:creationId xmlns:p14="http://schemas.microsoft.com/office/powerpoint/2010/main" val="35107272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260350"/>
            <a:ext cx="5889848" cy="5759450"/>
          </a:xfrm>
        </p:spPr>
        <p:txBody>
          <a:bodyPr>
            <a:normAutofit/>
          </a:bodyPr>
          <a:lstStyle/>
          <a:p>
            <a:pPr marL="274320" indent="-274320" fontAlgn="auto">
              <a:spcBef>
                <a:spcPts val="580"/>
              </a:spcBef>
              <a:spcAft>
                <a:spcPts val="0"/>
              </a:spcAft>
              <a:buFont typeface="Wingdings 2"/>
              <a:buChar char=""/>
              <a:defRPr/>
            </a:pPr>
            <a:r>
              <a:rPr lang="es-ES" dirty="0"/>
              <a:t>Informa de la "palmera de China" (</a:t>
            </a:r>
            <a:r>
              <a:rPr lang="es-ES" i="1" dirty="0"/>
              <a:t>Trachycarpus excelsa</a:t>
            </a:r>
            <a:r>
              <a:rPr lang="es-ES" dirty="0"/>
              <a:t>). De tres especímenes plantados en 1856 y de los que descienden casi todas las palmeras de china que se encuentran actualmente en Europa.</a:t>
            </a:r>
          </a:p>
          <a:p>
            <a:pPr marL="274320" indent="-274320" fontAlgn="auto">
              <a:spcBef>
                <a:spcPts val="580"/>
              </a:spcBef>
              <a:spcAft>
                <a:spcPts val="0"/>
              </a:spcAft>
              <a:buFont typeface="Wingdings 2"/>
              <a:buChar char=""/>
              <a:defRPr/>
            </a:pPr>
            <a:r>
              <a:rPr lang="es-ES" dirty="0"/>
              <a:t>Este jardín botánico histórico ha sido complementado en el 2003 con el Jardín Botánico de la Bastide, localizado a lo largo del río Garona.</a:t>
            </a:r>
          </a:p>
          <a:p>
            <a:pPr marL="274320" indent="-274320" fontAlgn="auto">
              <a:spcBef>
                <a:spcPts val="580"/>
              </a:spcBef>
              <a:spcAft>
                <a:spcPts val="0"/>
              </a:spcAft>
              <a:buFont typeface="Wingdings 2"/>
              <a:buChar char=""/>
              <a:defRPr/>
            </a:pPr>
            <a:r>
              <a:rPr lang="es-ES" dirty="0"/>
              <a:t>En este jardín botánico se pueden distinguir las colecciones de :</a:t>
            </a:r>
          </a:p>
          <a:p>
            <a:pPr marL="274320" indent="-274320" fontAlgn="auto">
              <a:spcBef>
                <a:spcPts val="580"/>
              </a:spcBef>
              <a:spcAft>
                <a:spcPts val="0"/>
              </a:spcAft>
              <a:buFont typeface="Wingdings 2"/>
              <a:buChar char=""/>
              <a:defRPr/>
            </a:pPr>
            <a:r>
              <a:rPr lang="es-ES" dirty="0"/>
              <a:t>Frutos de la "palmera china" (</a:t>
            </a:r>
            <a:r>
              <a:rPr lang="es-ES" i="1" dirty="0"/>
              <a:t>Trachycarpus fortunei).</a:t>
            </a:r>
            <a:endParaRPr lang="es-ES" dirty="0"/>
          </a:p>
          <a:p>
            <a:pPr marL="274320" indent="-274320" fontAlgn="auto">
              <a:spcBef>
                <a:spcPts val="580"/>
              </a:spcBef>
              <a:spcAft>
                <a:spcPts val="0"/>
              </a:spcAft>
              <a:buFont typeface="Wingdings 2"/>
              <a:buChar char=""/>
              <a:defRPr/>
            </a:pPr>
            <a:r>
              <a:rPr lang="es-ES" dirty="0"/>
              <a:t>Plantas Nativas, endemismos de la zona y plantas medicinales por las cuales tiene su origen este jardín botánico.</a:t>
            </a:r>
          </a:p>
          <a:p>
            <a:pPr marL="274320" indent="-274320" fontAlgn="auto">
              <a:spcBef>
                <a:spcPts val="580"/>
              </a:spcBef>
              <a:spcAft>
                <a:spcPts val="0"/>
              </a:spcAft>
              <a:buFont typeface="Wingdings 2"/>
              <a:buChar char=""/>
              <a:defRPr/>
            </a:pPr>
            <a:r>
              <a:rPr lang="es-ES" dirty="0"/>
              <a:t>Plantas exóticas con plantas procedentes de Norteamérica, China y Japón, etc.</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347429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idx="1"/>
          </p:nvPr>
        </p:nvSpPr>
        <p:spPr>
          <a:xfrm>
            <a:off x="914400" y="404813"/>
            <a:ext cx="6033864" cy="5614987"/>
          </a:xfrm>
        </p:spPr>
        <p:txBody>
          <a:bodyPr>
            <a:normAutofit/>
          </a:bodyPr>
          <a:lstStyle/>
          <a:p>
            <a:r>
              <a:rPr lang="es-ES" altLang="es-ES" dirty="0"/>
              <a:t>Esta colección nace de las relaciones de Burdeos con ultramar de una parte, la presencia de la « </a:t>
            </a:r>
            <a:r>
              <a:rPr lang="es-ES" altLang="es-ES" i="1" dirty="0"/>
              <a:t>École du service de santé des armées de Bordeaux</a:t>
            </a:r>
            <a:r>
              <a:rPr lang="es-ES" altLang="es-ES" dirty="0"/>
              <a:t> » (</a:t>
            </a:r>
            <a:r>
              <a:rPr lang="es-ES" altLang="es-ES" i="1" dirty="0"/>
              <a:t>Escuela del servicio de salud de los ejércitos de Burdeos</a:t>
            </a:r>
            <a:r>
              <a:rPr lang="es-ES" altLang="es-ES" dirty="0"/>
              <a:t>) de otra parte, explican el gran número de plantas informadas por navegantes y médicos coloniales.</a:t>
            </a:r>
          </a:p>
          <a:p>
            <a:r>
              <a:rPr lang="es-ES" altLang="es-ES" dirty="0"/>
              <a:t> La colección de plantas tropicales es notable.</a:t>
            </a:r>
          </a:p>
          <a:p>
            <a:r>
              <a:rPr lang="es-ES" altLang="es-ES" dirty="0"/>
              <a:t>Colección sistemática.</a:t>
            </a:r>
          </a:p>
          <a:p>
            <a:r>
              <a:rPr lang="es-ES" altLang="es-ES" dirty="0"/>
              <a:t>Colección de semillas que contiene 2,000 taxones.</a:t>
            </a:r>
          </a:p>
          <a:p>
            <a:r>
              <a:rPr lang="es-ES" altLang="es-ES" dirty="0"/>
              <a:t>Herbario consta con más de 300 000 pliegos</a:t>
            </a:r>
          </a:p>
          <a:p>
            <a:r>
              <a:rPr lang="es-ES" altLang="es-ES" dirty="0"/>
              <a:t>Mantiene un banco de germoplasma con capacidad de almacenamiento de término medio con unas 800 accesiones.</a:t>
            </a:r>
          </a:p>
          <a:p>
            <a:endParaRPr lang="es-ES" altLang="es-ES" dirty="0"/>
          </a:p>
        </p:txBody>
      </p:sp>
    </p:spTree>
    <p:extLst>
      <p:ext uri="{BB962C8B-B14F-4D97-AF65-F5344CB8AC3E}">
        <p14:creationId xmlns:p14="http://schemas.microsoft.com/office/powerpoint/2010/main" val="13837922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Jardin_botanique_de_Bordeaux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2972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Jardin_botanique_de_Bordeaux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0813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Jardin_botanique_de_Bordeaux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1545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Jardin_botanique_de_Bordeaux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5228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Jardin_botanique_de_Bordeaux_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6974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Título"/>
          <p:cNvSpPr>
            <a:spLocks noGrp="1"/>
          </p:cNvSpPr>
          <p:nvPr>
            <p:ph type="title"/>
          </p:nvPr>
        </p:nvSpPr>
        <p:spPr/>
        <p:txBody>
          <a:bodyPr/>
          <a:lstStyle/>
          <a:p>
            <a:r>
              <a:rPr lang="es-ES" altLang="es-ES" dirty="0"/>
              <a:t>Jardin Serre de la Madone</a:t>
            </a:r>
          </a:p>
        </p:txBody>
      </p:sp>
      <p:sp>
        <p:nvSpPr>
          <p:cNvPr id="132099" name="2 Marcador de contenido"/>
          <p:cNvSpPr>
            <a:spLocks noGrp="1"/>
          </p:cNvSpPr>
          <p:nvPr>
            <p:ph idx="1"/>
          </p:nvPr>
        </p:nvSpPr>
        <p:spPr/>
        <p:txBody>
          <a:bodyPr/>
          <a:lstStyle/>
          <a:p>
            <a:r>
              <a:rPr lang="es-ES" altLang="es-ES" dirty="0"/>
              <a:t>El </a:t>
            </a:r>
            <a:r>
              <a:rPr lang="es-ES" altLang="es-ES" b="1" dirty="0"/>
              <a:t>Jardín Serre de la Madone</a:t>
            </a:r>
            <a:r>
              <a:rPr lang="es-ES" altLang="es-ES" dirty="0"/>
              <a:t> (6 hectáreas), a menudo conocido simplemente como la </a:t>
            </a:r>
            <a:r>
              <a:rPr lang="es-ES" altLang="es-ES" b="1" dirty="0"/>
              <a:t>Serre de la Madone</a:t>
            </a:r>
            <a:r>
              <a:rPr lang="es-ES" altLang="es-ES" dirty="0"/>
              <a:t> (Cerro de la Virgen), es un jardín en Francia destaca por su diseño y plantaciones raras.</a:t>
            </a:r>
          </a:p>
          <a:p>
            <a:r>
              <a:rPr lang="es-ES" altLang="es-ES" dirty="0"/>
              <a:t>Se encuentra en 74, Route de Gorbio, Menton , Alpes-Maritimes , Provence-Alpes-Côte d'Azur , Francia . </a:t>
            </a:r>
          </a:p>
          <a:p>
            <a:r>
              <a:rPr lang="es-ES" altLang="es-ES" dirty="0"/>
              <a:t>Está abierto al público (todos los días excepto los lunes) durante los meses cálidos del año.</a:t>
            </a:r>
          </a:p>
          <a:p>
            <a:r>
              <a:rPr lang="es-ES" altLang="es-ES" dirty="0"/>
              <a:t>En la actualidad se (2008) siendo restaurado a su estado anterior.</a:t>
            </a:r>
          </a:p>
        </p:txBody>
      </p:sp>
    </p:spTree>
    <p:extLst>
      <p:ext uri="{BB962C8B-B14F-4D97-AF65-F5344CB8AC3E}">
        <p14:creationId xmlns:p14="http://schemas.microsoft.com/office/powerpoint/2010/main" val="362495274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5961856" cy="5614987"/>
          </a:xfrm>
        </p:spPr>
        <p:txBody>
          <a:bodyPr>
            <a:normAutofit/>
          </a:bodyPr>
          <a:lstStyle/>
          <a:p>
            <a:pPr marL="274320" indent="-274320" fontAlgn="auto">
              <a:spcBef>
                <a:spcPts val="580"/>
              </a:spcBef>
              <a:spcAft>
                <a:spcPts val="0"/>
              </a:spcAft>
              <a:buFont typeface="Wingdings 2"/>
              <a:buChar char=""/>
              <a:defRPr/>
            </a:pPr>
            <a:r>
              <a:rPr lang="es-ES" dirty="0"/>
              <a:t>El jardín fue creado en 1924-1939 por Lawrence Johnston , que había creado anteriormente en Gran Bretaña, el célebre Hidcote Manor Garden (1907).</a:t>
            </a:r>
          </a:p>
          <a:p>
            <a:pPr marL="274320" indent="-274320" fontAlgn="auto">
              <a:spcBef>
                <a:spcPts val="580"/>
              </a:spcBef>
              <a:spcAft>
                <a:spcPts val="0"/>
              </a:spcAft>
              <a:buFont typeface="Wingdings 2"/>
              <a:buChar char=""/>
              <a:defRPr/>
            </a:pPr>
            <a:r>
              <a:rPr lang="es-ES" dirty="0"/>
              <a:t>Se encuentra en una colina en el valle de Gorbio, con una casa de campo a la que Johnston agregó dos alas grandes. Johnston viajó por el mundo recogiendo plantas y Serre de la Madone ofrece un excelente sitio para plantas de las regiones subtropicales. </a:t>
            </a:r>
          </a:p>
          <a:p>
            <a:pPr marL="274320" indent="-274320" fontAlgn="auto">
              <a:spcBef>
                <a:spcPts val="580"/>
              </a:spcBef>
              <a:spcAft>
                <a:spcPts val="0"/>
              </a:spcAft>
              <a:buFont typeface="Wingdings 2"/>
              <a:buChar char=""/>
              <a:defRPr/>
            </a:pPr>
            <a:r>
              <a:rPr lang="es-ES" dirty="0"/>
              <a:t>A través de los años ha creado una serie de terrazas entre viejos olivos árboles, plantados y cuidados por doce jardineros.</a:t>
            </a:r>
          </a:p>
          <a:p>
            <a:pPr marL="274320" indent="-274320" fontAlgn="auto">
              <a:spcBef>
                <a:spcPts val="580"/>
              </a:spcBef>
              <a:spcAft>
                <a:spcPts val="0"/>
              </a:spcAft>
              <a:buFont typeface="Wingdings 2"/>
              <a:buChar char=""/>
              <a:defRPr/>
            </a:pPr>
            <a:r>
              <a:rPr lang="es-ES" dirty="0"/>
              <a:t>Después de la muerte de Johnston en 1958, los propietarios mantuvieron con diversos grados de respeto a las plantaciones originales.</a:t>
            </a:r>
          </a:p>
        </p:txBody>
      </p:sp>
    </p:spTree>
    <p:extLst>
      <p:ext uri="{BB962C8B-B14F-4D97-AF65-F5344CB8AC3E}">
        <p14:creationId xmlns:p14="http://schemas.microsoft.com/office/powerpoint/2010/main" val="4212066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idx="1"/>
          </p:nvPr>
        </p:nvSpPr>
        <p:spPr>
          <a:xfrm>
            <a:off x="914400" y="404813"/>
            <a:ext cx="5745832" cy="5614987"/>
          </a:xfrm>
        </p:spPr>
        <p:txBody>
          <a:bodyPr>
            <a:normAutofit/>
          </a:bodyPr>
          <a:lstStyle/>
          <a:p>
            <a:r>
              <a:rPr lang="es-ES" altLang="es-ES" dirty="0"/>
              <a:t>En 1999 la propiedad fue adquirida por la organización no lucrativa Conservatoire du Littoral, quien comenzó su restauración en el diseño de Johnson. </a:t>
            </a:r>
          </a:p>
          <a:p>
            <a:r>
              <a:rPr lang="es-ES" altLang="es-ES" dirty="0"/>
              <a:t>Hoy, el jardín cuenta con una colección de inusuales plantas subtropicales centradas alrededor de una piscina doble, y el aumento en terrazas</a:t>
            </a:r>
          </a:p>
          <a:p>
            <a:r>
              <a:rPr lang="es-ES" altLang="es-ES" dirty="0"/>
              <a:t>Al Hidcote, Johnson utilizó setos y muros bajos para dividir el jardín en zonas discretas. </a:t>
            </a:r>
          </a:p>
          <a:p>
            <a:r>
              <a:rPr lang="es-ES" altLang="es-ES" dirty="0"/>
              <a:t>Especímenes notables de la planta incluyen una magnífica </a:t>
            </a:r>
            <a:r>
              <a:rPr lang="es-ES" altLang="es-ES" i="1" dirty="0"/>
              <a:t>Mahonia</a:t>
            </a:r>
            <a:r>
              <a:rPr lang="es-ES" altLang="es-ES" dirty="0"/>
              <a:t> y </a:t>
            </a:r>
            <a:r>
              <a:rPr lang="es-ES" altLang="es-ES" i="1" dirty="0"/>
              <a:t>Arbutus unedo</a:t>
            </a:r>
            <a:r>
              <a:rPr lang="es-ES" altLang="es-ES" dirty="0"/>
              <a:t> , pinos piñoneros , </a:t>
            </a:r>
            <a:r>
              <a:rPr lang="es-ES" altLang="es-ES" i="1" dirty="0"/>
              <a:t>Buddleja officinalis</a:t>
            </a:r>
            <a:r>
              <a:rPr lang="es-ES" altLang="es-ES" dirty="0"/>
              <a:t> , </a:t>
            </a:r>
            <a:r>
              <a:rPr lang="es-ES" altLang="es-ES" i="1" dirty="0"/>
              <a:t>Rosa chinensis</a:t>
            </a:r>
            <a:r>
              <a:rPr lang="es-ES" altLang="es-ES" dirty="0"/>
              <a:t> y bambúes , así como buenas colecciones de cícadas y suculentas de todo el mundo. </a:t>
            </a:r>
          </a:p>
          <a:p>
            <a:endParaRPr lang="es-ES" altLang="es-ES" dirty="0"/>
          </a:p>
        </p:txBody>
      </p:sp>
    </p:spTree>
    <p:extLst>
      <p:ext uri="{BB962C8B-B14F-4D97-AF65-F5344CB8AC3E}">
        <p14:creationId xmlns:p14="http://schemas.microsoft.com/office/powerpoint/2010/main" val="184953031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Jardin_Serre_de_la_Madone_-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3150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Jardin_Serre_de_la_Madone_-6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22539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Menton Serre de la Mado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9883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Jardin_Serre_de_la_Madone_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56018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Jardin_Serre_de_la_Madone_-04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2065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3 Imagen" descr="Jardin_Serre_de_la_Madone_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7826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Jardin_Serre_de_la_Madone_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3047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Jardin_Serre_de_la_Madone_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39" name="2 Imagen" descr="Jardin_Serre_de_la_Madone_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0293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Jardin_Serre_de_la_Madone_-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2115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Jardin_Serre_de_la_Madone_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47798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Serre de la Madone.-Bassi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85421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Menton.-Serre de la Madon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6100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Serre Madone-.-Bassin-Venu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64684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Serre Madone.--Bassin-Venu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34679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Serre de la Madone.-Bassin stat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8564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Serre de la Madone.-Bassin statu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4387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Jardin_Serre_de_la_Madone_0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97935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Jardin_Serre_de_la_Madone_6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9531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Jardin_Serre_de_la_Madone_7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77789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Jardin_Serre_de_la_Madone_8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36171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Jardin_Serre_de_la_Madone_9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9860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Jardin_Serre_de_la_Madone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50756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Jardin_Serre_de_la_Madone_-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79767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Jardin_Serre_de_la_Madone_-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9358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Jardin_Serre_de_la_Madone_-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23004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Jardin_Serre_de_la_Madone_-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4120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Jardin_Serre_de_la_Madone_-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39407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Jardin_Serre_de_la_Madone_-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05585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Jardin_Serre_de_la_Madone_-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77922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Jardin_Serre_de_la_Madone_-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94935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Jardin_Serre_de_la_Madone_-4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61080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Jardin_Serre_de_la_Madone_-4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45918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Jardin_Serre_de_la_Madone_-4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47864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Jardin_Serre_de_la_Madone_-5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5442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Jardin_Serre_de_la_Madone_-5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84491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Jardin_Serre_de_la_Madone_-6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59117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Jardin_Serre_de_la_Madone_-7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85598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Jardin_Serre_de_la_Madone_-8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60845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Jardin_Serre_de_la_Madone_-8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8190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Jardin_Serre_de_la_Madone_-M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3768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Menton.-Serre de la Madone.-Mahionia siamen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45245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Mentos.-SERRE DE LA Madone7.-Noli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04648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Serre de la Madon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27456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Serre de la Madon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34106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Serre de la Madon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71946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2 Imagen" descr="Serre de la Madone.-Group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20467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3 Imagen" descr="Serre de la Mado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01167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Serre de la Madone.-Ment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11198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Serre de la Madone.-Ment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90008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Serre de la Madone.-Stat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47" name="2 Imagen" descr="Serre de la Madone.-Plante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93359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Serre de la Madone.-Plante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91032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Serre de La Madone_-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04358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2 Imagen" descr="Serre de La Madone_-_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75784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1 Imagen" descr="Serre Madone.--agrum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80140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1 Imagen" descr="Serre Madone.--chemin-exotiq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61038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1 Imagen" descr="Serre Madone.--jardin-aux-platan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53345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1 Imagen" descr="Serre Madone.--Nolina-longifoli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7743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1 Imagen" descr="Serre Madone-.-Oreopanax-capitatus-et-Nolina-longifo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97940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42</TotalTime>
  <Words>2918</Words>
  <Application>Microsoft Office PowerPoint</Application>
  <PresentationFormat>Presentación en pantalla (4:3)</PresentationFormat>
  <Paragraphs>214</Paragraphs>
  <Slides>187</Slides>
  <Notes>23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187</vt:i4>
      </vt:variant>
    </vt:vector>
  </HeadingPairs>
  <TitlesOfParts>
    <vt:vector size="195" baseType="lpstr">
      <vt:lpstr>Arial</vt:lpstr>
      <vt:lpstr>Calibri</vt:lpstr>
      <vt:lpstr>Century Schoolbook</vt:lpstr>
      <vt:lpstr>Perpetua</vt:lpstr>
      <vt:lpstr>Trebuchet MS</vt:lpstr>
      <vt:lpstr>Wingdings 2</vt:lpstr>
      <vt:lpstr>Wingdings 3</vt:lpstr>
      <vt:lpstr>Faceta</vt:lpstr>
      <vt:lpstr>EUROPA.-LA VUELTA AL MUNDO EN 885 JARDINES.-FRANCIA.-Jardines Botánicos de Sombrita, Lille, Tours, Avranches,Nantes,Bordeaux.Serre de la Madone.</vt:lpstr>
      <vt:lpstr>Jardin Botanique de Sombrita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de Lille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Jardin Botanique de Tours.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d'Avranches.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de Nantes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de Bordeaux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Serre de la Madone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JARDINES.-FRANCIA.-jardines botanico de combrit, lille, tours, avranches,nantes,bordeaux.serre de la madone.</dc:title>
  <dc:creator>Josep</dc:creator>
  <cp:lastModifiedBy>Usuario</cp:lastModifiedBy>
  <cp:revision>6</cp:revision>
  <dcterms:created xsi:type="dcterms:W3CDTF">2014-02-10T15:44:53Z</dcterms:created>
  <dcterms:modified xsi:type="dcterms:W3CDTF">2018-03-11T19:29:28Z</dcterms:modified>
</cp:coreProperties>
</file>