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8"/>
  </p:notesMasterIdLst>
  <p:sldIdLst>
    <p:sldId id="256" r:id="rId2"/>
    <p:sldId id="274" r:id="rId3"/>
    <p:sldId id="375" r:id="rId4"/>
    <p:sldId id="376" r:id="rId5"/>
    <p:sldId id="377" r:id="rId6"/>
    <p:sldId id="378" r:id="rId7"/>
    <p:sldId id="257" r:id="rId8"/>
    <p:sldId id="258" r:id="rId9"/>
    <p:sldId id="259" r:id="rId10"/>
    <p:sldId id="260" r:id="rId11"/>
    <p:sldId id="261" r:id="rId12"/>
    <p:sldId id="262" r:id="rId13"/>
    <p:sldId id="263" r:id="rId14"/>
    <p:sldId id="264" r:id="rId15"/>
    <p:sldId id="271" r:id="rId16"/>
    <p:sldId id="272" r:id="rId17"/>
    <p:sldId id="275" r:id="rId18"/>
    <p:sldId id="276" r:id="rId19"/>
    <p:sldId id="277" r:id="rId20"/>
    <p:sldId id="278" r:id="rId21"/>
    <p:sldId id="280" r:id="rId22"/>
    <p:sldId id="282" r:id="rId23"/>
    <p:sldId id="284" r:id="rId24"/>
    <p:sldId id="285" r:id="rId25"/>
    <p:sldId id="286" r:id="rId26"/>
    <p:sldId id="288" r:id="rId27"/>
    <p:sldId id="289" r:id="rId28"/>
    <p:sldId id="290" r:id="rId29"/>
    <p:sldId id="269" r:id="rId30"/>
    <p:sldId id="379" r:id="rId31"/>
    <p:sldId id="380" r:id="rId32"/>
    <p:sldId id="381" r:id="rId33"/>
    <p:sldId id="382" r:id="rId34"/>
    <p:sldId id="270" r:id="rId35"/>
    <p:sldId id="298" r:id="rId36"/>
    <p:sldId id="291" r:id="rId37"/>
    <p:sldId id="292" r:id="rId38"/>
    <p:sldId id="383" r:id="rId39"/>
    <p:sldId id="301" r:id="rId40"/>
    <p:sldId id="384" r:id="rId41"/>
    <p:sldId id="385" r:id="rId42"/>
    <p:sldId id="294" r:id="rId43"/>
    <p:sldId id="295" r:id="rId44"/>
    <p:sldId id="296" r:id="rId45"/>
    <p:sldId id="299" r:id="rId46"/>
    <p:sldId id="300" r:id="rId47"/>
    <p:sldId id="297" r:id="rId48"/>
    <p:sldId id="293" r:id="rId49"/>
    <p:sldId id="303" r:id="rId50"/>
    <p:sldId id="302"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5" r:id="rId72"/>
    <p:sldId id="326" r:id="rId73"/>
    <p:sldId id="327" r:id="rId74"/>
    <p:sldId id="328" r:id="rId75"/>
    <p:sldId id="329" r:id="rId76"/>
    <p:sldId id="330" r:id="rId77"/>
    <p:sldId id="331" r:id="rId78"/>
    <p:sldId id="332" r:id="rId79"/>
    <p:sldId id="333" r:id="rId80"/>
    <p:sldId id="334" r:id="rId81"/>
    <p:sldId id="336" r:id="rId82"/>
    <p:sldId id="337" r:id="rId83"/>
    <p:sldId id="338" r:id="rId84"/>
    <p:sldId id="339" r:id="rId85"/>
    <p:sldId id="340" r:id="rId86"/>
    <p:sldId id="342" r:id="rId87"/>
    <p:sldId id="343" r:id="rId88"/>
    <p:sldId id="344" r:id="rId89"/>
    <p:sldId id="345" r:id="rId90"/>
    <p:sldId id="346" r:id="rId91"/>
    <p:sldId id="347" r:id="rId92"/>
    <p:sldId id="348" r:id="rId93"/>
    <p:sldId id="349" r:id="rId94"/>
    <p:sldId id="386" r:id="rId95"/>
    <p:sldId id="374" r:id="rId96"/>
    <p:sldId id="387" r:id="rId97"/>
    <p:sldId id="350" r:id="rId98"/>
    <p:sldId id="351" r:id="rId99"/>
    <p:sldId id="352" r:id="rId100"/>
    <p:sldId id="353" r:id="rId101"/>
    <p:sldId id="354" r:id="rId102"/>
    <p:sldId id="355" r:id="rId103"/>
    <p:sldId id="356" r:id="rId104"/>
    <p:sldId id="372" r:id="rId105"/>
    <p:sldId id="373" r:id="rId106"/>
    <p:sldId id="357" r:id="rId107"/>
    <p:sldId id="358" r:id="rId108"/>
    <p:sldId id="359" r:id="rId109"/>
    <p:sldId id="360" r:id="rId110"/>
    <p:sldId id="361" r:id="rId111"/>
    <p:sldId id="362" r:id="rId112"/>
    <p:sldId id="363" r:id="rId113"/>
    <p:sldId id="364" r:id="rId114"/>
    <p:sldId id="365" r:id="rId115"/>
    <p:sldId id="366" r:id="rId116"/>
    <p:sldId id="367"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787F2D-CC15-44F6-8B74-3EFC201F1E4E}"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5EBCC6-6EF7-4CAA-9E74-33B25982B8FF}" type="slidenum">
              <a:rPr lang="es-ES" smtClean="0"/>
              <a:t>‹Nº›</a:t>
            </a:fld>
            <a:endParaRPr lang="es-ES" dirty="0"/>
          </a:p>
        </p:txBody>
      </p:sp>
    </p:spTree>
    <p:extLst>
      <p:ext uri="{BB962C8B-B14F-4D97-AF65-F5344CB8AC3E}">
        <p14:creationId xmlns:p14="http://schemas.microsoft.com/office/powerpoint/2010/main" val="774421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a:t>
            </a:fld>
            <a:endParaRPr lang="es-ES" dirty="0"/>
          </a:p>
        </p:txBody>
      </p:sp>
    </p:spTree>
    <p:extLst>
      <p:ext uri="{BB962C8B-B14F-4D97-AF65-F5344CB8AC3E}">
        <p14:creationId xmlns:p14="http://schemas.microsoft.com/office/powerpoint/2010/main" val="754565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a:t>
            </a:fld>
            <a:endParaRPr lang="es-ES" dirty="0"/>
          </a:p>
        </p:txBody>
      </p:sp>
    </p:spTree>
    <p:extLst>
      <p:ext uri="{BB962C8B-B14F-4D97-AF65-F5344CB8AC3E}">
        <p14:creationId xmlns:p14="http://schemas.microsoft.com/office/powerpoint/2010/main" val="4163580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a:t>
            </a:fld>
            <a:endParaRPr lang="es-ES" dirty="0"/>
          </a:p>
        </p:txBody>
      </p:sp>
    </p:spTree>
    <p:extLst>
      <p:ext uri="{BB962C8B-B14F-4D97-AF65-F5344CB8AC3E}">
        <p14:creationId xmlns:p14="http://schemas.microsoft.com/office/powerpoint/2010/main" val="592674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a:t>
            </a:fld>
            <a:endParaRPr lang="es-ES" dirty="0"/>
          </a:p>
        </p:txBody>
      </p:sp>
    </p:spTree>
    <p:extLst>
      <p:ext uri="{BB962C8B-B14F-4D97-AF65-F5344CB8AC3E}">
        <p14:creationId xmlns:p14="http://schemas.microsoft.com/office/powerpoint/2010/main" val="1303102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12</a:t>
            </a:fld>
            <a:endParaRPr lang="es-ES" dirty="0"/>
          </a:p>
        </p:txBody>
      </p:sp>
    </p:spTree>
    <p:extLst>
      <p:ext uri="{BB962C8B-B14F-4D97-AF65-F5344CB8AC3E}">
        <p14:creationId xmlns:p14="http://schemas.microsoft.com/office/powerpoint/2010/main" val="315264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13</a:t>
            </a:fld>
            <a:endParaRPr lang="es-ES" dirty="0"/>
          </a:p>
        </p:txBody>
      </p:sp>
    </p:spTree>
    <p:extLst>
      <p:ext uri="{BB962C8B-B14F-4D97-AF65-F5344CB8AC3E}">
        <p14:creationId xmlns:p14="http://schemas.microsoft.com/office/powerpoint/2010/main" val="699018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14</a:t>
            </a:fld>
            <a:endParaRPr lang="es-ES" dirty="0"/>
          </a:p>
        </p:txBody>
      </p:sp>
    </p:spTree>
    <p:extLst>
      <p:ext uri="{BB962C8B-B14F-4D97-AF65-F5344CB8AC3E}">
        <p14:creationId xmlns:p14="http://schemas.microsoft.com/office/powerpoint/2010/main" val="313065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15</a:t>
            </a:fld>
            <a:endParaRPr lang="es-ES" dirty="0"/>
          </a:p>
        </p:txBody>
      </p:sp>
    </p:spTree>
    <p:extLst>
      <p:ext uri="{BB962C8B-B14F-4D97-AF65-F5344CB8AC3E}">
        <p14:creationId xmlns:p14="http://schemas.microsoft.com/office/powerpoint/2010/main" val="376870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du G</a:t>
            </a:r>
            <a:r>
              <a:rPr lang="es-ES" dirty="0"/>
              <a:t>rand-</a:t>
            </a:r>
            <a:r>
              <a:rPr lang="es-ES" baseline="0" dirty="0"/>
              <a:t> C</a:t>
            </a:r>
            <a:r>
              <a:rPr lang="es-ES" dirty="0"/>
              <a:t>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16</a:t>
            </a:fld>
            <a:endParaRPr lang="es-ES" dirty="0"/>
          </a:p>
        </p:txBody>
      </p:sp>
    </p:spTree>
    <p:extLst>
      <p:ext uri="{BB962C8B-B14F-4D97-AF65-F5344CB8AC3E}">
        <p14:creationId xmlns:p14="http://schemas.microsoft.com/office/powerpoint/2010/main" val="239382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18</a:t>
            </a:fld>
            <a:endParaRPr lang="es-ES" dirty="0"/>
          </a:p>
        </p:txBody>
      </p:sp>
    </p:spTree>
    <p:extLst>
      <p:ext uri="{BB962C8B-B14F-4D97-AF65-F5344CB8AC3E}">
        <p14:creationId xmlns:p14="http://schemas.microsoft.com/office/powerpoint/2010/main" val="1492352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19</a:t>
            </a:fld>
            <a:endParaRPr lang="es-ES" dirty="0"/>
          </a:p>
        </p:txBody>
      </p:sp>
    </p:spTree>
    <p:extLst>
      <p:ext uri="{BB962C8B-B14F-4D97-AF65-F5344CB8AC3E}">
        <p14:creationId xmlns:p14="http://schemas.microsoft.com/office/powerpoint/2010/main" val="439331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20</a:t>
            </a:fld>
            <a:endParaRPr lang="es-ES" dirty="0"/>
          </a:p>
        </p:txBody>
      </p:sp>
    </p:spTree>
    <p:extLst>
      <p:ext uri="{BB962C8B-B14F-4D97-AF65-F5344CB8AC3E}">
        <p14:creationId xmlns:p14="http://schemas.microsoft.com/office/powerpoint/2010/main" val="3633429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21</a:t>
            </a:fld>
            <a:endParaRPr lang="es-ES" dirty="0"/>
          </a:p>
        </p:txBody>
      </p:sp>
    </p:spTree>
    <p:extLst>
      <p:ext uri="{BB962C8B-B14F-4D97-AF65-F5344CB8AC3E}">
        <p14:creationId xmlns:p14="http://schemas.microsoft.com/office/powerpoint/2010/main" val="32503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22</a:t>
            </a:fld>
            <a:endParaRPr lang="es-ES" dirty="0"/>
          </a:p>
        </p:txBody>
      </p:sp>
    </p:spTree>
    <p:extLst>
      <p:ext uri="{BB962C8B-B14F-4D97-AF65-F5344CB8AC3E}">
        <p14:creationId xmlns:p14="http://schemas.microsoft.com/office/powerpoint/2010/main" val="2295594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26</a:t>
            </a:fld>
            <a:endParaRPr lang="es-ES" dirty="0"/>
          </a:p>
        </p:txBody>
      </p:sp>
    </p:spTree>
    <p:extLst>
      <p:ext uri="{BB962C8B-B14F-4D97-AF65-F5344CB8AC3E}">
        <p14:creationId xmlns:p14="http://schemas.microsoft.com/office/powerpoint/2010/main" val="317427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Grand- Courtoiseau-</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27</a:t>
            </a:fld>
            <a:endParaRPr lang="es-ES" dirty="0"/>
          </a:p>
        </p:txBody>
      </p:sp>
    </p:spTree>
    <p:extLst>
      <p:ext uri="{BB962C8B-B14F-4D97-AF65-F5344CB8AC3E}">
        <p14:creationId xmlns:p14="http://schemas.microsoft.com/office/powerpoint/2010/main" val="464075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34</a:t>
            </a:fld>
            <a:endParaRPr lang="es-ES" dirty="0"/>
          </a:p>
        </p:txBody>
      </p:sp>
    </p:spTree>
    <p:extLst>
      <p:ext uri="{BB962C8B-B14F-4D97-AF65-F5344CB8AC3E}">
        <p14:creationId xmlns:p14="http://schemas.microsoft.com/office/powerpoint/2010/main" val="3864194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35</a:t>
            </a:fld>
            <a:endParaRPr lang="es-ES" dirty="0"/>
          </a:p>
        </p:txBody>
      </p:sp>
    </p:spTree>
    <p:extLst>
      <p:ext uri="{BB962C8B-B14F-4D97-AF65-F5344CB8AC3E}">
        <p14:creationId xmlns:p14="http://schemas.microsoft.com/office/powerpoint/2010/main" val="3672439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36</a:t>
            </a:fld>
            <a:endParaRPr lang="es-ES" dirty="0"/>
          </a:p>
        </p:txBody>
      </p:sp>
    </p:spTree>
    <p:extLst>
      <p:ext uri="{BB962C8B-B14F-4D97-AF65-F5344CB8AC3E}">
        <p14:creationId xmlns:p14="http://schemas.microsoft.com/office/powerpoint/2010/main" val="3207457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37</a:t>
            </a:fld>
            <a:endParaRPr lang="es-ES" dirty="0"/>
          </a:p>
        </p:txBody>
      </p:sp>
    </p:spTree>
    <p:extLst>
      <p:ext uri="{BB962C8B-B14F-4D97-AF65-F5344CB8AC3E}">
        <p14:creationId xmlns:p14="http://schemas.microsoft.com/office/powerpoint/2010/main" val="2961390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38</a:t>
            </a:fld>
            <a:endParaRPr lang="es-ES" dirty="0"/>
          </a:p>
        </p:txBody>
      </p:sp>
    </p:spTree>
    <p:extLst>
      <p:ext uri="{BB962C8B-B14F-4D97-AF65-F5344CB8AC3E}">
        <p14:creationId xmlns:p14="http://schemas.microsoft.com/office/powerpoint/2010/main" val="3858270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39</a:t>
            </a:fld>
            <a:endParaRPr lang="es-ES" dirty="0"/>
          </a:p>
        </p:txBody>
      </p:sp>
    </p:spTree>
    <p:extLst>
      <p:ext uri="{BB962C8B-B14F-4D97-AF65-F5344CB8AC3E}">
        <p14:creationId xmlns:p14="http://schemas.microsoft.com/office/powerpoint/2010/main" val="146094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40</a:t>
            </a:fld>
            <a:endParaRPr lang="es-ES" dirty="0"/>
          </a:p>
        </p:txBody>
      </p:sp>
    </p:spTree>
    <p:extLst>
      <p:ext uri="{BB962C8B-B14F-4D97-AF65-F5344CB8AC3E}">
        <p14:creationId xmlns:p14="http://schemas.microsoft.com/office/powerpoint/2010/main" val="3284600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41</a:t>
            </a:fld>
            <a:endParaRPr lang="es-ES" dirty="0"/>
          </a:p>
        </p:txBody>
      </p:sp>
    </p:spTree>
    <p:extLst>
      <p:ext uri="{BB962C8B-B14F-4D97-AF65-F5344CB8AC3E}">
        <p14:creationId xmlns:p14="http://schemas.microsoft.com/office/powerpoint/2010/main" val="121544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Trevarez.-Land Art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42</a:t>
            </a:fld>
            <a:endParaRPr lang="es-ES" dirty="0"/>
          </a:p>
        </p:txBody>
      </p:sp>
    </p:spTree>
    <p:extLst>
      <p:ext uri="{BB962C8B-B14F-4D97-AF65-F5344CB8AC3E}">
        <p14:creationId xmlns:p14="http://schemas.microsoft.com/office/powerpoint/2010/main" val="2827522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43</a:t>
            </a:fld>
            <a:endParaRPr lang="es-ES" dirty="0"/>
          </a:p>
        </p:txBody>
      </p:sp>
    </p:spTree>
    <p:extLst>
      <p:ext uri="{BB962C8B-B14F-4D97-AF65-F5344CB8AC3E}">
        <p14:creationId xmlns:p14="http://schemas.microsoft.com/office/powerpoint/2010/main" val="3546581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44</a:t>
            </a:fld>
            <a:endParaRPr lang="es-ES" dirty="0"/>
          </a:p>
        </p:txBody>
      </p:sp>
    </p:spTree>
    <p:extLst>
      <p:ext uri="{BB962C8B-B14F-4D97-AF65-F5344CB8AC3E}">
        <p14:creationId xmlns:p14="http://schemas.microsoft.com/office/powerpoint/2010/main" val="589328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45</a:t>
            </a:fld>
            <a:endParaRPr lang="es-ES" dirty="0"/>
          </a:p>
        </p:txBody>
      </p:sp>
    </p:spTree>
    <p:extLst>
      <p:ext uri="{BB962C8B-B14F-4D97-AF65-F5344CB8AC3E}">
        <p14:creationId xmlns:p14="http://schemas.microsoft.com/office/powerpoint/2010/main" val="2087754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46</a:t>
            </a:fld>
            <a:endParaRPr lang="es-ES" dirty="0"/>
          </a:p>
        </p:txBody>
      </p:sp>
    </p:spTree>
    <p:extLst>
      <p:ext uri="{BB962C8B-B14F-4D97-AF65-F5344CB8AC3E}">
        <p14:creationId xmlns:p14="http://schemas.microsoft.com/office/powerpoint/2010/main" val="1590400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47</a:t>
            </a:fld>
            <a:endParaRPr lang="es-ES" dirty="0"/>
          </a:p>
        </p:txBody>
      </p:sp>
    </p:spTree>
    <p:extLst>
      <p:ext uri="{BB962C8B-B14F-4D97-AF65-F5344CB8AC3E}">
        <p14:creationId xmlns:p14="http://schemas.microsoft.com/office/powerpoint/2010/main" val="842390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Trevarez.-</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48</a:t>
            </a:fld>
            <a:endParaRPr lang="es-ES" dirty="0"/>
          </a:p>
        </p:txBody>
      </p:sp>
    </p:spTree>
    <p:extLst>
      <p:ext uri="{BB962C8B-B14F-4D97-AF65-F5344CB8AC3E}">
        <p14:creationId xmlns:p14="http://schemas.microsoft.com/office/powerpoint/2010/main" val="1110744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50</a:t>
            </a:fld>
            <a:endParaRPr lang="es-ES" dirty="0"/>
          </a:p>
        </p:txBody>
      </p:sp>
    </p:spTree>
    <p:extLst>
      <p:ext uri="{BB962C8B-B14F-4D97-AF65-F5344CB8AC3E}">
        <p14:creationId xmlns:p14="http://schemas.microsoft.com/office/powerpoint/2010/main" val="5883091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51</a:t>
            </a:fld>
            <a:endParaRPr lang="es-ES" dirty="0"/>
          </a:p>
        </p:txBody>
      </p:sp>
    </p:spTree>
    <p:extLst>
      <p:ext uri="{BB962C8B-B14F-4D97-AF65-F5344CB8AC3E}">
        <p14:creationId xmlns:p14="http://schemas.microsoft.com/office/powerpoint/2010/main" val="2731234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52</a:t>
            </a:fld>
            <a:endParaRPr lang="es-ES" dirty="0"/>
          </a:p>
        </p:txBody>
      </p:sp>
    </p:spTree>
    <p:extLst>
      <p:ext uri="{BB962C8B-B14F-4D97-AF65-F5344CB8AC3E}">
        <p14:creationId xmlns:p14="http://schemas.microsoft.com/office/powerpoint/2010/main" val="2996333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53</a:t>
            </a:fld>
            <a:endParaRPr lang="es-ES" dirty="0"/>
          </a:p>
        </p:txBody>
      </p:sp>
    </p:spTree>
    <p:extLst>
      <p:ext uri="{BB962C8B-B14F-4D97-AF65-F5344CB8AC3E}">
        <p14:creationId xmlns:p14="http://schemas.microsoft.com/office/powerpoint/2010/main" val="2881532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54</a:t>
            </a:fld>
            <a:endParaRPr lang="es-ES" dirty="0"/>
          </a:p>
        </p:txBody>
      </p:sp>
    </p:spTree>
    <p:extLst>
      <p:ext uri="{BB962C8B-B14F-4D97-AF65-F5344CB8AC3E}">
        <p14:creationId xmlns:p14="http://schemas.microsoft.com/office/powerpoint/2010/main" val="1469381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55</a:t>
            </a:fld>
            <a:endParaRPr lang="es-ES" dirty="0"/>
          </a:p>
        </p:txBody>
      </p:sp>
    </p:spTree>
    <p:extLst>
      <p:ext uri="{BB962C8B-B14F-4D97-AF65-F5344CB8AC3E}">
        <p14:creationId xmlns:p14="http://schemas.microsoft.com/office/powerpoint/2010/main" val="442126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56</a:t>
            </a:fld>
            <a:endParaRPr lang="es-ES" dirty="0"/>
          </a:p>
        </p:txBody>
      </p:sp>
    </p:spTree>
    <p:extLst>
      <p:ext uri="{BB962C8B-B14F-4D97-AF65-F5344CB8AC3E}">
        <p14:creationId xmlns:p14="http://schemas.microsoft.com/office/powerpoint/2010/main" val="2307803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57</a:t>
            </a:fld>
            <a:endParaRPr lang="es-ES" dirty="0"/>
          </a:p>
        </p:txBody>
      </p:sp>
    </p:spTree>
    <p:extLst>
      <p:ext uri="{BB962C8B-B14F-4D97-AF65-F5344CB8AC3E}">
        <p14:creationId xmlns:p14="http://schemas.microsoft.com/office/powerpoint/2010/main" val="3939695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58</a:t>
            </a:fld>
            <a:endParaRPr lang="es-ES" dirty="0"/>
          </a:p>
        </p:txBody>
      </p:sp>
    </p:spTree>
    <p:extLst>
      <p:ext uri="{BB962C8B-B14F-4D97-AF65-F5344CB8AC3E}">
        <p14:creationId xmlns:p14="http://schemas.microsoft.com/office/powerpoint/2010/main" val="3539738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59</a:t>
            </a:fld>
            <a:endParaRPr lang="es-ES" dirty="0"/>
          </a:p>
        </p:txBody>
      </p:sp>
    </p:spTree>
    <p:extLst>
      <p:ext uri="{BB962C8B-B14F-4D97-AF65-F5344CB8AC3E}">
        <p14:creationId xmlns:p14="http://schemas.microsoft.com/office/powerpoint/2010/main" val="424321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60</a:t>
            </a:fld>
            <a:endParaRPr lang="es-ES" dirty="0"/>
          </a:p>
        </p:txBody>
      </p:sp>
    </p:spTree>
    <p:extLst>
      <p:ext uri="{BB962C8B-B14F-4D97-AF65-F5344CB8AC3E}">
        <p14:creationId xmlns:p14="http://schemas.microsoft.com/office/powerpoint/2010/main" val="1831282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61</a:t>
            </a:fld>
            <a:endParaRPr lang="es-ES" dirty="0"/>
          </a:p>
        </p:txBody>
      </p:sp>
    </p:spTree>
    <p:extLst>
      <p:ext uri="{BB962C8B-B14F-4D97-AF65-F5344CB8AC3E}">
        <p14:creationId xmlns:p14="http://schemas.microsoft.com/office/powerpoint/2010/main" val="3062909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62</a:t>
            </a:fld>
            <a:endParaRPr lang="es-ES" dirty="0"/>
          </a:p>
        </p:txBody>
      </p:sp>
    </p:spTree>
    <p:extLst>
      <p:ext uri="{BB962C8B-B14F-4D97-AF65-F5344CB8AC3E}">
        <p14:creationId xmlns:p14="http://schemas.microsoft.com/office/powerpoint/2010/main" val="27606215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63</a:t>
            </a:fld>
            <a:endParaRPr lang="es-ES" dirty="0"/>
          </a:p>
        </p:txBody>
      </p:sp>
    </p:spTree>
    <p:extLst>
      <p:ext uri="{BB962C8B-B14F-4D97-AF65-F5344CB8AC3E}">
        <p14:creationId xmlns:p14="http://schemas.microsoft.com/office/powerpoint/2010/main" val="3666551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64</a:t>
            </a:fld>
            <a:endParaRPr lang="es-ES" dirty="0"/>
          </a:p>
        </p:txBody>
      </p:sp>
    </p:spTree>
    <p:extLst>
      <p:ext uri="{BB962C8B-B14F-4D97-AF65-F5344CB8AC3E}">
        <p14:creationId xmlns:p14="http://schemas.microsoft.com/office/powerpoint/2010/main" val="7793491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65</a:t>
            </a:fld>
            <a:endParaRPr lang="es-ES" dirty="0"/>
          </a:p>
        </p:txBody>
      </p:sp>
    </p:spTree>
    <p:extLst>
      <p:ext uri="{BB962C8B-B14F-4D97-AF65-F5344CB8AC3E}">
        <p14:creationId xmlns:p14="http://schemas.microsoft.com/office/powerpoint/2010/main" val="40280333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66</a:t>
            </a:fld>
            <a:endParaRPr lang="es-ES" dirty="0"/>
          </a:p>
        </p:txBody>
      </p:sp>
    </p:spTree>
    <p:extLst>
      <p:ext uri="{BB962C8B-B14F-4D97-AF65-F5344CB8AC3E}">
        <p14:creationId xmlns:p14="http://schemas.microsoft.com/office/powerpoint/2010/main" val="8888719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67</a:t>
            </a:fld>
            <a:endParaRPr lang="es-ES" dirty="0"/>
          </a:p>
        </p:txBody>
      </p:sp>
    </p:spTree>
    <p:extLst>
      <p:ext uri="{BB962C8B-B14F-4D97-AF65-F5344CB8AC3E}">
        <p14:creationId xmlns:p14="http://schemas.microsoft.com/office/powerpoint/2010/main" val="1336347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Sarthre..-Symphoricarpus</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68</a:t>
            </a:fld>
            <a:endParaRPr lang="es-ES" dirty="0"/>
          </a:p>
        </p:txBody>
      </p:sp>
    </p:spTree>
    <p:extLst>
      <p:ext uri="{BB962C8B-B14F-4D97-AF65-F5344CB8AC3E}">
        <p14:creationId xmlns:p14="http://schemas.microsoft.com/office/powerpoint/2010/main" val="2755718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69</a:t>
            </a:fld>
            <a:endParaRPr lang="es-ES" dirty="0"/>
          </a:p>
        </p:txBody>
      </p:sp>
    </p:spTree>
    <p:extLst>
      <p:ext uri="{BB962C8B-B14F-4D97-AF65-F5344CB8AC3E}">
        <p14:creationId xmlns:p14="http://schemas.microsoft.com/office/powerpoint/2010/main" val="1580793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70</a:t>
            </a:fld>
            <a:endParaRPr lang="es-ES" dirty="0"/>
          </a:p>
        </p:txBody>
      </p:sp>
    </p:spTree>
    <p:extLst>
      <p:ext uri="{BB962C8B-B14F-4D97-AF65-F5344CB8AC3E}">
        <p14:creationId xmlns:p14="http://schemas.microsoft.com/office/powerpoint/2010/main" val="38589184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71</a:t>
            </a:fld>
            <a:endParaRPr lang="es-ES" dirty="0"/>
          </a:p>
        </p:txBody>
      </p:sp>
    </p:spTree>
    <p:extLst>
      <p:ext uri="{BB962C8B-B14F-4D97-AF65-F5344CB8AC3E}">
        <p14:creationId xmlns:p14="http://schemas.microsoft.com/office/powerpoint/2010/main" val="23595477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72</a:t>
            </a:fld>
            <a:endParaRPr lang="es-ES" dirty="0"/>
          </a:p>
        </p:txBody>
      </p:sp>
    </p:spTree>
    <p:extLst>
      <p:ext uri="{BB962C8B-B14F-4D97-AF65-F5344CB8AC3E}">
        <p14:creationId xmlns:p14="http://schemas.microsoft.com/office/powerpoint/2010/main" val="38215135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73</a:t>
            </a:fld>
            <a:endParaRPr lang="es-ES" dirty="0"/>
          </a:p>
        </p:txBody>
      </p:sp>
    </p:spTree>
    <p:extLst>
      <p:ext uri="{BB962C8B-B14F-4D97-AF65-F5344CB8AC3E}">
        <p14:creationId xmlns:p14="http://schemas.microsoft.com/office/powerpoint/2010/main" val="19484929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74</a:t>
            </a:fld>
            <a:endParaRPr lang="es-ES" dirty="0"/>
          </a:p>
        </p:txBody>
      </p:sp>
    </p:spTree>
    <p:extLst>
      <p:ext uri="{BB962C8B-B14F-4D97-AF65-F5344CB8AC3E}">
        <p14:creationId xmlns:p14="http://schemas.microsoft.com/office/powerpoint/2010/main" val="7960498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75</a:t>
            </a:fld>
            <a:endParaRPr lang="es-ES" dirty="0"/>
          </a:p>
        </p:txBody>
      </p:sp>
    </p:spTree>
    <p:extLst>
      <p:ext uri="{BB962C8B-B14F-4D97-AF65-F5344CB8AC3E}">
        <p14:creationId xmlns:p14="http://schemas.microsoft.com/office/powerpoint/2010/main" val="40489083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76</a:t>
            </a:fld>
            <a:endParaRPr lang="es-ES" dirty="0"/>
          </a:p>
        </p:txBody>
      </p:sp>
    </p:spTree>
    <p:extLst>
      <p:ext uri="{BB962C8B-B14F-4D97-AF65-F5344CB8AC3E}">
        <p14:creationId xmlns:p14="http://schemas.microsoft.com/office/powerpoint/2010/main" val="7500338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77</a:t>
            </a:fld>
            <a:endParaRPr lang="es-ES" dirty="0"/>
          </a:p>
        </p:txBody>
      </p:sp>
    </p:spTree>
    <p:extLst>
      <p:ext uri="{BB962C8B-B14F-4D97-AF65-F5344CB8AC3E}">
        <p14:creationId xmlns:p14="http://schemas.microsoft.com/office/powerpoint/2010/main" val="24962097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78</a:t>
            </a:fld>
            <a:endParaRPr lang="es-ES" dirty="0"/>
          </a:p>
        </p:txBody>
      </p:sp>
    </p:spTree>
    <p:extLst>
      <p:ext uri="{BB962C8B-B14F-4D97-AF65-F5344CB8AC3E}">
        <p14:creationId xmlns:p14="http://schemas.microsoft.com/office/powerpoint/2010/main" val="38910242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79</a:t>
            </a:fld>
            <a:endParaRPr lang="es-ES" dirty="0"/>
          </a:p>
        </p:txBody>
      </p:sp>
    </p:spTree>
    <p:extLst>
      <p:ext uri="{BB962C8B-B14F-4D97-AF65-F5344CB8AC3E}">
        <p14:creationId xmlns:p14="http://schemas.microsoft.com/office/powerpoint/2010/main" val="20552199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80</a:t>
            </a:fld>
            <a:endParaRPr lang="es-ES" dirty="0"/>
          </a:p>
        </p:txBody>
      </p:sp>
    </p:spTree>
    <p:extLst>
      <p:ext uri="{BB962C8B-B14F-4D97-AF65-F5344CB8AC3E}">
        <p14:creationId xmlns:p14="http://schemas.microsoft.com/office/powerpoint/2010/main" val="38597882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81</a:t>
            </a:fld>
            <a:endParaRPr lang="es-ES" dirty="0"/>
          </a:p>
        </p:txBody>
      </p:sp>
    </p:spTree>
    <p:extLst>
      <p:ext uri="{BB962C8B-B14F-4D97-AF65-F5344CB8AC3E}">
        <p14:creationId xmlns:p14="http://schemas.microsoft.com/office/powerpoint/2010/main" val="11089308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82</a:t>
            </a:fld>
            <a:endParaRPr lang="es-ES" dirty="0"/>
          </a:p>
        </p:txBody>
      </p:sp>
    </p:spTree>
    <p:extLst>
      <p:ext uri="{BB962C8B-B14F-4D97-AF65-F5344CB8AC3E}">
        <p14:creationId xmlns:p14="http://schemas.microsoft.com/office/powerpoint/2010/main" val="42266414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Sarthre..-Cornus Winer</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83</a:t>
            </a:fld>
            <a:endParaRPr lang="es-ES" dirty="0"/>
          </a:p>
        </p:txBody>
      </p:sp>
    </p:spTree>
    <p:extLst>
      <p:ext uri="{BB962C8B-B14F-4D97-AF65-F5344CB8AC3E}">
        <p14:creationId xmlns:p14="http://schemas.microsoft.com/office/powerpoint/2010/main" val="32543373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84</a:t>
            </a:fld>
            <a:endParaRPr lang="es-ES" dirty="0"/>
          </a:p>
        </p:txBody>
      </p:sp>
    </p:spTree>
    <p:extLst>
      <p:ext uri="{BB962C8B-B14F-4D97-AF65-F5344CB8AC3E}">
        <p14:creationId xmlns:p14="http://schemas.microsoft.com/office/powerpoint/2010/main" val="17961996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Sarthre..-Yucca</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85</a:t>
            </a:fld>
            <a:endParaRPr lang="es-ES" dirty="0"/>
          </a:p>
        </p:txBody>
      </p:sp>
    </p:spTree>
    <p:extLst>
      <p:ext uri="{BB962C8B-B14F-4D97-AF65-F5344CB8AC3E}">
        <p14:creationId xmlns:p14="http://schemas.microsoft.com/office/powerpoint/2010/main" val="31860061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86</a:t>
            </a:fld>
            <a:endParaRPr lang="es-ES" dirty="0"/>
          </a:p>
        </p:txBody>
      </p:sp>
    </p:spTree>
    <p:extLst>
      <p:ext uri="{BB962C8B-B14F-4D97-AF65-F5344CB8AC3E}">
        <p14:creationId xmlns:p14="http://schemas.microsoft.com/office/powerpoint/2010/main" val="23365364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87</a:t>
            </a:fld>
            <a:endParaRPr lang="es-ES" dirty="0"/>
          </a:p>
        </p:txBody>
      </p:sp>
    </p:spTree>
    <p:extLst>
      <p:ext uri="{BB962C8B-B14F-4D97-AF65-F5344CB8AC3E}">
        <p14:creationId xmlns:p14="http://schemas.microsoft.com/office/powerpoint/2010/main" val="7442289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88</a:t>
            </a:fld>
            <a:endParaRPr lang="es-ES" dirty="0"/>
          </a:p>
        </p:txBody>
      </p:sp>
    </p:spTree>
    <p:extLst>
      <p:ext uri="{BB962C8B-B14F-4D97-AF65-F5344CB8AC3E}">
        <p14:creationId xmlns:p14="http://schemas.microsoft.com/office/powerpoint/2010/main" val="20517953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89</a:t>
            </a:fld>
            <a:endParaRPr lang="es-ES" dirty="0"/>
          </a:p>
        </p:txBody>
      </p:sp>
    </p:spTree>
    <p:extLst>
      <p:ext uri="{BB962C8B-B14F-4D97-AF65-F5344CB8AC3E}">
        <p14:creationId xmlns:p14="http://schemas.microsoft.com/office/powerpoint/2010/main" val="32607711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90</a:t>
            </a:fld>
            <a:endParaRPr lang="es-ES" dirty="0"/>
          </a:p>
        </p:txBody>
      </p:sp>
    </p:spTree>
    <p:extLst>
      <p:ext uri="{BB962C8B-B14F-4D97-AF65-F5344CB8AC3E}">
        <p14:creationId xmlns:p14="http://schemas.microsoft.com/office/powerpoint/2010/main" val="10242866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91</a:t>
            </a:fld>
            <a:endParaRPr lang="es-ES" dirty="0"/>
          </a:p>
        </p:txBody>
      </p:sp>
    </p:spTree>
    <p:extLst>
      <p:ext uri="{BB962C8B-B14F-4D97-AF65-F5344CB8AC3E}">
        <p14:creationId xmlns:p14="http://schemas.microsoft.com/office/powerpoint/2010/main" val="11026430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Catherine et Alberich en Sarthre.</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92</a:t>
            </a:fld>
            <a:endParaRPr lang="es-ES" dirty="0"/>
          </a:p>
        </p:txBody>
      </p:sp>
    </p:spTree>
    <p:extLst>
      <p:ext uri="{BB962C8B-B14F-4D97-AF65-F5344CB8AC3E}">
        <p14:creationId xmlns:p14="http://schemas.microsoft.com/office/powerpoint/2010/main" val="8010777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97</a:t>
            </a:fld>
            <a:endParaRPr lang="es-ES" dirty="0"/>
          </a:p>
        </p:txBody>
      </p:sp>
    </p:spTree>
    <p:extLst>
      <p:ext uri="{BB962C8B-B14F-4D97-AF65-F5344CB8AC3E}">
        <p14:creationId xmlns:p14="http://schemas.microsoft.com/office/powerpoint/2010/main" val="11113478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98</a:t>
            </a:fld>
            <a:endParaRPr lang="es-ES" dirty="0"/>
          </a:p>
        </p:txBody>
      </p:sp>
    </p:spTree>
    <p:extLst>
      <p:ext uri="{BB962C8B-B14F-4D97-AF65-F5344CB8AC3E}">
        <p14:creationId xmlns:p14="http://schemas.microsoft.com/office/powerpoint/2010/main" val="24893658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99</a:t>
            </a:fld>
            <a:endParaRPr lang="es-ES" dirty="0"/>
          </a:p>
        </p:txBody>
      </p:sp>
    </p:spTree>
    <p:extLst>
      <p:ext uri="{BB962C8B-B14F-4D97-AF65-F5344CB8AC3E}">
        <p14:creationId xmlns:p14="http://schemas.microsoft.com/office/powerpoint/2010/main" val="23446130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100</a:t>
            </a:fld>
            <a:endParaRPr lang="es-ES" dirty="0"/>
          </a:p>
        </p:txBody>
      </p:sp>
    </p:spTree>
    <p:extLst>
      <p:ext uri="{BB962C8B-B14F-4D97-AF65-F5344CB8AC3E}">
        <p14:creationId xmlns:p14="http://schemas.microsoft.com/office/powerpoint/2010/main" val="36699459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101</a:t>
            </a:fld>
            <a:endParaRPr lang="es-ES" dirty="0"/>
          </a:p>
        </p:txBody>
      </p:sp>
    </p:spTree>
    <p:extLst>
      <p:ext uri="{BB962C8B-B14F-4D97-AF65-F5344CB8AC3E}">
        <p14:creationId xmlns:p14="http://schemas.microsoft.com/office/powerpoint/2010/main" val="30786803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102</a:t>
            </a:fld>
            <a:endParaRPr lang="es-ES" dirty="0"/>
          </a:p>
        </p:txBody>
      </p:sp>
    </p:spTree>
    <p:extLst>
      <p:ext uri="{BB962C8B-B14F-4D97-AF65-F5344CB8AC3E}">
        <p14:creationId xmlns:p14="http://schemas.microsoft.com/office/powerpoint/2010/main" val="13495081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Conty</a:t>
            </a:r>
          </a:p>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103</a:t>
            </a:fld>
            <a:endParaRPr lang="es-ES" dirty="0"/>
          </a:p>
        </p:txBody>
      </p:sp>
    </p:spTree>
    <p:extLst>
      <p:ext uri="{BB962C8B-B14F-4D97-AF65-F5344CB8AC3E}">
        <p14:creationId xmlns:p14="http://schemas.microsoft.com/office/powerpoint/2010/main" val="21711578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106</a:t>
            </a:fld>
            <a:endParaRPr lang="es-ES" dirty="0"/>
          </a:p>
        </p:txBody>
      </p:sp>
    </p:spTree>
    <p:extLst>
      <p:ext uri="{BB962C8B-B14F-4D97-AF65-F5344CB8AC3E}">
        <p14:creationId xmlns:p14="http://schemas.microsoft.com/office/powerpoint/2010/main" val="28471644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107</a:t>
            </a:fld>
            <a:endParaRPr lang="es-ES" dirty="0"/>
          </a:p>
        </p:txBody>
      </p:sp>
    </p:spTree>
    <p:extLst>
      <p:ext uri="{BB962C8B-B14F-4D97-AF65-F5344CB8AC3E}">
        <p14:creationId xmlns:p14="http://schemas.microsoft.com/office/powerpoint/2010/main" val="23081218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108</a:t>
            </a:fld>
            <a:endParaRPr lang="es-ES" dirty="0"/>
          </a:p>
        </p:txBody>
      </p:sp>
    </p:spTree>
    <p:extLst>
      <p:ext uri="{BB962C8B-B14F-4D97-AF65-F5344CB8AC3E}">
        <p14:creationId xmlns:p14="http://schemas.microsoft.com/office/powerpoint/2010/main" val="14403869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Chateau de Boutemont.</a:t>
            </a:r>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109</a:t>
            </a:fld>
            <a:endParaRPr lang="es-ES" dirty="0"/>
          </a:p>
        </p:txBody>
      </p:sp>
    </p:spTree>
    <p:extLst>
      <p:ext uri="{BB962C8B-B14F-4D97-AF65-F5344CB8AC3E}">
        <p14:creationId xmlns:p14="http://schemas.microsoft.com/office/powerpoint/2010/main" val="30479666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110</a:t>
            </a:fld>
            <a:endParaRPr lang="es-ES" dirty="0"/>
          </a:p>
        </p:txBody>
      </p:sp>
    </p:spTree>
    <p:extLst>
      <p:ext uri="{BB962C8B-B14F-4D97-AF65-F5344CB8AC3E}">
        <p14:creationId xmlns:p14="http://schemas.microsoft.com/office/powerpoint/2010/main" val="8248351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111</a:t>
            </a:fld>
            <a:endParaRPr lang="es-ES" dirty="0"/>
          </a:p>
        </p:txBody>
      </p:sp>
    </p:spTree>
    <p:extLst>
      <p:ext uri="{BB962C8B-B14F-4D97-AF65-F5344CB8AC3E}">
        <p14:creationId xmlns:p14="http://schemas.microsoft.com/office/powerpoint/2010/main" val="171072048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112</a:t>
            </a:fld>
            <a:endParaRPr lang="es-ES" dirty="0"/>
          </a:p>
        </p:txBody>
      </p:sp>
    </p:spTree>
    <p:extLst>
      <p:ext uri="{BB962C8B-B14F-4D97-AF65-F5344CB8AC3E}">
        <p14:creationId xmlns:p14="http://schemas.microsoft.com/office/powerpoint/2010/main" val="26901630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113</a:t>
            </a:fld>
            <a:endParaRPr lang="es-ES" dirty="0"/>
          </a:p>
        </p:txBody>
      </p:sp>
    </p:spTree>
    <p:extLst>
      <p:ext uri="{BB962C8B-B14F-4D97-AF65-F5344CB8AC3E}">
        <p14:creationId xmlns:p14="http://schemas.microsoft.com/office/powerpoint/2010/main" val="11864295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0D5EBCC6-6EF7-4CAA-9E74-33B25982B8FF}" type="slidenum">
              <a:rPr lang="es-ES" smtClean="0"/>
              <a:t>114</a:t>
            </a:fld>
            <a:endParaRPr lang="es-ES" dirty="0"/>
          </a:p>
        </p:txBody>
      </p:sp>
    </p:spTree>
    <p:extLst>
      <p:ext uri="{BB962C8B-B14F-4D97-AF65-F5344CB8AC3E}">
        <p14:creationId xmlns:p14="http://schemas.microsoft.com/office/powerpoint/2010/main" val="372369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upload.wikimedia.org/wikipedia/commons/4/44/Fa%C3%A7ade_Tr%C3%A9varez.JP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upload.wikimedia.org/wikipedia/commons/7/78/Chateau_trevarez_parc_07.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hyperlink" Target="//upload.wikimedia.org/wikipedia/commons/a/a2/Jardins_de_Tr%C3%A9varez_-_1.jp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hyperlink" Target="//upload.wikimedia.org/wikipedia/commons/6/64/Jardins_de_Tr%C3%A9varez_-_2.jpg" TargetMode="External"/><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301680" cy="2016224"/>
          </a:xfrm>
        </p:spPr>
        <p:txBody>
          <a:bodyPr>
            <a:noAutofit/>
          </a:bodyPr>
          <a:lstStyle/>
          <a:p>
            <a:r>
              <a:rPr lang="es-ES" sz="3200" dirty="0"/>
              <a:t>EUROPA.-LA VUELTA AL MUNDO EN 885 JARDINES.-FRANCIA.-Jardins du Grand Courtoiseau </a:t>
            </a:r>
          </a:p>
        </p:txBody>
      </p:sp>
      <p:sp>
        <p:nvSpPr>
          <p:cNvPr id="3" name="2 Subtítulo"/>
          <p:cNvSpPr>
            <a:spLocks noGrp="1"/>
          </p:cNvSpPr>
          <p:nvPr>
            <p:ph type="subTitle" idx="1"/>
          </p:nvPr>
        </p:nvSpPr>
        <p:spPr>
          <a:xfrm>
            <a:off x="4267200" y="4293096"/>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du Grand Courtoiseau</a:t>
            </a:r>
          </a:p>
        </p:txBody>
      </p:sp>
      <p:sp>
        <p:nvSpPr>
          <p:cNvPr id="3" name="2 Marcador de contenido"/>
          <p:cNvSpPr>
            <a:spLocks noGrp="1"/>
          </p:cNvSpPr>
          <p:nvPr>
            <p:ph sz="quarter" idx="1"/>
          </p:nvPr>
        </p:nvSpPr>
        <p:spPr>
          <a:xfrm>
            <a:off x="457200" y="2060848"/>
            <a:ext cx="7467600" cy="4413104"/>
          </a:xfrm>
        </p:spPr>
        <p:txBody>
          <a:bodyPr>
            <a:normAutofit/>
          </a:bodyPr>
          <a:lstStyle/>
          <a:p>
            <a:r>
              <a:rPr lang="es-ES" dirty="0"/>
              <a:t>Inicialmente fortaleza en el siglo XII, el Gran Courtoiseau encontró su forma actual mansión a finales del siglo XVII. </a:t>
            </a:r>
          </a:p>
          <a:p>
            <a:r>
              <a:rPr lang="es-ES" dirty="0"/>
              <a:t>Revisada y entre generaciones, después perteneció a la famosa miniaturista Jean-Baptiste Augustin, la mansión fue testigo del nacimiento de finales del siglo XIX, el jardín de invierno y de efecto invernadero, por su entonces propietario Augustin Cornu Fuente Coincy, viajero y naturalista. </a:t>
            </a:r>
          </a:p>
        </p:txBody>
      </p:sp>
    </p:spTree>
    <p:extLst>
      <p:ext uri="{BB962C8B-B14F-4D97-AF65-F5344CB8AC3E}">
        <p14:creationId xmlns:p14="http://schemas.microsoft.com/office/powerpoint/2010/main" val="3860645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Que pertenecieron a partir de entonces el miembro de Alfred-Léon-Richard Girault, y más recientemente al escritor Hervé Bazin, Gran Courtoiseau fue visitado por muchos políticos y escritores famosos. </a:t>
            </a:r>
          </a:p>
          <a:p>
            <a:r>
              <a:rPr lang="es-ES" dirty="0"/>
              <a:t>No fue sino hasta 1991 que se inició la restauración de sus jardines. </a:t>
            </a:r>
          </a:p>
          <a:p>
            <a:r>
              <a:rPr lang="es-ES" dirty="0"/>
              <a:t>Se adjunta a continuación para restaurar el espíritu de los tiempos, ofreciendo los ocupantes de la casa la oportunidad de vivir en autarquía a través de huertas, frutales y placer.</a:t>
            </a:r>
          </a:p>
          <a:p>
            <a:r>
              <a:rPr lang="es-ES" dirty="0"/>
              <a:t> Desde el antiguo foso y grandes espacios, y siempre en armonía con la arquitectura del lugar, así que se crearon jardines, todos diferentes. </a:t>
            </a:r>
          </a:p>
          <a:p>
            <a:endParaRPr lang="es-ES" dirty="0"/>
          </a:p>
        </p:txBody>
      </p:sp>
    </p:spTree>
    <p:extLst>
      <p:ext uri="{BB962C8B-B14F-4D97-AF65-F5344CB8AC3E}">
        <p14:creationId xmlns:p14="http://schemas.microsoft.com/office/powerpoint/2010/main" val="7735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normAutofit/>
          </a:bodyPr>
          <a:lstStyle/>
          <a:p>
            <a:r>
              <a:rPr lang="es-ES" dirty="0"/>
              <a:t>La aplicación inteligente de las variedades de arbustos, flores fragantes y piscinas animadas de chorros de agua,  guía sutilmente a los visitantes a lo largo de los caminos de los perfumes, el ritmo del sonido del agua y las estaciones. </a:t>
            </a:r>
          </a:p>
          <a:p>
            <a:r>
              <a:rPr lang="es-ES" dirty="0"/>
              <a:t>El Jardín de Vida Silvestre, elaborado a partir de dos perspectivas, une varias especies de plantas en una plantación de árboles de morera. </a:t>
            </a:r>
          </a:p>
          <a:p>
            <a:r>
              <a:rPr lang="es-ES" dirty="0"/>
              <a:t>El conjunto está rodeado por setos de tejo para no descubrir inmediatamente los lados del jardín, que ofrecen los miradores viejas rosas, plantas perennes y arbustos colección. </a:t>
            </a:r>
          </a:p>
        </p:txBody>
      </p:sp>
    </p:spTree>
    <p:extLst>
      <p:ext uri="{BB962C8B-B14F-4D97-AF65-F5344CB8AC3E}">
        <p14:creationId xmlns:p14="http://schemas.microsoft.com/office/powerpoint/2010/main" val="1168362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italiano, el corazón de un foso, se inspira en los jardines del Renacimiento italiano. A cada lado de una serie de piscinas, acoge con satisfacción la vegetación de los humedales, dominada por arbustos y flores fragantes y coloridas. </a:t>
            </a:r>
          </a:p>
          <a:p>
            <a:r>
              <a:rPr lang="es-ES" dirty="0"/>
              <a:t>El jardín exótico en el segundo foso, es un homenaje al naturalista que implantó el pequeño invernadero en el mismo. Bambú, arbustos y otros temas proteger de lejos este invernadero, ribeteados con un tono sólido. </a:t>
            </a:r>
          </a:p>
          <a:p>
            <a:r>
              <a:rPr lang="es-ES" dirty="0"/>
              <a:t>El parque de estiramiento antes de la mansión, se plantó con árboles de  colección. </a:t>
            </a:r>
          </a:p>
          <a:p>
            <a:r>
              <a:rPr lang="es-ES" dirty="0"/>
              <a:t>Maleza lo largo de un lado del parque ofrece pequeños senderos encantadores que llevan a una colección de arces japoneses. </a:t>
            </a:r>
          </a:p>
        </p:txBody>
      </p:sp>
    </p:spTree>
    <p:extLst>
      <p:ext uri="{BB962C8B-B14F-4D97-AF65-F5344CB8AC3E}">
        <p14:creationId xmlns:p14="http://schemas.microsoft.com/office/powerpoint/2010/main" val="3214072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A cada lado de una avenida de tilos plantados en el stand XVII las Antigüedades de jardín y jardín de la fruta, huerto tranquilo, donde el espectáculo es una delicia para los ojos. </a:t>
            </a:r>
          </a:p>
          <a:p>
            <a:r>
              <a:rPr lang="es-ES" dirty="0"/>
              <a:t>Silencioso, suave murmullo del agua y acompañar sus pasos en un cuidadosamente mantenido jardin por métodos en perfecta armonía con la naturaleza.</a:t>
            </a:r>
          </a:p>
          <a:p>
            <a:endParaRPr lang="es-ES" dirty="0"/>
          </a:p>
        </p:txBody>
      </p:sp>
    </p:spTree>
    <p:extLst>
      <p:ext uri="{BB962C8B-B14F-4D97-AF65-F5344CB8AC3E}">
        <p14:creationId xmlns:p14="http://schemas.microsoft.com/office/powerpoint/2010/main" val="1687124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zBDGEk9v42Y/T46Xnl2WDwI/AAAAAAABHkY/zxEfCALyq-k/s1600/Les+Jardins+du+Grand+Courtoiseau+%25281%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59" y="-136526"/>
            <a:ext cx="9080500"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82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5otTpqkTnAo/T46XoAPm2CI/AAAAAAABHkc/lQw_itW1Na4/s1600/Les+Jardins+du+Grand+Courtoiseau+%252812%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36525"/>
            <a:ext cx="9080500" cy="709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68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vzvdswij50k/T46XoxdgxVI/AAAAAAABHkk/yEF9IY2B4us/s1600/Les+Jardins+du+Grand+Courtoiseau+%252813%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49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3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1.bp.blogspot.com/-8UQsgvCC62k/T46XpRXxKyI/AAAAAAABHkw/HX2d4o8Te5s/s1600/Les+Jardins+du+Grand+Courtoiseau+%252817%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499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2.bp.blogspot.com/-IlDfxrtMpt4/T46XqcsBIpI/AAAAAAABHk0/0R-jLFIppDA/s1600/Les+Jardins+du+Grand+Courtoiseau+%252819%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5"/>
            <a:ext cx="9080500"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434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3.bp.blogspot.com/-uQ6ROdMLxRU/T46XrNIp6MI/AAAAAAABHlA/bzBIMLXxoRw/s1600/Les+Jardins+du+Grand+Courtoiseau+%252820%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9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579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yEN1irR2kbQ/T46XrwKuraI/AAAAAAABHlE/7uog2RTmOPI/s1600/Les+Jardins+du+Grand+Courtoiseau+%252822%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16"/>
            <a:ext cx="9144000" cy="6926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062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3.bp.blogspot.com/-o4xrjZWmV8o/T46Xt0zBSlI/AAAAAAABHlU/RaX1Q9w7K4E/s1600/Les+Jardins+du+Grand+Courtoiseau+%25289%25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
            <a:ext cx="8610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066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03943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00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60669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68302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433048" cy="7128792"/>
          </a:xfrm>
          <a:prstGeom prst="rect">
            <a:avLst/>
          </a:prstGeom>
        </p:spPr>
      </p:pic>
    </p:spTree>
    <p:extLst>
      <p:ext uri="{BB962C8B-B14F-4D97-AF65-F5344CB8AC3E}">
        <p14:creationId xmlns:p14="http://schemas.microsoft.com/office/powerpoint/2010/main" val="3889699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896049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4145003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180528" y="0"/>
            <a:ext cx="9324528" cy="6858000"/>
          </a:xfrm>
          <a:prstGeom prst="rect">
            <a:avLst/>
          </a:prstGeom>
        </p:spPr>
      </p:pic>
    </p:spTree>
    <p:extLst>
      <p:ext uri="{BB962C8B-B14F-4D97-AF65-F5344CB8AC3E}">
        <p14:creationId xmlns:p14="http://schemas.microsoft.com/office/powerpoint/2010/main" val="334500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173" b="4397"/>
          <a:stretch/>
        </p:blipFill>
        <p:spPr>
          <a:xfrm>
            <a:off x="0" y="0"/>
            <a:ext cx="9144000" cy="7101408"/>
          </a:xfrm>
          <a:prstGeom prst="rect">
            <a:avLst/>
          </a:prstGeom>
        </p:spPr>
      </p:pic>
    </p:spTree>
    <p:extLst>
      <p:ext uri="{BB962C8B-B14F-4D97-AF65-F5344CB8AC3E}">
        <p14:creationId xmlns:p14="http://schemas.microsoft.com/office/powerpoint/2010/main" val="2570039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2636069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716479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34"/>
          <a:stretch/>
        </p:blipFill>
        <p:spPr>
          <a:xfrm>
            <a:off x="0" y="0"/>
            <a:ext cx="9144000" cy="6858000"/>
          </a:xfrm>
          <a:prstGeom prst="rect">
            <a:avLst/>
          </a:prstGeom>
        </p:spPr>
      </p:pic>
    </p:spTree>
    <p:extLst>
      <p:ext uri="{BB962C8B-B14F-4D97-AF65-F5344CB8AC3E}">
        <p14:creationId xmlns:p14="http://schemas.microsoft.com/office/powerpoint/2010/main" val="2877356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9"/>
          <a:stretch/>
        </p:blipFill>
        <p:spPr>
          <a:xfrm>
            <a:off x="0" y="0"/>
            <a:ext cx="9144000" cy="6858000"/>
          </a:xfrm>
          <a:prstGeom prst="rect">
            <a:avLst/>
          </a:prstGeom>
        </p:spPr>
      </p:pic>
    </p:spTree>
    <p:extLst>
      <p:ext uri="{BB962C8B-B14F-4D97-AF65-F5344CB8AC3E}">
        <p14:creationId xmlns:p14="http://schemas.microsoft.com/office/powerpoint/2010/main" val="731340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7999"/>
          </a:xfrm>
          <a:prstGeom prst="rect">
            <a:avLst/>
          </a:prstGeom>
        </p:spPr>
      </p:pic>
    </p:spTree>
    <p:extLst>
      <p:ext uri="{BB962C8B-B14F-4D97-AF65-F5344CB8AC3E}">
        <p14:creationId xmlns:p14="http://schemas.microsoft.com/office/powerpoint/2010/main" val="3423615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Trevarez.-</a:t>
            </a:r>
          </a:p>
        </p:txBody>
      </p:sp>
      <p:sp>
        <p:nvSpPr>
          <p:cNvPr id="5" name="4 Marcador de contenido"/>
          <p:cNvSpPr>
            <a:spLocks noGrp="1"/>
          </p:cNvSpPr>
          <p:nvPr>
            <p:ph sz="quarter" idx="1"/>
          </p:nvPr>
        </p:nvSpPr>
        <p:spPr/>
        <p:txBody>
          <a:bodyPr>
            <a:normAutofit/>
          </a:bodyPr>
          <a:lstStyle/>
          <a:p>
            <a:r>
              <a:rPr lang="es-ES" dirty="0"/>
              <a:t>Castillo Trévarez es un monumento de la ciudad de Saint-Goazec en Finisterre . </a:t>
            </a:r>
          </a:p>
          <a:p>
            <a:r>
              <a:rPr lang="es-ES" dirty="0"/>
              <a:t>El castillo es el objeto de un registro en virtud de los Monumentos históricos desde el 4 de junio de 2009 .</a:t>
            </a:r>
          </a:p>
          <a:p>
            <a:r>
              <a:rPr lang="es-ES" dirty="0"/>
              <a:t> También recibió el sello "Patrimonio del siglo XX" y la distinción notable jardín y se presentó en la Feria Mundial de Chicago de 1904. Su puerta de hierro forjado, Aquiles Busson, fue exhibida y premiada en 1903 en el Grand Palais de París antes de ser instalada en el castillo. </a:t>
            </a:r>
          </a:p>
          <a:p>
            <a:endParaRPr lang="es-ES" dirty="0"/>
          </a:p>
        </p:txBody>
      </p:sp>
    </p:spTree>
    <p:extLst>
      <p:ext uri="{BB962C8B-B14F-4D97-AF65-F5344CB8AC3E}">
        <p14:creationId xmlns:p14="http://schemas.microsoft.com/office/powerpoint/2010/main" val="2830238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Apodado el "castillo rojo" (o "castillo rojo") es el último castillo que fue construido en Francia.</a:t>
            </a:r>
          </a:p>
          <a:p>
            <a:r>
              <a:rPr lang="es-ES" dirty="0"/>
              <a:t> Este nuevo y moderno castillo era, por tanto, por el momento, a la vanguardia del lujo y la tecnología, que en el momento de los equipos todavía a veces ignorado en el beau monde de París por su modernidad. </a:t>
            </a:r>
          </a:p>
          <a:p>
            <a:r>
              <a:rPr lang="es-ES" dirty="0"/>
              <a:t>Este conjunto de 85 hectáreas, salpicado con claros ornamentales y callejuelas empedradas, paisajístico e incluye los jardines y sus fábricas : Cuenca Caza y renacentistas fuentes en el jardín en frente de la fachada oeste, dos lavabos y reloj solar de jardín regular, las dos estatuas de los manipuladores de los niños, las parrillas y los pilares de los portales de acceso.</a:t>
            </a:r>
          </a:p>
          <a:p>
            <a:endParaRPr lang="es-ES" dirty="0"/>
          </a:p>
        </p:txBody>
      </p:sp>
    </p:spTree>
    <p:extLst>
      <p:ext uri="{BB962C8B-B14F-4D97-AF65-F5344CB8AC3E}">
        <p14:creationId xmlns:p14="http://schemas.microsoft.com/office/powerpoint/2010/main" val="2746699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También incluye la fuente del León y la fuente de Saint-Hubert, la terraza del sur, antiguos jardines en terrazas, la casa del jardinero , invernadero contiguo, huerto y huerta e invernaderos (anteriormente equipados con calentadores de agua modular) con sus muros de cerramiento y de la fuente central del jardín, el berro, la piscina, lago artificial y la infraestructura del agua (el tanque, tuberías, válvulas) . </a:t>
            </a:r>
          </a:p>
          <a:p>
            <a:r>
              <a:rPr lang="es-ES" dirty="0"/>
              <a:t>Este parque como un jardín mixto, es un extraordinario jardín .</a:t>
            </a:r>
          </a:p>
          <a:p>
            <a:r>
              <a:rPr lang="es-ES" dirty="0"/>
              <a:t> Es la fuente de un gran parque Inglés de 85 hectáreas, plantado muchos arbustos ornamentales (por ejemplo, todavía hay 160 camelias antiguas), en la que anidan varios jardines: el carrera romántico, "jardín japonés", el jardín italiano, jardín formal ... </a:t>
            </a:r>
          </a:p>
        </p:txBody>
      </p:sp>
    </p:spTree>
    <p:extLst>
      <p:ext uri="{BB962C8B-B14F-4D97-AF65-F5344CB8AC3E}">
        <p14:creationId xmlns:p14="http://schemas.microsoft.com/office/powerpoint/2010/main" val="407270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Pero es sobre todo las grandes vistas hacia y desde el castillo que caracterizan la arquitectura del parque original. </a:t>
            </a:r>
          </a:p>
          <a:p>
            <a:r>
              <a:rPr lang="es-ES" dirty="0"/>
              <a:t>Con el abandono de 1939-1968, el parque se ha reconstruido continuamente desde 1968 hasta nuestros días, especialmente cerca del devastador huracán de 1987. </a:t>
            </a:r>
          </a:p>
          <a:p>
            <a:r>
              <a:rPr lang="es-ES" dirty="0"/>
              <a:t>Desde entonces se organiza en cuadrantes correspondientes a las cuatro estaciones del año, con un género emblemático para cada uno: la camelia para el invierno, el rododendro en primavera, el Hydrangea para el verano, y el arce en otoño. </a:t>
            </a:r>
          </a:p>
        </p:txBody>
      </p:sp>
    </p:spTree>
    <p:extLst>
      <p:ext uri="{BB962C8B-B14F-4D97-AF65-F5344CB8AC3E}">
        <p14:creationId xmlns:p14="http://schemas.microsoft.com/office/powerpoint/2010/main" val="3125443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la actualidad alberga la Colección Nacional del género Rhododendron , con cerca de 700 variedades, algunas extremadamente raras, y las grandes colecciones de plantas brezales ( camelia , hortensia , fucsia ).</a:t>
            </a:r>
          </a:p>
          <a:p>
            <a:r>
              <a:rPr lang="es-ES" dirty="0"/>
              <a:t>También en todas las clases de árboles como arces japoneses, robles, secoyas, diversas variedades de pino (escoceses, escoceses, alerce, abeto), árboles tulipán, tilo plateado y cedros del Atlas. </a:t>
            </a:r>
          </a:p>
          <a:p>
            <a:endParaRPr lang="es-ES" dirty="0"/>
          </a:p>
          <a:p>
            <a:endParaRPr lang="es-ES" dirty="0"/>
          </a:p>
          <a:p>
            <a:endParaRPr lang="es-ES" dirty="0"/>
          </a:p>
        </p:txBody>
      </p:sp>
    </p:spTree>
    <p:extLst>
      <p:ext uri="{BB962C8B-B14F-4D97-AF65-F5344CB8AC3E}">
        <p14:creationId xmlns:p14="http://schemas.microsoft.com/office/powerpoint/2010/main" val="3312984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99392"/>
            <a:ext cx="9144000" cy="6957392"/>
          </a:xfrm>
          <a:prstGeom prst="rect">
            <a:avLst/>
          </a:prstGeom>
        </p:spPr>
      </p:pic>
    </p:spTree>
    <p:extLst>
      <p:ext uri="{BB962C8B-B14F-4D97-AF65-F5344CB8AC3E}">
        <p14:creationId xmlns:p14="http://schemas.microsoft.com/office/powerpoint/2010/main" val="1769777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00"/>
          <a:stretch/>
        </p:blipFill>
        <p:spPr>
          <a:xfrm>
            <a:off x="0" y="0"/>
            <a:ext cx="9144000" cy="6857999"/>
          </a:xfrm>
          <a:prstGeom prst="rect">
            <a:avLst/>
          </a:prstGeom>
        </p:spPr>
      </p:pic>
    </p:spTree>
    <p:extLst>
      <p:ext uri="{BB962C8B-B14F-4D97-AF65-F5344CB8AC3E}">
        <p14:creationId xmlns:p14="http://schemas.microsoft.com/office/powerpoint/2010/main" val="2010676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7029400"/>
          </a:xfrm>
          <a:prstGeom prst="rect">
            <a:avLst/>
          </a:prstGeom>
        </p:spPr>
      </p:pic>
    </p:spTree>
    <p:extLst>
      <p:ext uri="{BB962C8B-B14F-4D97-AF65-F5344CB8AC3E}">
        <p14:creationId xmlns:p14="http://schemas.microsoft.com/office/powerpoint/2010/main" val="972865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l="2206" t="3281" r="1764" b="6743"/>
          <a:stretch/>
        </p:blipFill>
        <p:spPr>
          <a:xfrm>
            <a:off x="0" y="0"/>
            <a:ext cx="9144000" cy="6858000"/>
          </a:xfrm>
          <a:prstGeom prst="rect">
            <a:avLst/>
          </a:prstGeom>
        </p:spPr>
      </p:pic>
    </p:spTree>
    <p:extLst>
      <p:ext uri="{BB962C8B-B14F-4D97-AF65-F5344CB8AC3E}">
        <p14:creationId xmlns:p14="http://schemas.microsoft.com/office/powerpoint/2010/main" val="1950982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Façade Trévare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642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62086"/>
            <a:ext cx="9144000" cy="6767021"/>
          </a:xfrm>
          <a:prstGeom prst="rect">
            <a:avLst/>
          </a:prstGeom>
        </p:spPr>
      </p:pic>
    </p:spTree>
    <p:extLst>
      <p:ext uri="{BB962C8B-B14F-4D97-AF65-F5344CB8AC3E}">
        <p14:creationId xmlns:p14="http://schemas.microsoft.com/office/powerpoint/2010/main" val="1601232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Chateau trevarez parc 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97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Jardins de Trévarez -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320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Jardins de Trévarez - 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0"/>
            <a:ext cx="421196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567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67891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713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6793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58286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2250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84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3807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de Catherine et Alberich</a:t>
            </a:r>
          </a:p>
        </p:txBody>
      </p:sp>
      <p:sp>
        <p:nvSpPr>
          <p:cNvPr id="3" name="2 Marcador de contenido"/>
          <p:cNvSpPr>
            <a:spLocks noGrp="1"/>
          </p:cNvSpPr>
          <p:nvPr>
            <p:ph sz="quarter" idx="1"/>
          </p:nvPr>
        </p:nvSpPr>
        <p:spPr/>
        <p:txBody>
          <a:bodyPr/>
          <a:lstStyle/>
          <a:p>
            <a:r>
              <a:rPr lang="es-ES" dirty="0"/>
              <a:t>Jardin privado en Sarthre</a:t>
            </a:r>
          </a:p>
        </p:txBody>
      </p:sp>
    </p:spTree>
    <p:extLst>
      <p:ext uri="{BB962C8B-B14F-4D97-AF65-F5344CB8AC3E}">
        <p14:creationId xmlns:p14="http://schemas.microsoft.com/office/powerpoint/2010/main" val="512253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8578700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9686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95037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6239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8836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39789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5773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664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09326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560423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030940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992673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64798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5424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2323088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0685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037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29899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39674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6499359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5248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85767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2709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565935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8628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7" y="0"/>
            <a:ext cx="9144000" cy="6858000"/>
          </a:xfrm>
          <a:prstGeom prst="rect">
            <a:avLst/>
          </a:prstGeom>
        </p:spPr>
      </p:pic>
    </p:spTree>
    <p:extLst>
      <p:ext uri="{BB962C8B-B14F-4D97-AF65-F5344CB8AC3E}">
        <p14:creationId xmlns:p14="http://schemas.microsoft.com/office/powerpoint/2010/main" val="13625758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6369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9502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06"/>
            <a:ext cx="9144000" cy="6815194"/>
          </a:xfrm>
          <a:prstGeom prst="rect">
            <a:avLst/>
          </a:prstGeom>
        </p:spPr>
      </p:pic>
    </p:spTree>
    <p:extLst>
      <p:ext uri="{BB962C8B-B14F-4D97-AF65-F5344CB8AC3E}">
        <p14:creationId xmlns:p14="http://schemas.microsoft.com/office/powerpoint/2010/main" val="35167892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1130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295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670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83768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9424954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8872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4032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40102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3313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45746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455595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71138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22363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515483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Chartreuse de Conty</a:t>
            </a:r>
          </a:p>
        </p:txBody>
      </p:sp>
      <p:sp>
        <p:nvSpPr>
          <p:cNvPr id="3" name="2 Marcador de contenido"/>
          <p:cNvSpPr>
            <a:spLocks noGrp="1"/>
          </p:cNvSpPr>
          <p:nvPr>
            <p:ph sz="quarter" idx="1"/>
          </p:nvPr>
        </p:nvSpPr>
        <p:spPr>
          <a:xfrm>
            <a:off x="457200" y="2132856"/>
            <a:ext cx="7467600" cy="4341096"/>
          </a:xfrm>
        </p:spPr>
        <p:txBody>
          <a:bodyPr>
            <a:normAutofit/>
          </a:bodyPr>
          <a:lstStyle/>
          <a:p>
            <a:r>
              <a:rPr lang="es-ES" dirty="0"/>
              <a:t>Originalmente, las cartujas fueron mansiones, construidas entre 1650 y 1850, con una planta baja, muy barlongue, que es su característica esencial, incluyendo exteriores elementos arquitectónicos y acabados interiores en el borde ordinario y que muestra un cierto estilo de vida. </a:t>
            </a:r>
          </a:p>
          <a:p>
            <a:r>
              <a:rPr lang="es-ES" dirty="0"/>
              <a:t>La Chartreuse de Conty fue construida en una casa antigua en la segunda mitad del siglo XVIII por Xavier Lescure, que murió en 1822. </a:t>
            </a:r>
          </a:p>
        </p:txBody>
      </p:sp>
    </p:spTree>
    <p:extLst>
      <p:ext uri="{BB962C8B-B14F-4D97-AF65-F5344CB8AC3E}">
        <p14:creationId xmlns:p14="http://schemas.microsoft.com/office/powerpoint/2010/main" val="27420439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lnSpcReduction="10000"/>
          </a:bodyPr>
          <a:lstStyle/>
          <a:p>
            <a:r>
              <a:rPr lang="es-ES" dirty="0"/>
              <a:t>Tres hijos Xavier Lescure, Jean (1779-1851) Tomas Conty que fue alcalde de Saint Germain 1823-1836  y el segundo Pierre Marie Joseph, párroco de Saint Germain, fallecido alrededor de 1793, después de ser perseguido como sacerdote  y por último, Jean Etienne que fue construido en honor a los guardias Dordogne.</a:t>
            </a:r>
          </a:p>
          <a:p>
            <a:r>
              <a:rPr lang="es-ES" dirty="0"/>
              <a:t>El hijo de Juan Esteban y Sabine Delpeyrat, también llamado Xavier Lescure (1819-1978), profesor de Coux y alcalde de Saint Germain durante el Segundo Imperio, se casó con Christine Pauline Monzie Lasserre Conty y dejó a su segunda hija, la señora Montet, que después de intentar reconstruir un pequeño viñedo después de los estragos de la filoxera,  se vende Conty puede después de la guerra de 1914, </a:t>
            </a:r>
          </a:p>
          <a:p>
            <a:endParaRPr lang="es-ES" dirty="0"/>
          </a:p>
        </p:txBody>
      </p:sp>
    </p:spTree>
    <p:extLst>
      <p:ext uri="{BB962C8B-B14F-4D97-AF65-F5344CB8AC3E}">
        <p14:creationId xmlns:p14="http://schemas.microsoft.com/office/powerpoint/2010/main" val="6496414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 ya que no tenía hijos, y se mantuvo la última Lescure.</a:t>
            </a:r>
          </a:p>
          <a:p>
            <a:r>
              <a:rPr lang="es-ES" dirty="0"/>
              <a:t> Conty Monzie Henri Lasserre , reconocido periodista bajo el Segundo Imperio, más conocido por el sobrenombre de Henri Lasserre y cuñado Xavier Lescure, escribió después de la curación milagrosa de la ceguera, el libro de "mayor circulación de Lourdes Nuestra Señora de mientras que el siglo XIX, que fue traducida a más de diez idiomas, por lo que Henri Lasserre, también gracias a otros trabajos, fue el historiador oficial de Lourdes. </a:t>
            </a:r>
          </a:p>
          <a:p>
            <a:r>
              <a:rPr lang="es-ES" dirty="0"/>
              <a:t>Maurice Savary, abuelo del actual propietario de Conty, compró la casa en 1927. </a:t>
            </a:r>
          </a:p>
        </p:txBody>
      </p:sp>
    </p:spTree>
    <p:extLst>
      <p:ext uri="{BB962C8B-B14F-4D97-AF65-F5344CB8AC3E}">
        <p14:creationId xmlns:p14="http://schemas.microsoft.com/office/powerpoint/2010/main" val="28085053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La casa fue ocupada en 1944, en su ausencia, por un matorral de francotiradores aficionados españoles. Se encuentra en el sótano de esta casa fue especialmente encarcelado dueño de Chateau de Monfort, el Sr. Mercier, antes de su ejecución por presunta colaboración. </a:t>
            </a:r>
          </a:p>
          <a:p>
            <a:endParaRPr lang="es-ES" dirty="0"/>
          </a:p>
        </p:txBody>
      </p:sp>
    </p:spTree>
    <p:extLst>
      <p:ext uri="{BB962C8B-B14F-4D97-AF65-F5344CB8AC3E}">
        <p14:creationId xmlns:p14="http://schemas.microsoft.com/office/powerpoint/2010/main" val="31942816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7675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13425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0506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9486703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94370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32527311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06180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Chateau de Boutemont.</a:t>
            </a:r>
          </a:p>
        </p:txBody>
      </p:sp>
      <p:sp>
        <p:nvSpPr>
          <p:cNvPr id="3" name="2 Marcador de contenido"/>
          <p:cNvSpPr>
            <a:spLocks noGrp="1"/>
          </p:cNvSpPr>
          <p:nvPr>
            <p:ph sz="quarter" idx="1"/>
          </p:nvPr>
        </p:nvSpPr>
        <p:spPr/>
        <p:txBody>
          <a:bodyPr/>
          <a:lstStyle/>
          <a:p>
            <a:r>
              <a:rPr lang="es-ES" dirty="0"/>
              <a:t>Castillo Boutemont fecha XIV o XV o siglo, XVI y XVII. </a:t>
            </a:r>
          </a:p>
          <a:p>
            <a:r>
              <a:rPr lang="es-ES" dirty="0"/>
              <a:t>Se compone de una poterna, un puente levadizo y cuatro torres en las esquinas, rodeado por un foso seco. </a:t>
            </a:r>
          </a:p>
          <a:p>
            <a:r>
              <a:rPr lang="es-ES" dirty="0"/>
              <a:t>Todo en una sola unidad de la madera, la piedra y del azulejo. </a:t>
            </a:r>
          </a:p>
          <a:p>
            <a:r>
              <a:rPr lang="es-ES" dirty="0"/>
              <a:t>El parque fue construido en 1930 por Achille Duchêne. </a:t>
            </a:r>
          </a:p>
        </p:txBody>
      </p:sp>
    </p:spTree>
    <p:extLst>
      <p:ext uri="{BB962C8B-B14F-4D97-AF65-F5344CB8AC3E}">
        <p14:creationId xmlns:p14="http://schemas.microsoft.com/office/powerpoint/2010/main" val="1045696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compone de muchas esculturas florales y un gran estanque construido en el espíritu del XVII. Frente a la parte abierta del castillo, hay una capilla notable, un invernadero, un invernadero y otras dependencias. </a:t>
            </a:r>
          </a:p>
          <a:p>
            <a:r>
              <a:rPr lang="es-ES" dirty="0"/>
              <a:t>Por último, un nuevo tipo de jardín renacentista italiano nació, todo en verde, cedro, cobre hayas, césped y flores. </a:t>
            </a:r>
          </a:p>
          <a:p>
            <a:endParaRPr lang="es-ES" dirty="0"/>
          </a:p>
        </p:txBody>
      </p:sp>
    </p:spTree>
    <p:extLst>
      <p:ext uri="{BB962C8B-B14F-4D97-AF65-F5344CB8AC3E}">
        <p14:creationId xmlns:p14="http://schemas.microsoft.com/office/powerpoint/2010/main" val="5736537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874"/>
          <a:stretch/>
        </p:blipFill>
        <p:spPr>
          <a:xfrm>
            <a:off x="-180528" y="0"/>
            <a:ext cx="9324528" cy="6858000"/>
          </a:xfrm>
          <a:prstGeom prst="rect">
            <a:avLst/>
          </a:prstGeom>
        </p:spPr>
      </p:pic>
    </p:spTree>
    <p:extLst>
      <p:ext uri="{BB962C8B-B14F-4D97-AF65-F5344CB8AC3E}">
        <p14:creationId xmlns:p14="http://schemas.microsoft.com/office/powerpoint/2010/main" val="7687090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382" b="1569"/>
          <a:stretch/>
        </p:blipFill>
        <p:spPr>
          <a:xfrm>
            <a:off x="0" y="0"/>
            <a:ext cx="9144000" cy="6858000"/>
          </a:xfrm>
          <a:prstGeom prst="rect">
            <a:avLst/>
          </a:prstGeom>
        </p:spPr>
      </p:pic>
    </p:spTree>
    <p:extLst>
      <p:ext uri="{BB962C8B-B14F-4D97-AF65-F5344CB8AC3E}">
        <p14:creationId xmlns:p14="http://schemas.microsoft.com/office/powerpoint/2010/main" val="373345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3088"/>
          <a:stretch/>
        </p:blipFill>
        <p:spPr>
          <a:xfrm>
            <a:off x="0" y="0"/>
            <a:ext cx="9144000" cy="7029400"/>
          </a:xfrm>
          <a:prstGeom prst="rect">
            <a:avLst/>
          </a:prstGeom>
        </p:spPr>
      </p:pic>
    </p:spTree>
    <p:extLst>
      <p:ext uri="{BB962C8B-B14F-4D97-AF65-F5344CB8AC3E}">
        <p14:creationId xmlns:p14="http://schemas.microsoft.com/office/powerpoint/2010/main" val="8371689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062"/>
          <a:stretch/>
        </p:blipFill>
        <p:spPr>
          <a:xfrm>
            <a:off x="0" y="-99392"/>
            <a:ext cx="9144000" cy="6957392"/>
          </a:xfrm>
          <a:prstGeom prst="rect">
            <a:avLst/>
          </a:prstGeom>
        </p:spPr>
      </p:pic>
    </p:spTree>
    <p:extLst>
      <p:ext uri="{BB962C8B-B14F-4D97-AF65-F5344CB8AC3E}">
        <p14:creationId xmlns:p14="http://schemas.microsoft.com/office/powerpoint/2010/main" val="9821445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94452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3601" b="-1961"/>
          <a:stretch/>
        </p:blipFill>
        <p:spPr>
          <a:xfrm>
            <a:off x="-108520" y="-1"/>
            <a:ext cx="9252520" cy="6992471"/>
          </a:xfrm>
          <a:prstGeom prst="rect">
            <a:avLst/>
          </a:prstGeom>
        </p:spPr>
      </p:pic>
    </p:spTree>
    <p:extLst>
      <p:ext uri="{BB962C8B-B14F-4D97-AF65-F5344CB8AC3E}">
        <p14:creationId xmlns:p14="http://schemas.microsoft.com/office/powerpoint/2010/main" val="35852406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1" r="3088" b="-2157"/>
          <a:stretch/>
        </p:blipFill>
        <p:spPr>
          <a:xfrm>
            <a:off x="0" y="0"/>
            <a:ext cx="9144000" cy="7005918"/>
          </a:xfrm>
          <a:prstGeom prst="rect">
            <a:avLst/>
          </a:prstGeom>
        </p:spPr>
      </p:pic>
    </p:spTree>
    <p:extLst>
      <p:ext uri="{BB962C8B-B14F-4D97-AF65-F5344CB8AC3E}">
        <p14:creationId xmlns:p14="http://schemas.microsoft.com/office/powerpoint/2010/main" val="26398532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25418221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4036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395620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2509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TotalTime>
  <Words>2136</Words>
  <Application>Microsoft Office PowerPoint</Application>
  <PresentationFormat>Presentación en pantalla (4:3)</PresentationFormat>
  <Paragraphs>228</Paragraphs>
  <Slides>116</Slides>
  <Notes>90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116</vt:i4>
      </vt:variant>
    </vt:vector>
  </HeadingPairs>
  <TitlesOfParts>
    <vt:vector size="121" baseType="lpstr">
      <vt:lpstr>Calibri</vt:lpstr>
      <vt:lpstr>Century Schoolbook</vt:lpstr>
      <vt:lpstr>Wingdings</vt:lpstr>
      <vt:lpstr>Wingdings 2</vt:lpstr>
      <vt:lpstr>Default Theme</vt:lpstr>
      <vt:lpstr>EUROPA.-LA VUELTA AL MUNDO EN 885 JARDINES.-FRANCIA.-Jardins du Grand Courtoiseau </vt:lpstr>
      <vt:lpstr>Jardins du Grand Courtoiseau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Trevarez.-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Catherine et Alberich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Chartreuse de Conty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Chateau de Boutemont.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19</cp:revision>
  <dcterms:created xsi:type="dcterms:W3CDTF">2013-09-12T16:18:33Z</dcterms:created>
  <dcterms:modified xsi:type="dcterms:W3CDTF">2018-03-11T20:12:56Z</dcterms:modified>
</cp:coreProperties>
</file>