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2"/>
  </p:notesMasterIdLst>
  <p:sldIdLst>
    <p:sldId id="256" r:id="rId2"/>
    <p:sldId id="258" r:id="rId3"/>
    <p:sldId id="259"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6" r:id="rId85"/>
    <p:sldId id="347" r:id="rId86"/>
    <p:sldId id="348" r:id="rId87"/>
    <p:sldId id="349" r:id="rId88"/>
    <p:sldId id="350" r:id="rId89"/>
    <p:sldId id="351" r:id="rId90"/>
    <p:sldId id="352" r:id="rId91"/>
    <p:sldId id="353" r:id="rId92"/>
    <p:sldId id="354" r:id="rId93"/>
    <p:sldId id="355" r:id="rId94"/>
    <p:sldId id="356" r:id="rId95"/>
    <p:sldId id="357" r:id="rId96"/>
    <p:sldId id="358" r:id="rId97"/>
    <p:sldId id="359" r:id="rId98"/>
    <p:sldId id="360" r:id="rId99"/>
    <p:sldId id="361" r:id="rId100"/>
    <p:sldId id="362" r:id="rId101"/>
    <p:sldId id="363" r:id="rId102"/>
    <p:sldId id="364" r:id="rId103"/>
    <p:sldId id="365" r:id="rId104"/>
    <p:sldId id="366" r:id="rId105"/>
    <p:sldId id="367" r:id="rId106"/>
    <p:sldId id="368" r:id="rId107"/>
    <p:sldId id="369" r:id="rId108"/>
    <p:sldId id="370" r:id="rId109"/>
    <p:sldId id="371" r:id="rId110"/>
    <p:sldId id="372" r:id="rId111"/>
    <p:sldId id="373" r:id="rId112"/>
    <p:sldId id="374" r:id="rId113"/>
    <p:sldId id="375" r:id="rId114"/>
    <p:sldId id="376" r:id="rId115"/>
    <p:sldId id="377" r:id="rId116"/>
    <p:sldId id="378" r:id="rId117"/>
    <p:sldId id="379" r:id="rId118"/>
    <p:sldId id="380" r:id="rId119"/>
    <p:sldId id="381" r:id="rId120"/>
    <p:sldId id="382" r:id="rId121"/>
    <p:sldId id="383" r:id="rId122"/>
    <p:sldId id="384" r:id="rId123"/>
    <p:sldId id="385" r:id="rId124"/>
    <p:sldId id="386" r:id="rId125"/>
    <p:sldId id="387" r:id="rId126"/>
    <p:sldId id="388" r:id="rId127"/>
    <p:sldId id="389" r:id="rId128"/>
    <p:sldId id="390" r:id="rId129"/>
    <p:sldId id="391" r:id="rId130"/>
    <p:sldId id="392" r:id="rId131"/>
    <p:sldId id="393" r:id="rId132"/>
    <p:sldId id="394" r:id="rId133"/>
    <p:sldId id="395" r:id="rId134"/>
    <p:sldId id="396" r:id="rId135"/>
    <p:sldId id="397" r:id="rId136"/>
    <p:sldId id="398" r:id="rId137"/>
    <p:sldId id="399" r:id="rId138"/>
    <p:sldId id="400" r:id="rId139"/>
    <p:sldId id="401" r:id="rId140"/>
    <p:sldId id="402" r:id="rId141"/>
    <p:sldId id="403" r:id="rId142"/>
    <p:sldId id="404" r:id="rId143"/>
    <p:sldId id="405" r:id="rId144"/>
    <p:sldId id="406" r:id="rId145"/>
    <p:sldId id="407" r:id="rId146"/>
    <p:sldId id="341" r:id="rId147"/>
    <p:sldId id="342" r:id="rId148"/>
    <p:sldId id="343" r:id="rId149"/>
    <p:sldId id="344" r:id="rId150"/>
    <p:sldId id="345" r:id="rId1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159FC4-864E-4B42-A7F4-18F95B8C20E6}"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B233DE-B62D-440C-B958-739D86BE99C9}" type="slidenum">
              <a:rPr lang="es-ES" smtClean="0"/>
              <a:t>‹Nº›</a:t>
            </a:fld>
            <a:endParaRPr lang="es-ES" dirty="0"/>
          </a:p>
        </p:txBody>
      </p:sp>
    </p:spTree>
    <p:extLst>
      <p:ext uri="{BB962C8B-B14F-4D97-AF65-F5344CB8AC3E}">
        <p14:creationId xmlns:p14="http://schemas.microsoft.com/office/powerpoint/2010/main" val="3508103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Marqueyssac</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472854-ABED-4940-9CF3-FCCAF70E9493}"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Marqueyssac</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158258-B251-4D5F-AE9B-22648C7C64A5}"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Marqueyssac</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75E70F-174C-4093-AC41-BA1AD1247F91}"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Marqueyssac</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9CDC381-EC3B-4476-B6A8-3886E4D2A53B}"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Marqueyssac</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03EB4D-2280-4813-B5FF-72944DEAF0AD}"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Marqueyssac</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A5CF47-6E07-4442-8C70-06FC8812A98F}"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Marqueyssac</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F67F6E-DA38-4FFC-BF4F-6311D5488603}"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Marqueyssac</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CC79058-9700-4726-BD63-4B1F71C90FE5}"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Marqueyssac</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DE195F-889B-4BCD-869C-01BAABE315DF}"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Marqueyssac</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4DC25E-C682-4C8D-A016-0BD7CD718E4B}"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Marqueyssac</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3F8A6A-13B1-45D3-86A0-246E68F0C8F4}"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Marqueyssac</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D30E13-E902-41E7-BEC1-5F4ABAFE4BB5}"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Marqueyssac</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815D279-9D49-42F4-B27F-149D09B37A95}"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9B4BD4-EDFE-46D1-851F-03F2854A2283}"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Gardens</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A32073-FCBD-4DA9-BB7A-45CBD150CEB3}"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Gardens</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7EE5E9-81AB-4397-A2DA-498BF6376FA4}"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Gardens</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F9CAE1A-1D77-488F-BFA5-650B1B9D6D61}"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Gardens</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3782E0-A319-43A6-A54E-6CFC352D01AE}"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Gardens</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1B87AF-6E25-436A-A9E7-D6BC7E6ED560}"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Gardens</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6FE9BF-91F4-4227-89DB-3197A657A346}"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Gardens</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031852-E2E9-46D9-88C9-FF2BDDC12E0C}"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Gardens</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411D39-1D53-4A24-AF2B-CA011B76AA69}"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Gardens</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C275D4-B57F-44E1-AC41-781DAF0387F9}"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Gardens</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B4A25D-B695-4D7A-9A3C-42F5F1FB0E45}"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Gardens</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0E9791-D64E-47FB-A7ED-B2DBA2266005}"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Gardens</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AFF3AE-37EF-4E6A-A03B-C30E3567973A}"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Gardens</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57F97D-3699-4236-A9A7-0A3DBBD3A724}"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Gardens</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FE17ED5-CDE1-4A96-B99C-AD08F2F5343F}"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Gardens</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80A22F-FE44-4D1C-99BC-EE34DE5E23F4}"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Gardens</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25BA28-B4A7-4E1B-882F-5B005ECB262A}"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0867D3-34AC-4038-8733-A453E7B06BAE}"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5B1D54-94CD-47A7-82EE-D0B4FAECE4B7}"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FA6EB9-8B5D-4DE5-BB62-3202DD22ADD5}"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Gardens</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E61A64-0B3B-44EE-AA51-8D195836678C}"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Gardens</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CF7101-7BFC-4FC4-906F-7FECC84F9A46}"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7A0774-E55C-4486-A23E-BBF982F82272}"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0DC328-56DB-4E13-830A-03689749F6A2}"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4845C4-52ED-4E1F-884B-560B0E3A5635}"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Gardens</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F5B328-DA4C-4AE0-BE37-DCCB4D71CFC0}"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Gardens</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AAB152-E59A-44A9-898E-C43A5CABA1A5}"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D4CFD1-2728-432D-81F5-BC9A0AAE03E8}"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95BA46-1838-42B9-AE53-A64BFDF82B1C}"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D47736-16A4-4179-AA28-828AA7F68B5F}"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8C9841-7BAE-4BFE-B5F2-9180918356D0}"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3CAE084-5B4E-41DB-81DD-4E67D8EE56DF}"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9E69C9-F5D4-451F-85D4-171ECD614262}"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C127B5A-5EF2-434A-AA6C-BB92D45BE12F}"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702E41-3BD4-4EB5-9412-94D7DD1E3CAB}"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2CE6D9-9855-4068-AA9D-CA090A8B1D3E}"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434BF0-E34E-4F49-A624-E8845A39ACE5}"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04E415-6753-40A0-A58D-3A0657187597}"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Gardens</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E08050-499B-47CD-99D3-B3A50B455F2E}"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Gardens</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7EC662-72CB-4B4E-B76B-310C7827006B}"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Gardens</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FA9355-E05F-4427-B257-44A428A42C8E}"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Gardens</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A87F93-52C1-4D66-9018-675EC4C5D6EB}"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Gardens</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6242DE-C22D-4A05-A0D6-631EB33B6BAD}"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Monet Gardens</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7F7CA6-1068-485F-BB0C-E506165AF6BE}"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Musee Rodin</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8974FE-B903-4AEE-9418-6109914CA199}"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Musee Rodin</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674328-3661-48AA-89DA-D383A81D0B98}"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Musee Rodin</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D9AD51-0573-4EB0-B97F-8A5BDFEDC3EE}"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Musee Rodin</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BAADEB-B706-49E0-B5FC-E16F510BE52D}"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Musee Rodin</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21D8305-95E7-48F1-8170-0CC6B09FF657}"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Musee Rodin</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5A49C4-B47F-437E-A1EE-801F88AC90BB}"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Musee Rodin</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E1B484-4ECA-420A-AEE9-9058BC4FA733}"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Musee Rodin</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766A11-38AD-4FD1-906B-7B2C74C42180}"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Musee Rodin</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886D12-F6EF-457A-95F0-9B953C8A0F27}"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Nimes.-La Fontaine</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D4F8AC-2D71-4493-BD6D-95F9BADDBE46}"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Nimes.-La Fontaine</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BFB256-75D6-4EC3-A982-E3E8E56D73D2}"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Nimes</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89A03B-9798-490D-8BDC-53586814D926}"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Palais de la Berbie</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D22072-C4B0-4465-B697-04BE1834CEEA}"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Palais de Berbie</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B90EC0-2DC5-42D7-B668-3F11EFF99CA7}"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A02B02-48CA-406B-BB57-AC466E6310CD}"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828029-0743-43FE-BC0D-36D0B46378DF}"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09D0B4-06F8-4353-9E31-7F30304B1D04}"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0825BF-6829-4399-844A-B03EBED38A1F}"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C4462E-F2A9-4405-B192-19C7233F4187}"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8650EB-2F17-4526-88CE-4F6CE5FA7134}"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6683638-FC33-4E70-85A7-40DECEF44C94}"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34E56D-EAAD-4D41-BC42-5B27CAAFD055}"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BBE80B-BE7C-4010-9A5C-A8E4B6060228}"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70C1E2-5854-422D-A882-1CB0CC0FCA62}"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239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F857B8-AF90-4714-8480-A444E2404062}"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240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1034BD-DDA1-4F4C-9DF1-3B1D15E8CCC1}"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241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AB3DE9-5B4F-4F62-8D18-1A719400E489}"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André Citroën</a:t>
            </a:r>
          </a:p>
        </p:txBody>
      </p:sp>
      <p:sp>
        <p:nvSpPr>
          <p:cNvPr id="242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7A2634-377B-4411-AA63-49C47284043C}"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la Tête d´Or</a:t>
            </a:r>
          </a:p>
        </p:txBody>
      </p:sp>
      <p:sp>
        <p:nvSpPr>
          <p:cNvPr id="249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B68831-09B4-41F6-B76D-A80043922D4F}"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la Tête d´Or</a:t>
            </a:r>
          </a:p>
        </p:txBody>
      </p:sp>
      <p:sp>
        <p:nvSpPr>
          <p:cNvPr id="250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61A63C-72C3-49BA-BA83-8FDCC19ABB61}"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la Tête d´Or</a:t>
            </a:r>
          </a:p>
        </p:txBody>
      </p:sp>
      <p:sp>
        <p:nvSpPr>
          <p:cNvPr id="251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D7C50F-9233-4B49-AA95-94A71646733A}"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la Tête d´Or.-Guiñol</a:t>
            </a:r>
          </a:p>
        </p:txBody>
      </p:sp>
      <p:sp>
        <p:nvSpPr>
          <p:cNvPr id="252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6AAE3C-A713-4FCB-80BC-1DE66CAE2DC5}"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la Tête d´Or</a:t>
            </a:r>
          </a:p>
        </p:txBody>
      </p:sp>
      <p:sp>
        <p:nvSpPr>
          <p:cNvPr id="253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471908-7CE7-4847-9FE3-FC51B8D19F59}"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la Tête d´Or</a:t>
            </a:r>
          </a:p>
        </p:txBody>
      </p:sp>
      <p:sp>
        <p:nvSpPr>
          <p:cNvPr id="254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F84E20-B8F3-4122-B0D3-5C3CEBFB3033}"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la Tête d´or</a:t>
            </a:r>
          </a:p>
        </p:txBody>
      </p:sp>
      <p:sp>
        <p:nvSpPr>
          <p:cNvPr id="256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DDA96C-7416-40A3-B39A-9EC2696EB89F}"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la Tête d´or</a:t>
            </a:r>
          </a:p>
        </p:txBody>
      </p:sp>
      <p:sp>
        <p:nvSpPr>
          <p:cNvPr id="257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6BF06E-00E4-45FF-B52C-B9D2A79D0BEA}"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la Tête d´Or</a:t>
            </a:r>
          </a:p>
        </p:txBody>
      </p:sp>
      <p:sp>
        <p:nvSpPr>
          <p:cNvPr id="258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9E692AB-37E9-4462-8A3F-C3182E7B25AE}"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la Tête d´Or</a:t>
            </a:r>
          </a:p>
        </p:txBody>
      </p:sp>
      <p:sp>
        <p:nvSpPr>
          <p:cNvPr id="259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791304-BC57-4994-8861-9218A0FC27A7}"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la Tête d´Or</a:t>
            </a:r>
          </a:p>
        </p:txBody>
      </p:sp>
      <p:sp>
        <p:nvSpPr>
          <p:cNvPr id="260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1046D0-9FF8-4C87-8C0F-FD7EDDC112FC}"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la Tête d´Or</a:t>
            </a:r>
          </a:p>
        </p:txBody>
      </p:sp>
      <p:sp>
        <p:nvSpPr>
          <p:cNvPr id="261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298D6C-1357-44CA-A459-676554DD8B8E}"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la Têtet d´Or</a:t>
            </a:r>
          </a:p>
        </p:txBody>
      </p:sp>
      <p:sp>
        <p:nvSpPr>
          <p:cNvPr id="262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9272CC-0B7E-4383-95B3-6AFA6FBC1ACE}"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la Tête d´Or</a:t>
            </a:r>
          </a:p>
        </p:txBody>
      </p:sp>
      <p:sp>
        <p:nvSpPr>
          <p:cNvPr id="263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84C2B7-07B7-42FE-9DFD-5AC735DCE953}"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la Tête d´Or</a:t>
            </a:r>
          </a:p>
        </p:txBody>
      </p:sp>
      <p:sp>
        <p:nvSpPr>
          <p:cNvPr id="264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B3263E-D4EF-42FD-B463-17106F76BABE}"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la Tète d´Or</a:t>
            </a:r>
          </a:p>
        </p:txBody>
      </p:sp>
      <p:sp>
        <p:nvSpPr>
          <p:cNvPr id="265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E57B7B-EEDD-4090-8A12-3781A869FA09}"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la Tête d´Or</a:t>
            </a:r>
          </a:p>
        </p:txBody>
      </p:sp>
      <p:sp>
        <p:nvSpPr>
          <p:cNvPr id="266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876685-B5CF-43FB-9472-41E23A6134BD}"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la Tête d´Or.-Orangerie</a:t>
            </a:r>
          </a:p>
        </p:txBody>
      </p:sp>
      <p:sp>
        <p:nvSpPr>
          <p:cNvPr id="267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A50B78-7D70-4E59-9C14-B2CDCFF8F9E7}"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la Tète d´Or</a:t>
            </a:r>
          </a:p>
        </p:txBody>
      </p:sp>
      <p:sp>
        <p:nvSpPr>
          <p:cNvPr id="268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135991-794E-4FB8-90D4-C773CF63C394}"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la Tête d´Or</a:t>
            </a:r>
          </a:p>
        </p:txBody>
      </p:sp>
      <p:sp>
        <p:nvSpPr>
          <p:cNvPr id="269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3DCDF6-7452-4779-815E-C0870DB0B664}"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la Tête d´Or</a:t>
            </a:r>
          </a:p>
        </p:txBody>
      </p:sp>
      <p:sp>
        <p:nvSpPr>
          <p:cNvPr id="270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9A8092-9EE6-41DF-9387-51E3BE41ED8A}"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la Tête d´Or</a:t>
            </a:r>
          </a:p>
        </p:txBody>
      </p:sp>
      <p:sp>
        <p:nvSpPr>
          <p:cNvPr id="271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21B6B6-DC7A-444E-AF4B-F05D169B402C}"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la Tête d´Or</a:t>
            </a:r>
          </a:p>
        </p:txBody>
      </p:sp>
      <p:sp>
        <p:nvSpPr>
          <p:cNvPr id="272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978C03D-1B55-4016-AD70-0355E0ED4D8F}"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la Tête d´Or</a:t>
            </a:r>
          </a:p>
        </p:txBody>
      </p:sp>
      <p:sp>
        <p:nvSpPr>
          <p:cNvPr id="273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B31859-8F3C-4304-B41E-1299DAA2FE55}"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la Tête d´Or</a:t>
            </a:r>
          </a:p>
        </p:txBody>
      </p:sp>
      <p:sp>
        <p:nvSpPr>
          <p:cNvPr id="274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37F459-349C-4CE3-B8E3-0028B141ED41}"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Saint Cloud</a:t>
            </a:r>
          </a:p>
        </p:txBody>
      </p:sp>
      <p:sp>
        <p:nvSpPr>
          <p:cNvPr id="275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05B917-79E5-49B6-8D0F-E5B2D581DEB1}"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Saint Cloud</a:t>
            </a:r>
          </a:p>
        </p:txBody>
      </p:sp>
      <p:sp>
        <p:nvSpPr>
          <p:cNvPr id="276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D8DC4C-C10F-40E7-9535-ECDFBC9E323B}"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Saint Cloud</a:t>
            </a:r>
          </a:p>
        </p:txBody>
      </p:sp>
      <p:sp>
        <p:nvSpPr>
          <p:cNvPr id="277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C21AD9-BDA1-49D7-9947-D8DFF10AE81B}"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Saint Cloud</a:t>
            </a:r>
          </a:p>
        </p:txBody>
      </p:sp>
      <p:sp>
        <p:nvSpPr>
          <p:cNvPr id="278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E87173-1CAE-493A-9429-FF6E136B85EF}"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Saint Cloud</a:t>
            </a:r>
          </a:p>
        </p:txBody>
      </p:sp>
      <p:sp>
        <p:nvSpPr>
          <p:cNvPr id="279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8A418A-523E-4E5F-A486-C4C9D3DEA756}"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Saint Cloud</a:t>
            </a:r>
          </a:p>
        </p:txBody>
      </p:sp>
      <p:sp>
        <p:nvSpPr>
          <p:cNvPr id="280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7C38DB-33F7-4542-8098-C130D0F23FD5}"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Sceaux</a:t>
            </a:r>
          </a:p>
        </p:txBody>
      </p:sp>
      <p:sp>
        <p:nvSpPr>
          <p:cNvPr id="281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148783-E78B-4454-9B54-24286E420CCB}"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Sceaux</a:t>
            </a:r>
          </a:p>
        </p:txBody>
      </p:sp>
      <p:sp>
        <p:nvSpPr>
          <p:cNvPr id="282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E9D175-B4D5-478D-BC08-CF581CE8C0A2}"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Sceaux</a:t>
            </a:r>
          </a:p>
        </p:txBody>
      </p:sp>
      <p:sp>
        <p:nvSpPr>
          <p:cNvPr id="283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7BE1B5-28DB-4935-9884-1EAE917D63DB}"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Sceaux</a:t>
            </a:r>
          </a:p>
        </p:txBody>
      </p:sp>
      <p:sp>
        <p:nvSpPr>
          <p:cNvPr id="284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2ED6D6-6628-426D-A313-34DD9FD64C70}"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Sceaux</a:t>
            </a:r>
          </a:p>
        </p:txBody>
      </p:sp>
      <p:sp>
        <p:nvSpPr>
          <p:cNvPr id="285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91B611-0439-4DAD-8098-3D35A1A66E26}" type="slidenum">
              <a:rPr lang="es-ES">
                <a:solidFill>
                  <a:prstClr val="black"/>
                </a:solidFill>
              </a:rPr>
              <a:pPr>
                <a:defRPr/>
              </a:pPr>
              <a:t>144</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 de Sceaux</a:t>
            </a:r>
          </a:p>
        </p:txBody>
      </p:sp>
      <p:sp>
        <p:nvSpPr>
          <p:cNvPr id="286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7A6E2F-8585-4D39-8631-BE4773B6A3CF}" type="slidenum">
              <a:rPr lang="es-ES">
                <a:solidFill>
                  <a:prstClr val="black"/>
                </a:solidFill>
              </a:rPr>
              <a:pPr>
                <a:defRPr/>
              </a:pPr>
              <a:t>145</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Nimes y Noalles</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7211FB-F33B-4601-959F-E7CC263ABE57}" type="slidenum">
              <a:rPr lang="es-ES">
                <a:solidFill>
                  <a:prstClr val="black"/>
                </a:solidFill>
              </a:rPr>
              <a:pPr>
                <a:defRPr/>
              </a:pPr>
              <a:t>146</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Pagode de Chanteloup</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5411F2-DF6D-4D9B-B258-22502FD161AA}" type="slidenum">
              <a:rPr lang="es-ES">
                <a:solidFill>
                  <a:prstClr val="black"/>
                </a:solidFill>
              </a:rPr>
              <a:pPr>
                <a:defRPr/>
              </a:pPr>
              <a:t>147</a:t>
            </a:fld>
            <a:endParaRPr lang="es-ES" dirty="0">
              <a:solidFill>
                <a:prstClr val="black"/>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Pagode de Chanteloup</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AD987D-1E45-47D7-AC9D-6F0422046474}" type="slidenum">
              <a:rPr lang="es-ES">
                <a:solidFill>
                  <a:prstClr val="black"/>
                </a:solidFill>
              </a:rPr>
              <a:pPr>
                <a:defRPr/>
              </a:pPr>
              <a:t>148</a:t>
            </a:fld>
            <a:endParaRPr lang="es-ES" dirty="0">
              <a:solidFill>
                <a:prstClr val="black"/>
              </a:solidFil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Palais Chaillot</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61C0FB-840D-4DB0-A2B3-F5B4EDBBE188}" type="slidenum">
              <a:rPr lang="es-ES">
                <a:solidFill>
                  <a:prstClr val="black"/>
                </a:solidFill>
              </a:rPr>
              <a:pPr>
                <a:defRPr/>
              </a:pPr>
              <a:t>149</a:t>
            </a:fld>
            <a:endParaRPr lang="es-ES" dirty="0">
              <a:solidFill>
                <a:prstClr val="black"/>
              </a:solidFil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Palais Chaillot</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518DDC-3A79-4855-9CA3-888973104E9B}" type="slidenum">
              <a:rPr lang="es-ES">
                <a:solidFill>
                  <a:prstClr val="black"/>
                </a:solidFill>
              </a:rPr>
              <a:pPr>
                <a:defRPr/>
              </a:pPr>
              <a:t>150</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3.xml"/><Relationship Id="rId1" Type="http://schemas.openxmlformats.org/officeDocument/2006/relationships/slideLayout" Target="../slideLayouts/slideLayout7.xml"/><Relationship Id="rId4" Type="http://schemas.openxmlformats.org/officeDocument/2006/relationships/image" Target="../media/image127.jpeg"/></Relationships>
</file>

<file path=ppt/slides/_rels/slide147.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5.xml"/><Relationship Id="rId1" Type="http://schemas.openxmlformats.org/officeDocument/2006/relationships/slideLayout" Target="../slideLayouts/slideLayout7.xml"/><Relationship Id="rId4" Type="http://schemas.openxmlformats.org/officeDocument/2006/relationships/image" Target="../media/image130.jpeg"/></Relationships>
</file>

<file path=ppt/slides/_rels/slide149.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1052736"/>
            <a:ext cx="6768752" cy="1894362"/>
          </a:xfrm>
        </p:spPr>
        <p:txBody>
          <a:bodyPr>
            <a:normAutofit/>
          </a:bodyPr>
          <a:lstStyle/>
          <a:p>
            <a:r>
              <a:rPr lang="es-ES" sz="3200" dirty="0"/>
              <a:t>EUROPA.-LA VUELTA AL MUNDO EN 885 JARDINES.-FRANCIA.-K</a:t>
            </a:r>
          </a:p>
        </p:txBody>
      </p:sp>
      <p:sp>
        <p:nvSpPr>
          <p:cNvPr id="3" name="2 Subtítulo"/>
          <p:cNvSpPr>
            <a:spLocks noGrp="1"/>
          </p:cNvSpPr>
          <p:nvPr>
            <p:ph type="subTitle" idx="1"/>
          </p:nvPr>
        </p:nvSpPr>
        <p:spPr>
          <a:xfrm>
            <a:off x="2699792" y="5003322"/>
            <a:ext cx="4320480"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3582704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Título"/>
          <p:cNvSpPr>
            <a:spLocks noGrp="1"/>
          </p:cNvSpPr>
          <p:nvPr>
            <p:ph type="title"/>
          </p:nvPr>
        </p:nvSpPr>
        <p:spPr/>
        <p:txBody>
          <a:bodyPr>
            <a:normAutofit/>
          </a:bodyPr>
          <a:lstStyle/>
          <a:p>
            <a:pPr eaLnBrk="1" hangingPunct="1"/>
            <a:r>
              <a:rPr lang="es-ES" sz="2800" b="1" dirty="0"/>
              <a:t>Jardins de Marqueyssac</a:t>
            </a:r>
          </a:p>
        </p:txBody>
      </p:sp>
      <p:sp>
        <p:nvSpPr>
          <p:cNvPr id="4099" name="2 Marcador de contenido"/>
          <p:cNvSpPr>
            <a:spLocks noGrp="1"/>
          </p:cNvSpPr>
          <p:nvPr>
            <p:ph sz="quarter" idx="1"/>
          </p:nvPr>
        </p:nvSpPr>
        <p:spPr/>
        <p:txBody>
          <a:bodyPr/>
          <a:lstStyle/>
          <a:p>
            <a:pPr eaLnBrk="1" hangingPunct="1"/>
            <a:r>
              <a:rPr lang="es-ES" sz="2400" dirty="0"/>
              <a:t>Situados en el departamento de la Dordogne en la </a:t>
            </a:r>
            <a:endParaRPr lang="es-ES" sz="2400" b="1" dirty="0"/>
          </a:p>
          <a:p>
            <a:pPr eaLnBrk="1" hangingPunct="1"/>
            <a:r>
              <a:rPr lang="es-ES" sz="2400" dirty="0"/>
              <a:t>Región de Aquitania.</a:t>
            </a:r>
            <a:endParaRPr lang="es-ES" sz="2400" b="1" dirty="0"/>
          </a:p>
          <a:p>
            <a:pPr eaLnBrk="1" hangingPunct="1"/>
            <a:r>
              <a:rPr lang="es-ES" sz="2400" dirty="0"/>
              <a:t>Los jardines del castillo de Marqueyssac, son una propiedad privada nacidos de una familia que procede del siglo XVII.</a:t>
            </a:r>
            <a:endParaRPr lang="es-ES" sz="2400" b="1" dirty="0"/>
          </a:p>
          <a:p>
            <a:pPr eaLnBrk="1" hangingPunct="1"/>
            <a:r>
              <a:rPr lang="es-ES" sz="2400" dirty="0"/>
              <a:t>Es uno de los más bellos aciertos de los jardines románticos del siglo XIX.</a:t>
            </a:r>
          </a:p>
          <a:p>
            <a:r>
              <a:rPr lang="es-ES" dirty="0"/>
              <a:t>En 1861 Julien de Cerval hereda este lugar, apasionado por los jardines hizo plantar miles de bojes</a:t>
            </a:r>
            <a:endParaRPr lang="es-ES" sz="2400" dirty="0"/>
          </a:p>
          <a:p>
            <a:pPr eaLnBrk="1" hangingPunct="1"/>
            <a:endParaRPr lang="es-ES" dirty="0"/>
          </a:p>
        </p:txBody>
      </p:sp>
    </p:spTree>
    <p:extLst>
      <p:ext uri="{BB962C8B-B14F-4D97-AF65-F5344CB8AC3E}">
        <p14:creationId xmlns:p14="http://schemas.microsoft.com/office/powerpoint/2010/main" val="3982766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2 Marcador de contenido"/>
          <p:cNvSpPr>
            <a:spLocks noGrp="1"/>
          </p:cNvSpPr>
          <p:nvPr>
            <p:ph sz="quarter" idx="1"/>
          </p:nvPr>
        </p:nvSpPr>
        <p:spPr>
          <a:xfrm>
            <a:off x="457200" y="908720"/>
            <a:ext cx="7643192" cy="5217443"/>
          </a:xfrm>
        </p:spPr>
        <p:txBody>
          <a:bodyPr/>
          <a:lstStyle/>
          <a:p>
            <a:pPr eaLnBrk="1" hangingPunct="1"/>
            <a:r>
              <a:rPr lang="es-ES" sz="2400" dirty="0"/>
              <a:t>Lugar calificado por su parque histórico de 22 has. alrededor del castillo, mas de 6 Km de paseos sombreados y 150.000 bojes centenarios recortados y con el atractivo de miradores, rocallas, cascadas y teatros verdes.</a:t>
            </a:r>
            <a:endParaRPr lang="es-ES" sz="2400" b="1" dirty="0"/>
          </a:p>
          <a:p>
            <a:pPr eaLnBrk="1" hangingPunct="1"/>
            <a:r>
              <a:rPr lang="es-ES" sz="2400" dirty="0"/>
              <a:t>Construido sobre un afloramiento rocoso, el jardín tiene extraordinarias vistas sobre el valle y los acantilados.</a:t>
            </a:r>
          </a:p>
          <a:p>
            <a:r>
              <a:rPr lang="es-ES" dirty="0"/>
              <a:t>Los bojes plantados en el siglo XIX son puestos en valor con una fantasía llena de movimiento.</a:t>
            </a:r>
          </a:p>
          <a:p>
            <a:r>
              <a:rPr lang="es-ES" dirty="0"/>
              <a:t>El jardín esta en restauración desde 1996,se encuentra en el Perigord francés.</a:t>
            </a:r>
          </a:p>
          <a:p>
            <a:r>
              <a:rPr lang="es-ES" dirty="0"/>
              <a:t>Es el jardín más visitado del Perigord francés.</a:t>
            </a:r>
            <a:endParaRPr lang="es-ES" sz="2400" dirty="0"/>
          </a:p>
          <a:p>
            <a:pPr eaLnBrk="1" hangingPunct="1"/>
            <a:endParaRPr lang="es-ES" sz="2400" dirty="0"/>
          </a:p>
        </p:txBody>
      </p:sp>
    </p:spTree>
    <p:extLst>
      <p:ext uri="{BB962C8B-B14F-4D97-AF65-F5344CB8AC3E}">
        <p14:creationId xmlns:p14="http://schemas.microsoft.com/office/powerpoint/2010/main" val="1270763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3 Imagen" descr="Marqueyssa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05389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1 Imagen" descr="Marqueyssac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9548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Marqueyssac2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7727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Marqueyssac boj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80625"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0718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Marqueyssac boje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3067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Marqueyssac Castill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7631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Marqueyssac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7602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Marqueyssac.-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2003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Marqueyssac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8075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Marqueyssac.-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6016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2 Imagen" descr="Marqueyssac.-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07600" cy="750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9177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4 Imagen" descr="Marqueyssac.-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1198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Marqueyssac.-sen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505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Título"/>
          <p:cNvSpPr>
            <a:spLocks noGrp="1"/>
          </p:cNvSpPr>
          <p:nvPr>
            <p:ph type="title"/>
          </p:nvPr>
        </p:nvSpPr>
        <p:spPr/>
        <p:txBody>
          <a:bodyPr>
            <a:normAutofit fontScale="90000"/>
          </a:bodyPr>
          <a:lstStyle/>
          <a:p>
            <a:pPr eaLnBrk="1" hangingPunct="1"/>
            <a:r>
              <a:rPr lang="es-ES" sz="4800" b="1" dirty="0"/>
              <a:t>Jardin de Claude Monet</a:t>
            </a:r>
          </a:p>
        </p:txBody>
      </p:sp>
      <p:sp>
        <p:nvSpPr>
          <p:cNvPr id="20483" name="2 Marcador de contenido"/>
          <p:cNvSpPr>
            <a:spLocks noGrp="1"/>
          </p:cNvSpPr>
          <p:nvPr>
            <p:ph sz="quarter" idx="1"/>
          </p:nvPr>
        </p:nvSpPr>
        <p:spPr>
          <a:xfrm>
            <a:off x="457200" y="2276475"/>
            <a:ext cx="7571184" cy="4048125"/>
          </a:xfrm>
        </p:spPr>
        <p:txBody>
          <a:bodyPr/>
          <a:lstStyle/>
          <a:p>
            <a:pPr eaLnBrk="1" hangingPunct="1"/>
            <a:r>
              <a:rPr lang="es-ES_tradnl" sz="2400" dirty="0"/>
              <a:t>Claude Monet pintor impresionista francés, construye en 1890 en Giverny.Francia, el famoso jardín con puente japonés.</a:t>
            </a:r>
            <a:endParaRPr lang="es-ES" sz="2400" i="1" dirty="0"/>
          </a:p>
          <a:p>
            <a:pPr eaLnBrk="1" hangingPunct="1"/>
            <a:r>
              <a:rPr lang="es-ES_tradnl" sz="2400" dirty="0"/>
              <a:t>Giverny esta a la orilla derecha del río Sena a 80 Km.de Paris.</a:t>
            </a:r>
            <a:endParaRPr lang="es-ES" sz="2400" i="1" dirty="0"/>
          </a:p>
          <a:p>
            <a:pPr eaLnBrk="1" hangingPunct="1"/>
            <a:r>
              <a:rPr lang="es-ES_tradnl" sz="2400" dirty="0"/>
              <a:t>Monet aficionado a la jardinería crea dos jardines, el Clos Normand de 1 ha. próximo a la casa, donde cultiva toda clase de flores.</a:t>
            </a:r>
          </a:p>
          <a:p>
            <a:pPr eaLnBrk="1" hangingPunct="1"/>
            <a:r>
              <a:rPr lang="es-ES_tradnl" sz="2400" dirty="0"/>
              <a:t> </a:t>
            </a:r>
            <a:endParaRPr lang="es-ES" sz="2400" i="1" dirty="0"/>
          </a:p>
          <a:p>
            <a:pPr eaLnBrk="1" hangingPunct="1"/>
            <a:endParaRPr lang="es-ES" dirty="0"/>
          </a:p>
        </p:txBody>
      </p:sp>
    </p:spTree>
    <p:extLst>
      <p:ext uri="{BB962C8B-B14F-4D97-AF65-F5344CB8AC3E}">
        <p14:creationId xmlns:p14="http://schemas.microsoft.com/office/powerpoint/2010/main" val="20999998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2 Marcador de contenido"/>
          <p:cNvSpPr>
            <a:spLocks noGrp="1"/>
          </p:cNvSpPr>
          <p:nvPr>
            <p:ph sz="quarter" idx="1"/>
          </p:nvPr>
        </p:nvSpPr>
        <p:spPr>
          <a:xfrm>
            <a:off x="428625" y="1428750"/>
            <a:ext cx="7311727" cy="5000625"/>
          </a:xfrm>
        </p:spPr>
        <p:txBody>
          <a:bodyPr/>
          <a:lstStyle/>
          <a:p>
            <a:pPr eaLnBrk="1" hangingPunct="1"/>
            <a:r>
              <a:rPr lang="es-ES_tradnl" sz="2400" dirty="0"/>
              <a:t>El paseo central lo cubre con arcadas con rosales trepadores y el jardín acuático con el puente japonés y la colección de nenúfares en el estanque.</a:t>
            </a:r>
            <a:endParaRPr lang="es-ES" sz="2400" i="1" dirty="0"/>
          </a:p>
          <a:p>
            <a:pPr eaLnBrk="1" hangingPunct="1"/>
            <a:r>
              <a:rPr lang="es-ES_tradnl" sz="2400" dirty="0"/>
              <a:t>No le gustan los jardines demasiado organizados, intercambia plantas con sus amigos y consigue un jardín lleno de flores todo el año.</a:t>
            </a:r>
            <a:endParaRPr lang="es-ES" sz="2400" i="1" dirty="0"/>
          </a:p>
          <a:p>
            <a:pPr eaLnBrk="1" hangingPunct="1"/>
            <a:r>
              <a:rPr lang="es-ES_tradnl" sz="2400" dirty="0"/>
              <a:t>En 1983 adquiere un terreno vecino al otro lado de la carretera atravesado por un pequeño arroyo, a pesar de la oposición de los vecinos. </a:t>
            </a:r>
            <a:endParaRPr lang="es-ES" sz="2400" i="1" dirty="0"/>
          </a:p>
          <a:p>
            <a:pPr eaLnBrk="1" hangingPunct="1"/>
            <a:endParaRPr lang="es-ES" dirty="0"/>
          </a:p>
        </p:txBody>
      </p:sp>
    </p:spTree>
    <p:extLst>
      <p:ext uri="{BB962C8B-B14F-4D97-AF65-F5344CB8AC3E}">
        <p14:creationId xmlns:p14="http://schemas.microsoft.com/office/powerpoint/2010/main" val="23843396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2 Marcador de contenido"/>
          <p:cNvSpPr>
            <a:spLocks noGrp="1"/>
          </p:cNvSpPr>
          <p:nvPr>
            <p:ph sz="quarter" idx="1"/>
          </p:nvPr>
        </p:nvSpPr>
        <p:spPr>
          <a:xfrm>
            <a:off x="457200" y="1357313"/>
            <a:ext cx="7355160" cy="4768850"/>
          </a:xfrm>
        </p:spPr>
        <p:txBody>
          <a:bodyPr/>
          <a:lstStyle/>
          <a:p>
            <a:pPr eaLnBrk="1" hangingPunct="1"/>
            <a:r>
              <a:rPr lang="es-ES_tradnl" sz="2400" dirty="0"/>
              <a:t>Crea los lagos convenciéndolos que las plantas que cultiva no envenenan las aguas.</a:t>
            </a:r>
            <a:endParaRPr lang="es-ES" sz="2400" i="1" dirty="0"/>
          </a:p>
          <a:p>
            <a:pPr eaLnBrk="1" hangingPunct="1"/>
            <a:r>
              <a:rPr lang="es-ES_tradnl" sz="2400" dirty="0"/>
              <a:t>La propiedad es legada por su hijo Michael a la Academia de Bellas Artes en 1966.</a:t>
            </a:r>
            <a:endParaRPr lang="es-ES" sz="2400" i="1" dirty="0"/>
          </a:p>
          <a:p>
            <a:pPr eaLnBrk="1" hangingPunct="1"/>
            <a:r>
              <a:rPr lang="es-ES_tradnl" sz="2400" dirty="0"/>
              <a:t>El jardín había sufrido importantes daños durante la II Guerra Mundial y en su estado de abandono.</a:t>
            </a:r>
            <a:endParaRPr lang="es-ES" sz="2400" i="1" dirty="0"/>
          </a:p>
          <a:p>
            <a:pPr eaLnBrk="1" hangingPunct="1"/>
            <a:r>
              <a:rPr lang="es-ES_tradnl" sz="2400" dirty="0"/>
              <a:t>El jardín es restaurado a su estado original gracias a las donaciones de mecenas americanos y franceses.</a:t>
            </a:r>
            <a:endParaRPr lang="es-ES" sz="2400" i="1" dirty="0"/>
          </a:p>
          <a:p>
            <a:pPr eaLnBrk="1" hangingPunct="1"/>
            <a:r>
              <a:rPr lang="es-ES_tradnl" sz="2400" dirty="0"/>
              <a:t> </a:t>
            </a:r>
            <a:endParaRPr lang="es-ES" sz="2400" i="1" dirty="0"/>
          </a:p>
          <a:p>
            <a:pPr eaLnBrk="1" hangingPunct="1"/>
            <a:endParaRPr lang="es-ES" dirty="0"/>
          </a:p>
        </p:txBody>
      </p:sp>
    </p:spTree>
    <p:extLst>
      <p:ext uri="{BB962C8B-B14F-4D97-AF65-F5344CB8AC3E}">
        <p14:creationId xmlns:p14="http://schemas.microsoft.com/office/powerpoint/2010/main" val="4335188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2 Marcador de contenido"/>
          <p:cNvSpPr>
            <a:spLocks noGrp="1"/>
          </p:cNvSpPr>
          <p:nvPr>
            <p:ph sz="quarter" idx="1"/>
          </p:nvPr>
        </p:nvSpPr>
        <p:spPr>
          <a:xfrm>
            <a:off x="457200" y="1428750"/>
            <a:ext cx="7355160" cy="4697413"/>
          </a:xfrm>
        </p:spPr>
        <p:txBody>
          <a:bodyPr/>
          <a:lstStyle/>
          <a:p>
            <a:pPr eaLnBrk="1" hangingPunct="1"/>
            <a:r>
              <a:rPr lang="es-ES_tradnl" sz="2400" dirty="0"/>
              <a:t>Hoy la Fundación Claude Monet administra y gestiona el espacio y la casa del pintor impresionista, desde 1980.</a:t>
            </a:r>
            <a:endParaRPr lang="es-ES" sz="2400" i="1" dirty="0"/>
          </a:p>
          <a:p>
            <a:pPr eaLnBrk="1" hangingPunct="1"/>
            <a:r>
              <a:rPr lang="es-ES_tradnl" sz="2400" dirty="0"/>
              <a:t>El jardín lo visitan 500.000 personas al año. </a:t>
            </a:r>
            <a:endParaRPr lang="es-ES" sz="2400" i="1" dirty="0"/>
          </a:p>
          <a:p>
            <a:pPr eaLnBrk="1" hangingPunct="1"/>
            <a:r>
              <a:rPr lang="es-ES_tradnl" sz="2400" dirty="0"/>
              <a:t>Es un destino turístico para los amantes del arte de los jardines.</a:t>
            </a:r>
            <a:endParaRPr lang="es-ES" sz="2400" i="1" dirty="0"/>
          </a:p>
          <a:p>
            <a:pPr eaLnBrk="1" hangingPunct="1"/>
            <a:r>
              <a:rPr lang="es-ES_tradnl" sz="2400" dirty="0"/>
              <a:t>En 1893 inicio las obras del jardín del agua, asimétrico, japonizado, exótico con sentido oriental de contemplación filosófica de la naturaleza. </a:t>
            </a:r>
          </a:p>
          <a:p>
            <a:pPr eaLnBrk="1" hangingPunct="1"/>
            <a:r>
              <a:rPr lang="es-ES_tradnl" sz="2400" dirty="0"/>
              <a:t>Posee una colección de ninfas y nenúfares.</a:t>
            </a:r>
            <a:endParaRPr lang="es-ES" sz="2400" i="1" dirty="0"/>
          </a:p>
          <a:p>
            <a:pPr eaLnBrk="1" hangingPunct="1"/>
            <a:endParaRPr lang="es-ES" sz="2400" dirty="0"/>
          </a:p>
        </p:txBody>
      </p:sp>
    </p:spTree>
    <p:extLst>
      <p:ext uri="{BB962C8B-B14F-4D97-AF65-F5344CB8AC3E}">
        <p14:creationId xmlns:p14="http://schemas.microsoft.com/office/powerpoint/2010/main" val="6578985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2 Marcador de contenido"/>
          <p:cNvSpPr>
            <a:spLocks noGrp="1"/>
          </p:cNvSpPr>
          <p:nvPr>
            <p:ph sz="quarter" idx="1"/>
          </p:nvPr>
        </p:nvSpPr>
        <p:spPr>
          <a:xfrm>
            <a:off x="457200" y="1571625"/>
            <a:ext cx="7355160" cy="4554538"/>
          </a:xfrm>
        </p:spPr>
        <p:txBody>
          <a:bodyPr/>
          <a:lstStyle/>
          <a:p>
            <a:pPr eaLnBrk="1" hangingPunct="1"/>
            <a:r>
              <a:rPr lang="es-ES_tradnl" dirty="0"/>
              <a:t>El jardín de la casa esta repleto de plantas de flor, iris, adormideras, clematis, etc.…donde las plantas anuales alternan con las vivaces con el fin de mantener una constante floración.</a:t>
            </a:r>
            <a:endParaRPr lang="es-ES" i="1" dirty="0"/>
          </a:p>
          <a:p>
            <a:pPr eaLnBrk="1" hangingPunct="1"/>
            <a:r>
              <a:rPr lang="es-ES_tradnl" dirty="0"/>
              <a:t>En los invernaderos se cultivan begonias, helechos exóticos y una gran colección de orquídeas.</a:t>
            </a:r>
            <a:endParaRPr lang="es-ES" i="1" dirty="0"/>
          </a:p>
          <a:p>
            <a:pPr eaLnBrk="1" hangingPunct="1"/>
            <a:r>
              <a:rPr lang="es-ES_tradnl" dirty="0"/>
              <a:t>La asociación del color azul con el amarillo es una de las combinaciones preferidas de Monet.</a:t>
            </a:r>
            <a:endParaRPr lang="es-ES" i="1" dirty="0"/>
          </a:p>
        </p:txBody>
      </p:sp>
    </p:spTree>
    <p:extLst>
      <p:ext uri="{BB962C8B-B14F-4D97-AF65-F5344CB8AC3E}">
        <p14:creationId xmlns:p14="http://schemas.microsoft.com/office/powerpoint/2010/main" val="34745407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Monet's Po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85945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Monet.-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2 Imagen" descr="Monet.-3.jpg"/>
          <p:cNvPicPr>
            <a:picLocks noChangeAspect="1"/>
          </p:cNvPicPr>
          <p:nvPr/>
        </p:nvPicPr>
        <p:blipFill>
          <a:blip r:embed="rId4">
            <a:extLst>
              <a:ext uri="{28A0092B-C50C-407E-A947-70E740481C1C}">
                <a14:useLocalDpi xmlns:a14="http://schemas.microsoft.com/office/drawing/2010/main" val="0"/>
              </a:ext>
            </a:extLst>
          </a:blip>
          <a:srcRect l="5971" t="11765" r="5530" b="8824"/>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5249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Mone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43586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Monet06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88439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Monet1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9852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Monet1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33928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Monet14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59006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Monet .-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68513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mONET gARDEM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87339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Monet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49288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Monet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53476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Monet Garden.-1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26000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Monet 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22626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Monet Garden.-4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0997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Monet Garde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75708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Monet Garden.-5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18706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Monet Garden.-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31338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Monet Garden.-6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42926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Monet Garden.-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74201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2 Imagen" descr="Monet Garden.-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10750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Monet Garden.-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82856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Monet Garde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09081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Monet Garden.-Iri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00691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Monet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22310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Monet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65199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Monet Jardi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67909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Monet.-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13399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mONET.-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59082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Monet Gardens.-I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5" name="2 Imagen" descr="Monet.-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0573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mONET.-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82513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Monet.-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79089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Monet.-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68239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Monet.-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34576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Monet.-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85459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Monet.-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39257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Monet-.-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6347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Monet.-Gibern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81488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Monet.-Giberny.-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97937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Monet.-Giberny.-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01761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Monet.-Giberny.-Po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53893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Monet.-Giberny.-Pond.-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8690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Monet.-Giberny.Puen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22350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Monet.-Giverny.-Croc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12790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Monet's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03174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2 Título"/>
          <p:cNvSpPr>
            <a:spLocks noGrp="1"/>
          </p:cNvSpPr>
          <p:nvPr>
            <p:ph type="title"/>
          </p:nvPr>
        </p:nvSpPr>
        <p:spPr/>
        <p:txBody>
          <a:bodyPr/>
          <a:lstStyle/>
          <a:p>
            <a:pPr eaLnBrk="1" hangingPunct="1"/>
            <a:r>
              <a:rPr lang="es-ES" dirty="0"/>
              <a:t>Musee Rodin</a:t>
            </a:r>
          </a:p>
        </p:txBody>
      </p:sp>
      <p:sp>
        <p:nvSpPr>
          <p:cNvPr id="70659" name="3 Marcador de contenido"/>
          <p:cNvSpPr>
            <a:spLocks noGrp="1"/>
          </p:cNvSpPr>
          <p:nvPr>
            <p:ph sz="quarter" idx="1"/>
          </p:nvPr>
        </p:nvSpPr>
        <p:spPr>
          <a:xfrm>
            <a:off x="457200" y="2133600"/>
            <a:ext cx="7499176" cy="4224338"/>
          </a:xfrm>
        </p:spPr>
        <p:txBody>
          <a:bodyPr/>
          <a:lstStyle/>
          <a:p>
            <a:pPr eaLnBrk="1" hangingPunct="1"/>
            <a:r>
              <a:rPr lang="es-ES" sz="2400" dirty="0"/>
              <a:t>El </a:t>
            </a:r>
            <a:r>
              <a:rPr lang="es-ES" sz="2400" b="1" dirty="0"/>
              <a:t>museo Rodin</a:t>
            </a:r>
            <a:r>
              <a:rPr lang="es-ES" sz="2400" dirty="0"/>
              <a:t> está en el distrito 7 de París. Abrió sus puertas en 1919 en el antiguo </a:t>
            </a:r>
            <a:r>
              <a:rPr lang="es-ES" sz="2400" i="1" dirty="0"/>
              <a:t>hôtel Biron</a:t>
            </a:r>
            <a:r>
              <a:rPr lang="es-ES" sz="2400" dirty="0"/>
              <a:t> y muestra el trabajo del escultor Auguste Rodin.</a:t>
            </a:r>
          </a:p>
          <a:p>
            <a:pPr eaLnBrk="1" hangingPunct="1"/>
            <a:r>
              <a:rPr lang="es-ES" sz="2400" dirty="0"/>
              <a:t>Rodin residió en el </a:t>
            </a:r>
            <a:r>
              <a:rPr lang="es-ES" sz="2400" i="1" dirty="0"/>
              <a:t>hôtel Biron</a:t>
            </a:r>
            <a:r>
              <a:rPr lang="es-ES" sz="2400" dirty="0"/>
              <a:t>, adquirido por el estado francés en 1905.</a:t>
            </a:r>
          </a:p>
          <a:p>
            <a:pPr eaLnBrk="1" hangingPunct="1"/>
            <a:r>
              <a:rPr lang="es-ES" sz="2400" dirty="0"/>
              <a:t> Contiene esculturas de Rodin (</a:t>
            </a:r>
            <a:r>
              <a:rPr lang="es-ES" sz="2400" i="1" dirty="0"/>
              <a:t>El Pensador</a:t>
            </a:r>
            <a:r>
              <a:rPr lang="es-ES" sz="2400" dirty="0"/>
              <a:t>, </a:t>
            </a:r>
            <a:r>
              <a:rPr lang="es-ES" sz="2400" i="1" dirty="0"/>
              <a:t>El Beso</a:t>
            </a:r>
            <a:r>
              <a:rPr lang="es-ES" sz="2400" dirty="0"/>
              <a:t>) y otras, además de trabajos de otros artistas como Camille Claudel, Vincent van Gogh y Pierre-Auguste Renoir.</a:t>
            </a:r>
          </a:p>
          <a:p>
            <a:pPr eaLnBrk="1" hangingPunct="1"/>
            <a:endParaRPr lang="es-ES" sz="2400" dirty="0"/>
          </a:p>
        </p:txBody>
      </p:sp>
    </p:spTree>
    <p:extLst>
      <p:ext uri="{BB962C8B-B14F-4D97-AF65-F5344CB8AC3E}">
        <p14:creationId xmlns:p14="http://schemas.microsoft.com/office/powerpoint/2010/main" val="364948732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Musee Rod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14273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Musee Rodi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164309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Musee Rodi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79548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Musee Rodi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66217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Musee Rodi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824621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Musee Rodi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55472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2 Imagen" descr="Musee Rodin.-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646514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3 Imagen" descr="Museo Rodin.-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81402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Museo Rondi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082170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Título"/>
          <p:cNvSpPr>
            <a:spLocks noGrp="1"/>
          </p:cNvSpPr>
          <p:nvPr>
            <p:ph type="title"/>
          </p:nvPr>
        </p:nvSpPr>
        <p:spPr/>
        <p:txBody>
          <a:bodyPr/>
          <a:lstStyle/>
          <a:p>
            <a:pPr eaLnBrk="1" hangingPunct="1"/>
            <a:r>
              <a:rPr lang="es-ES" dirty="0"/>
              <a:t>Nimes</a:t>
            </a:r>
          </a:p>
        </p:txBody>
      </p:sp>
      <p:sp>
        <p:nvSpPr>
          <p:cNvPr id="73731" name="2 Marcador de contenido"/>
          <p:cNvSpPr>
            <a:spLocks noGrp="1"/>
          </p:cNvSpPr>
          <p:nvPr>
            <p:ph sz="quarter" idx="1"/>
          </p:nvPr>
        </p:nvSpPr>
        <p:spPr>
          <a:xfrm>
            <a:off x="457200" y="2349500"/>
            <a:ext cx="7427168" cy="3975100"/>
          </a:xfrm>
        </p:spPr>
        <p:txBody>
          <a:bodyPr>
            <a:normAutofit fontScale="92500"/>
          </a:bodyPr>
          <a:lstStyle/>
          <a:p>
            <a:pPr marL="274320" indent="-274320" eaLnBrk="1" fontAlgn="auto" hangingPunct="1">
              <a:spcAft>
                <a:spcPts val="0"/>
              </a:spcAft>
              <a:buClr>
                <a:schemeClr val="accent3"/>
              </a:buClr>
              <a:buFont typeface="Wingdings 2"/>
              <a:buChar char=""/>
              <a:defRPr/>
            </a:pPr>
            <a:r>
              <a:rPr lang="es-ES" sz="2400" dirty="0"/>
              <a:t>El jardín de la Fontaine es un lugar de sumo interés. Jacques Pierre Mareschal, director de fortificaciones del Languedoc, fue quien hizo los trabajos, junto con el arquitecto de Nimes Gabriel Dardailhon. </a:t>
            </a:r>
            <a:br>
              <a:rPr lang="es-ES" sz="2400" dirty="0"/>
            </a:br>
            <a:r>
              <a:rPr lang="es-ES" sz="2400" dirty="0"/>
              <a:t>El trabajo fue excelente.</a:t>
            </a:r>
          </a:p>
          <a:p>
            <a:pPr marL="274320" indent="-274320" eaLnBrk="1" fontAlgn="auto" hangingPunct="1">
              <a:spcAft>
                <a:spcPts val="0"/>
              </a:spcAft>
              <a:buClr>
                <a:schemeClr val="accent3"/>
              </a:buClr>
              <a:buFont typeface="Wingdings 2"/>
              <a:buChar char=""/>
              <a:defRPr/>
            </a:pPr>
            <a:r>
              <a:rPr lang="es-ES" sz="2400" dirty="0"/>
              <a:t> En las proximidades de las viejas fuentes, recuperadas, diseñaron un jardín de estilo francés, con abundante estatuaria, y un circuito monumental para el discurrir de las aguas. </a:t>
            </a:r>
            <a:br>
              <a:rPr lang="es-ES" sz="2400" dirty="0"/>
            </a:br>
            <a:br>
              <a:rPr lang="es-ES" sz="2400" dirty="0"/>
            </a:br>
            <a:endParaRPr lang="es-ES" sz="2400" dirty="0"/>
          </a:p>
        </p:txBody>
      </p:sp>
    </p:spTree>
    <p:extLst>
      <p:ext uri="{BB962C8B-B14F-4D97-AF65-F5344CB8AC3E}">
        <p14:creationId xmlns:p14="http://schemas.microsoft.com/office/powerpoint/2010/main" val="15427494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sz="quarter" idx="1"/>
          </p:nvPr>
        </p:nvSpPr>
        <p:spPr>
          <a:xfrm>
            <a:off x="457200" y="2205038"/>
            <a:ext cx="7355160" cy="3921125"/>
          </a:xfrm>
        </p:spPr>
        <p:txBody>
          <a:bodyPr/>
          <a:lstStyle/>
          <a:p>
            <a:pPr eaLnBrk="1" hangingPunct="1"/>
            <a:r>
              <a:rPr lang="es-ES" sz="2400" dirty="0"/>
              <a:t>Jardines, fuente, estatuaria, templo, y la Tour Magne, que corona el cerro, integran un lugar especialmente propicio para el paseo y el descanso.  </a:t>
            </a:r>
          </a:p>
          <a:p>
            <a:pPr eaLnBrk="1" hangingPunct="1"/>
            <a:r>
              <a:rPr lang="es-ES" sz="2400" dirty="0"/>
              <a:t>Jardín de La Fontaine</a:t>
            </a:r>
          </a:p>
          <a:p>
            <a:pPr eaLnBrk="1" hangingPunct="1"/>
            <a:r>
              <a:rPr lang="es-ES" sz="2400" dirty="0"/>
              <a:t>En el siglo XVI un ingeniero militar organizó el entorno de las viejas fuentes, sobre una zona de población romana y medieval abandonada. </a:t>
            </a:r>
          </a:p>
          <a:p>
            <a:pPr eaLnBrk="1" hangingPunct="1"/>
            <a:endParaRPr lang="es-ES" sz="2400" dirty="0"/>
          </a:p>
        </p:txBody>
      </p:sp>
    </p:spTree>
    <p:extLst>
      <p:ext uri="{BB962C8B-B14F-4D97-AF65-F5344CB8AC3E}">
        <p14:creationId xmlns:p14="http://schemas.microsoft.com/office/powerpoint/2010/main" val="18050164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2 Imagen" descr="Nimes Jardin la fontai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60816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Nime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100638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Nime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520143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Título"/>
          <p:cNvSpPr>
            <a:spLocks noGrp="1"/>
          </p:cNvSpPr>
          <p:nvPr>
            <p:ph type="title"/>
          </p:nvPr>
        </p:nvSpPr>
        <p:spPr/>
        <p:txBody>
          <a:bodyPr/>
          <a:lstStyle/>
          <a:p>
            <a:pPr eaLnBrk="1" hangingPunct="1"/>
            <a:r>
              <a:rPr lang="es-ES" dirty="0"/>
              <a:t>Palais de Berbie</a:t>
            </a:r>
          </a:p>
        </p:txBody>
      </p:sp>
      <p:sp>
        <p:nvSpPr>
          <p:cNvPr id="86019" name="2 Marcador de contenido"/>
          <p:cNvSpPr>
            <a:spLocks noGrp="1"/>
          </p:cNvSpPr>
          <p:nvPr>
            <p:ph sz="quarter" idx="1"/>
          </p:nvPr>
        </p:nvSpPr>
        <p:spPr>
          <a:xfrm>
            <a:off x="457200" y="2636838"/>
            <a:ext cx="7643192" cy="3687762"/>
          </a:xfrm>
        </p:spPr>
        <p:txBody>
          <a:bodyPr/>
          <a:lstStyle/>
          <a:p>
            <a:pPr eaLnBrk="1" hangingPunct="1"/>
            <a:r>
              <a:rPr lang="es-ES" sz="2400" dirty="0"/>
              <a:t>Una fortaleza del los siglos XIII y XIV.</a:t>
            </a:r>
          </a:p>
          <a:p>
            <a:pPr eaLnBrk="1" hangingPunct="1">
              <a:buFont typeface="Wingdings 2" pitchFamily="18" charset="2"/>
              <a:buNone/>
            </a:pPr>
            <a:r>
              <a:rPr lang="es-ES" sz="2400" dirty="0"/>
              <a:t>     Originalmente fue arzobispado, ahora museo de Toulouse-Lautrech.</a:t>
            </a:r>
          </a:p>
          <a:p>
            <a:pPr eaLnBrk="1" hangingPunct="1">
              <a:buFont typeface="Wingdings 2" pitchFamily="18" charset="2"/>
              <a:buNone/>
            </a:pPr>
            <a:r>
              <a:rPr lang="es-ES" sz="2400" dirty="0"/>
              <a:t>    Los jardines han sido restaurados.</a:t>
            </a:r>
          </a:p>
        </p:txBody>
      </p:sp>
    </p:spTree>
    <p:extLst>
      <p:ext uri="{BB962C8B-B14F-4D97-AF65-F5344CB8AC3E}">
        <p14:creationId xmlns:p14="http://schemas.microsoft.com/office/powerpoint/2010/main" val="46876203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Palais de la Berbi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0977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Palais de Berbi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54382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Título"/>
          <p:cNvSpPr>
            <a:spLocks noGrp="1"/>
          </p:cNvSpPr>
          <p:nvPr>
            <p:ph type="title"/>
          </p:nvPr>
        </p:nvSpPr>
        <p:spPr/>
        <p:txBody>
          <a:bodyPr/>
          <a:lstStyle/>
          <a:p>
            <a:pPr eaLnBrk="1" hangingPunct="1"/>
            <a:r>
              <a:rPr lang="es-ES" dirty="0"/>
              <a:t>Parc André Citroën</a:t>
            </a:r>
          </a:p>
        </p:txBody>
      </p:sp>
      <p:sp>
        <p:nvSpPr>
          <p:cNvPr id="94211" name="2 Marcador de contenido"/>
          <p:cNvSpPr>
            <a:spLocks noGrp="1"/>
          </p:cNvSpPr>
          <p:nvPr>
            <p:ph sz="quarter" idx="1"/>
          </p:nvPr>
        </p:nvSpPr>
        <p:spPr>
          <a:xfrm>
            <a:off x="457200" y="2636838"/>
            <a:ext cx="7643192" cy="3687762"/>
          </a:xfrm>
        </p:spPr>
        <p:txBody>
          <a:bodyPr>
            <a:normAutofit lnSpcReduction="10000"/>
          </a:bodyPr>
          <a:lstStyle/>
          <a:p>
            <a:pPr eaLnBrk="1" hangingPunct="1"/>
            <a:r>
              <a:rPr lang="es-ES" sz="2400" b="1" dirty="0"/>
              <a:t>Parque André Citroën</a:t>
            </a:r>
            <a:r>
              <a:rPr lang="es-ES" sz="2400" dirty="0"/>
              <a:t> es de 14 hectáreas (35 acres) de parque público situado en la margen izquierda  del Sena, río en el distrito XVe de París.</a:t>
            </a:r>
          </a:p>
          <a:p>
            <a:pPr eaLnBrk="1" hangingPunct="1"/>
            <a:r>
              <a:rPr lang="es-ES" sz="2400" dirty="0"/>
              <a:t> El parque fue construido en el emplazamiento de una antigua planta de fabricación de automóviles Citroën, y lleva el nombre de su fundador André Citroën.</a:t>
            </a:r>
          </a:p>
          <a:p>
            <a:pPr eaLnBrk="1" hangingPunct="1"/>
            <a:r>
              <a:rPr lang="es-ES" sz="2400" dirty="0"/>
              <a:t>En 1915, Citroën construyó su fábrica en la ribera del Sena, sino que operaban allí hasta el cierre en la década de 1970. </a:t>
            </a:r>
          </a:p>
          <a:p>
            <a:pPr eaLnBrk="1" hangingPunct="1"/>
            <a:endParaRPr lang="es-ES" dirty="0"/>
          </a:p>
        </p:txBody>
      </p:sp>
    </p:spTree>
    <p:extLst>
      <p:ext uri="{BB962C8B-B14F-4D97-AF65-F5344CB8AC3E}">
        <p14:creationId xmlns:p14="http://schemas.microsoft.com/office/powerpoint/2010/main" val="185757332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2 Marcador de contenido"/>
          <p:cNvSpPr>
            <a:spLocks noGrp="1"/>
          </p:cNvSpPr>
          <p:nvPr>
            <p:ph sz="quarter" idx="1"/>
          </p:nvPr>
        </p:nvSpPr>
        <p:spPr>
          <a:xfrm>
            <a:off x="457200" y="1000125"/>
            <a:ext cx="7643192" cy="5126038"/>
          </a:xfrm>
        </p:spPr>
        <p:txBody>
          <a:bodyPr/>
          <a:lstStyle/>
          <a:p>
            <a:pPr eaLnBrk="1" hangingPunct="1"/>
            <a:r>
              <a:rPr lang="es-ES" sz="2400" dirty="0"/>
              <a:t>En ese momento, 24 hectáreas fueron así liberados y se incluyen en la urbanización de la capital "," la política y dio lugar al parque André Citroën. </a:t>
            </a:r>
          </a:p>
          <a:p>
            <a:pPr eaLnBrk="1" hangingPunct="1"/>
            <a:r>
              <a:rPr lang="es-ES" sz="2400" dirty="0"/>
              <a:t> Fue creado a principios de la década de 1990 y fue inaugurado oficialmente en 1992.  </a:t>
            </a:r>
          </a:p>
          <a:p>
            <a:pPr eaLnBrk="1" hangingPunct="1"/>
            <a:r>
              <a:rPr lang="es-ES" sz="2400" dirty="0"/>
              <a:t>Responsables de su diseño son los diseñadores del paisaje francés Gilles Clément y Alain Provost, y los arquitectos Patrick Berger,Jean-François Jodry y Jean-Paul Viguier.</a:t>
            </a:r>
          </a:p>
          <a:p>
            <a:pPr eaLnBrk="1" hangingPunct="1"/>
            <a:r>
              <a:rPr lang="es-ES" sz="2400" dirty="0"/>
              <a:t>El parque está construido alrededor de una central, de césped rectangular de aproximadamente 273 por 85 metros de tamaño. </a:t>
            </a:r>
          </a:p>
          <a:p>
            <a:pPr eaLnBrk="1" hangingPunct="1"/>
            <a:endParaRPr lang="es-ES" dirty="0"/>
          </a:p>
        </p:txBody>
      </p:sp>
    </p:spTree>
    <p:extLst>
      <p:ext uri="{BB962C8B-B14F-4D97-AF65-F5344CB8AC3E}">
        <p14:creationId xmlns:p14="http://schemas.microsoft.com/office/powerpoint/2010/main" val="146451295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2 Marcador de contenido"/>
          <p:cNvSpPr>
            <a:spLocks noGrp="1"/>
          </p:cNvSpPr>
          <p:nvPr>
            <p:ph sz="quarter" idx="1"/>
          </p:nvPr>
        </p:nvSpPr>
        <p:spPr>
          <a:xfrm>
            <a:off x="457200" y="1484313"/>
            <a:ext cx="7499176" cy="4641850"/>
          </a:xfrm>
        </p:spPr>
        <p:txBody>
          <a:bodyPr/>
          <a:lstStyle/>
          <a:p>
            <a:pPr eaLnBrk="1" hangingPunct="1"/>
            <a:r>
              <a:rPr lang="es-ES" sz="2400" dirty="0"/>
              <a:t>Es adornado con dos pabellones de efecto invernadero (alojamiento de plantas exóticas y la vegetación mediterránea) en la oriental. </a:t>
            </a:r>
          </a:p>
          <a:p>
            <a:pPr eaLnBrk="1" hangingPunct="1"/>
            <a:r>
              <a:rPr lang="es-ES" sz="2400" dirty="0"/>
              <a:t>El borde sur del césped está delimitada por un canal monumental - el "Jardin de la Metamorfosis" - compuesto por un espejo de agua elevado que llega a través de cámaras de  granito, bordeado por una pasarela suspendida.</a:t>
            </a:r>
          </a:p>
          <a:p>
            <a:pPr eaLnBrk="1" hangingPunct="1"/>
            <a:r>
              <a:rPr lang="es-ES" sz="2400" dirty="0"/>
              <a:t>  En el lado Norte son dos conjuntos de pequeños jardines: los seis "Jardines de serie", cada uno con un paisaje diferente y de diseño arquitectónico, y un "jardín en movimiento“.</a:t>
            </a:r>
          </a:p>
          <a:p>
            <a:pPr eaLnBrk="1" hangingPunct="1"/>
            <a:endParaRPr lang="es-ES" dirty="0"/>
          </a:p>
        </p:txBody>
      </p:sp>
    </p:spTree>
    <p:extLst>
      <p:ext uri="{BB962C8B-B14F-4D97-AF65-F5344CB8AC3E}">
        <p14:creationId xmlns:p14="http://schemas.microsoft.com/office/powerpoint/2010/main" val="290543014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2 Marcador de contenido"/>
          <p:cNvSpPr>
            <a:spLocks noGrp="1"/>
          </p:cNvSpPr>
          <p:nvPr>
            <p:ph sz="quarter" idx="1"/>
          </p:nvPr>
        </p:nvSpPr>
        <p:spPr>
          <a:xfrm>
            <a:off x="457200" y="1484313"/>
            <a:ext cx="8229600" cy="4641850"/>
          </a:xfrm>
        </p:spPr>
        <p:txBody>
          <a:bodyPr/>
          <a:lstStyle/>
          <a:p>
            <a:pPr eaLnBrk="1" hangingPunct="1"/>
            <a:r>
              <a:rPr lang="es-ES" sz="2400" dirty="0"/>
              <a:t>Presenta las hierbas silvestres seleccionadas para responder a diferentes tasas de velocidad del viento. </a:t>
            </a:r>
          </a:p>
          <a:p>
            <a:pPr eaLnBrk="1" hangingPunct="1"/>
            <a:r>
              <a:rPr lang="es-ES" sz="2400" dirty="0"/>
              <a:t> Un camino de  630 metros lo atraviesa en diagonal .</a:t>
            </a:r>
          </a:p>
          <a:p>
            <a:pPr eaLnBrk="1" hangingPunct="1"/>
            <a:r>
              <a:rPr lang="es-ES" sz="2400" dirty="0"/>
              <a:t>Desde 1999, el parque ha sido el hogar de un globo de gas amarrados. </a:t>
            </a:r>
          </a:p>
          <a:p>
            <a:pPr eaLnBrk="1" hangingPunct="1"/>
            <a:r>
              <a:rPr lang="es-ES" sz="2400" dirty="0"/>
              <a:t> Se permite a los visitantes por encima de la ciudad de París, y actualmente es operado por el Banque Populaire.</a:t>
            </a:r>
          </a:p>
        </p:txBody>
      </p:sp>
    </p:spTree>
    <p:extLst>
      <p:ext uri="{BB962C8B-B14F-4D97-AF65-F5344CB8AC3E}">
        <p14:creationId xmlns:p14="http://schemas.microsoft.com/office/powerpoint/2010/main" val="147721776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2 Imagen" descr="Parc Andre Citro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058908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Parc Andre Citroen.-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 y="0"/>
            <a:ext cx="9080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005666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Parc Andre Citro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095830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Parc Andre Citroen.-1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374387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Parc Andre Citroen.-2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684966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Parc Andre Citroen.-2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408327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Parc Andre Citroen.-4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089908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Parc Andre Citroen.-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621632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Parc Andre Citroen.-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44213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Parc Andre Citroen.-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834920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Parc Andre Citroen.-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0" y="0"/>
            <a:ext cx="10188575" cy="740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534919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Parc Andre Citroen.-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72675" cy="74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898185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Parc Andre-Citro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39439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Parc Andre Citroen.-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82787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1 Título"/>
          <p:cNvSpPr>
            <a:spLocks noGrp="1"/>
          </p:cNvSpPr>
          <p:nvPr>
            <p:ph type="title"/>
          </p:nvPr>
        </p:nvSpPr>
        <p:spPr/>
        <p:txBody>
          <a:bodyPr/>
          <a:lstStyle/>
          <a:p>
            <a:pPr eaLnBrk="1" hangingPunct="1"/>
            <a:r>
              <a:rPr lang="es-ES" dirty="0"/>
              <a:t>Parc e la Tête d´Or</a:t>
            </a:r>
          </a:p>
        </p:txBody>
      </p:sp>
      <p:sp>
        <p:nvSpPr>
          <p:cNvPr id="112643" name="2 Marcador de contenido"/>
          <p:cNvSpPr>
            <a:spLocks noGrp="1"/>
          </p:cNvSpPr>
          <p:nvPr>
            <p:ph sz="quarter" idx="1"/>
          </p:nvPr>
        </p:nvSpPr>
        <p:spPr/>
        <p:txBody>
          <a:bodyPr/>
          <a:lstStyle/>
          <a:p>
            <a:pPr eaLnBrk="1" hangingPunct="1"/>
            <a:r>
              <a:rPr lang="es-ES" sz="2400" b="1" dirty="0"/>
              <a:t>Parc de la Tête d'Or</a:t>
            </a:r>
            <a:r>
              <a:rPr lang="es-ES" sz="2400" dirty="0"/>
              <a:t> (literalmente, cabeza de Oro Park), en Lyon central, es el parque urbano más grande de Francia en 117 hectáreas. </a:t>
            </a:r>
          </a:p>
          <a:p>
            <a:pPr eaLnBrk="1" hangingPunct="1"/>
            <a:r>
              <a:rPr lang="es-ES" sz="2400" dirty="0"/>
              <a:t> Situado en el distrito 6 º, que cuenta con un gran lago en el que la navegación se realiza durante los meses de verano.</a:t>
            </a:r>
          </a:p>
          <a:p>
            <a:pPr eaLnBrk="1" hangingPunct="1"/>
            <a:r>
              <a:rPr lang="es-ES" sz="2400" dirty="0"/>
              <a:t>Debido al número relativamente pequeño de otros parques en Lyon, este recibe un gran número de visitantes durante el verano, y es un destino frecuente para los corredores y los ciclistas. </a:t>
            </a:r>
          </a:p>
          <a:p>
            <a:pPr eaLnBrk="1" hangingPunct="1"/>
            <a:endParaRPr lang="es-ES" sz="2400" dirty="0"/>
          </a:p>
          <a:p>
            <a:pPr eaLnBrk="1" hangingPunct="1"/>
            <a:endParaRPr lang="es-ES" sz="2400" dirty="0"/>
          </a:p>
        </p:txBody>
      </p:sp>
    </p:spTree>
    <p:extLst>
      <p:ext uri="{BB962C8B-B14F-4D97-AF65-F5344CB8AC3E}">
        <p14:creationId xmlns:p14="http://schemas.microsoft.com/office/powerpoint/2010/main" val="221288175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2 Marcador de contenido"/>
          <p:cNvSpPr>
            <a:spLocks noGrp="1"/>
          </p:cNvSpPr>
          <p:nvPr>
            <p:ph sz="quarter" idx="1"/>
          </p:nvPr>
        </p:nvSpPr>
        <p:spPr>
          <a:xfrm>
            <a:off x="457200" y="1700213"/>
            <a:ext cx="7283152" cy="4425950"/>
          </a:xfrm>
        </p:spPr>
        <p:txBody>
          <a:bodyPr/>
          <a:lstStyle/>
          <a:p>
            <a:pPr eaLnBrk="1" hangingPunct="1"/>
            <a:r>
              <a:rPr lang="es-ES" sz="2400" dirty="0"/>
              <a:t>En el extremo norte del parque, hay un pequeño zoológico con jirafas, elefantes, tigres y otros animales.</a:t>
            </a:r>
          </a:p>
          <a:p>
            <a:pPr eaLnBrk="1" hangingPunct="1"/>
            <a:r>
              <a:rPr lang="es-ES" sz="2400" dirty="0"/>
              <a:t> También hay equipamientos deportivos, como un velódromo, petanca, mini-golf, equitación, e incluso un tren en miniatura.</a:t>
            </a:r>
          </a:p>
        </p:txBody>
      </p:sp>
    </p:spTree>
    <p:extLst>
      <p:ext uri="{BB962C8B-B14F-4D97-AF65-F5344CB8AC3E}">
        <p14:creationId xmlns:p14="http://schemas.microsoft.com/office/powerpoint/2010/main" val="243831213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2 Imagen" descr="Parc de la Tete  d´Or.-Rosaled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457308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Parc de la Tete d Ór .-Rosal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778518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Parc de la Tete d Ór.-Parter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52063" cy="761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34480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Parc de la Tete d`or.-Guiño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23500" cy="766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194100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Parc de la Tete d´´Or.-Pergo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322041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Parc de la Tete d´Or a Ly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231563" cy="84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47887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Parc de la Tete d´Or.-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71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898753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Parc de la Tete d´Or.- Pequeña rosale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88575" cy="764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515110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Parc de la Tete d´Or.-Dalhi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966104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Parc de la Tete d´Or.-Lyon Por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60013" cy="769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683774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Parc de la Tete d´Or.-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895164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Parc de la Tete d´Or.-Grans Ser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088344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Parc de la Tete d´Or.-Rosaled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20106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2 Imagen" descr="Parc de la Tete d´Or.-Parter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88575" cy="764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409554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Parc de la Tete d´Or.-Pergol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52063" cy="761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09231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Parc de la Tete d´Or.-Lyo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84175"/>
            <a:ext cx="11483975" cy="764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437369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Parc de la Tete d´Or.-Mosaicultu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605711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Parc de la Tete d´Or.-orangeri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92584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Parc de la Tete d´Or.-Puente pequeñ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52063" cy="761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503519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Parc de la Tete d´Or.-Rosaled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705149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Pàrc de la Tete d´Or.-Rosaleda  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196420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Parc_tete_d_or.-Maciz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113496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Parc_tete_d_or.-Porte des enfants du Rho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505410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Parc de la Tete d´Or.-Rosale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296058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Parc de la Tete dÓr.-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367963" cy="769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587733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Título"/>
          <p:cNvSpPr>
            <a:spLocks noGrp="1"/>
          </p:cNvSpPr>
          <p:nvPr>
            <p:ph type="title"/>
          </p:nvPr>
        </p:nvSpPr>
        <p:spPr/>
        <p:txBody>
          <a:bodyPr>
            <a:normAutofit/>
          </a:bodyPr>
          <a:lstStyle/>
          <a:p>
            <a:pPr eaLnBrk="1" hangingPunct="1"/>
            <a:r>
              <a:rPr lang="es-ES" sz="4000" b="1" dirty="0"/>
              <a:t>Parc de Saint Cloud</a:t>
            </a:r>
          </a:p>
        </p:txBody>
      </p:sp>
      <p:sp>
        <p:nvSpPr>
          <p:cNvPr id="140291" name="2 Marcador de contenido"/>
          <p:cNvSpPr>
            <a:spLocks noGrp="1"/>
          </p:cNvSpPr>
          <p:nvPr>
            <p:ph sz="quarter" idx="1"/>
          </p:nvPr>
        </p:nvSpPr>
        <p:spPr>
          <a:xfrm>
            <a:off x="457200" y="2565400"/>
            <a:ext cx="7643192" cy="3792538"/>
          </a:xfrm>
        </p:spPr>
        <p:txBody>
          <a:bodyPr/>
          <a:lstStyle/>
          <a:p>
            <a:pPr eaLnBrk="1" hangingPunct="1"/>
            <a:r>
              <a:rPr lang="es-ES" sz="2400" dirty="0"/>
              <a:t>El</a:t>
            </a:r>
            <a:r>
              <a:rPr lang="es-ES" sz="2400" b="1" dirty="0"/>
              <a:t>Parc de Saint-Cloud,</a:t>
            </a:r>
            <a:r>
              <a:rPr lang="es-ES" sz="2400" dirty="0"/>
              <a:t> oficialmente el </a:t>
            </a:r>
            <a:r>
              <a:rPr lang="es-ES" sz="2400" i="1" dirty="0"/>
              <a:t>Domaine National de Saint-Cloud,</a:t>
            </a:r>
            <a:r>
              <a:rPr lang="es-ES" sz="2400" dirty="0"/>
              <a:t> es un </a:t>
            </a:r>
            <a:r>
              <a:rPr lang="es-ES" sz="2400" i="1" dirty="0"/>
              <a:t>domaine nacional,</a:t>
            </a:r>
            <a:r>
              <a:rPr lang="es-ES" sz="2400" dirty="0"/>
              <a:t> ubicados principalmente en Saint-Cloud, en Hauts-de-departamento de Seine, cerca de París.</a:t>
            </a:r>
          </a:p>
          <a:p>
            <a:pPr eaLnBrk="1" hangingPunct="1"/>
            <a:r>
              <a:rPr lang="es-ES" sz="2400" dirty="0"/>
              <a:t>El parque, que abarca 460 hectáreas, es una reserva natural hasta 1923. </a:t>
            </a:r>
          </a:p>
          <a:p>
            <a:pPr eaLnBrk="1" hangingPunct="1"/>
            <a:r>
              <a:rPr lang="es-ES" sz="2400" dirty="0"/>
              <a:t> Es considerado uno de los jardines más bellos de Europa,</a:t>
            </a:r>
          </a:p>
          <a:p>
            <a:pPr eaLnBrk="1" hangingPunct="1"/>
            <a:endParaRPr lang="es-ES" dirty="0"/>
          </a:p>
        </p:txBody>
      </p:sp>
    </p:spTree>
    <p:extLst>
      <p:ext uri="{BB962C8B-B14F-4D97-AF65-F5344CB8AC3E}">
        <p14:creationId xmlns:p14="http://schemas.microsoft.com/office/powerpoint/2010/main" val="81526120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2 Marcador de contenido"/>
          <p:cNvSpPr>
            <a:spLocks noGrp="1"/>
          </p:cNvSpPr>
          <p:nvPr>
            <p:ph sz="quarter" idx="1"/>
          </p:nvPr>
        </p:nvSpPr>
        <p:spPr>
          <a:xfrm>
            <a:off x="457200" y="2060575"/>
            <a:ext cx="7499176" cy="4065588"/>
          </a:xfrm>
        </p:spPr>
        <p:txBody>
          <a:bodyPr/>
          <a:lstStyle/>
          <a:p>
            <a:pPr eaLnBrk="1" hangingPunct="1">
              <a:buFont typeface="Wingdings 2" pitchFamily="18" charset="2"/>
              <a:buNone/>
            </a:pPr>
            <a:r>
              <a:rPr lang="es-ES" dirty="0"/>
              <a:t>   </a:t>
            </a:r>
            <a:r>
              <a:rPr lang="es-ES" sz="2400" dirty="0"/>
              <a:t>El 9 de noviembre de 1994 el parque fue clasificado como Monumento Histórico. </a:t>
            </a:r>
          </a:p>
          <a:p>
            <a:pPr eaLnBrk="1" hangingPunct="1">
              <a:buFont typeface="Wingdings 2" pitchFamily="18" charset="2"/>
              <a:buNone/>
            </a:pPr>
            <a:r>
              <a:rPr lang="es-ES" sz="2400" dirty="0"/>
              <a:t>   En 1999, una tormenta, durante la temporada de Navidad, daño los bosques del parque. </a:t>
            </a:r>
          </a:p>
          <a:p>
            <a:pPr eaLnBrk="1" hangingPunct="1">
              <a:buFont typeface="Wingdings 2" pitchFamily="18" charset="2"/>
              <a:buNone/>
            </a:pPr>
            <a:r>
              <a:rPr lang="es-ES" sz="2400" dirty="0"/>
              <a:t>   A partir de finales de 2008, los trabajos de restauración se encuentran en curso. </a:t>
            </a:r>
          </a:p>
          <a:p>
            <a:pPr eaLnBrk="1" hangingPunct="1">
              <a:buFont typeface="Wingdings 2" pitchFamily="18" charset="2"/>
              <a:buNone/>
            </a:pPr>
            <a:r>
              <a:rPr lang="es-ES" sz="2400" dirty="0"/>
              <a:t>   El parque es operado como un </a:t>
            </a:r>
            <a:r>
              <a:rPr lang="es-ES" sz="2400" i="1" dirty="0"/>
              <a:t>dominio nacional</a:t>
            </a:r>
            <a:r>
              <a:rPr lang="es-ES" sz="2400" dirty="0"/>
              <a:t> y es  operado por el Ministerio de Cultura francés.</a:t>
            </a:r>
          </a:p>
        </p:txBody>
      </p:sp>
    </p:spTree>
    <p:extLst>
      <p:ext uri="{BB962C8B-B14F-4D97-AF65-F5344CB8AC3E}">
        <p14:creationId xmlns:p14="http://schemas.microsoft.com/office/powerpoint/2010/main" val="53530806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Parc de Saint Clou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150462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Parc de Saint Cloud.-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438953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Parc de Saint Cloud.-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20776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Parc de Saint Cloud.-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39752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Parc de Saint Cloud.-4.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519098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Parc de St.Cloud.-Franc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843866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Parc de St.Cloud.-Franc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149079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Título"/>
          <p:cNvSpPr>
            <a:spLocks noGrp="1"/>
          </p:cNvSpPr>
          <p:nvPr>
            <p:ph type="title"/>
          </p:nvPr>
        </p:nvSpPr>
        <p:spPr/>
        <p:txBody>
          <a:bodyPr>
            <a:normAutofit/>
          </a:bodyPr>
          <a:lstStyle/>
          <a:p>
            <a:pPr eaLnBrk="1" hangingPunct="1"/>
            <a:r>
              <a:rPr lang="es-ES" sz="4000" b="1" dirty="0"/>
              <a:t>Parc de Sceaux</a:t>
            </a:r>
          </a:p>
        </p:txBody>
      </p:sp>
      <p:sp>
        <p:nvSpPr>
          <p:cNvPr id="149507" name="2 Marcador de contenido"/>
          <p:cNvSpPr>
            <a:spLocks noGrp="1"/>
          </p:cNvSpPr>
          <p:nvPr>
            <p:ph sz="quarter" idx="1"/>
          </p:nvPr>
        </p:nvSpPr>
        <p:spPr>
          <a:xfrm>
            <a:off x="457200" y="2420938"/>
            <a:ext cx="7643192" cy="3903662"/>
          </a:xfrm>
        </p:spPr>
        <p:txBody>
          <a:bodyPr/>
          <a:lstStyle/>
          <a:p>
            <a:pPr eaLnBrk="1" hangingPunct="1"/>
            <a:r>
              <a:rPr lang="es-ES" sz="2400" dirty="0"/>
              <a:t>El pueblo de Sceaux es famoso por su inmenso parque que no se extiende solo en este pueblo, sino también con el de Antony.</a:t>
            </a:r>
            <a:endParaRPr lang="es-ES" sz="2400" b="1" dirty="0"/>
          </a:p>
          <a:p>
            <a:pPr eaLnBrk="1" hangingPunct="1"/>
            <a:r>
              <a:rPr lang="es-ES" sz="2400" dirty="0"/>
              <a:t>El parque fue diseñado por André Le Nôtre al final del siglo XVII a petición de Colbert y después de su hijo el Marques de Seignelay.</a:t>
            </a:r>
            <a:endParaRPr lang="es-ES" sz="2400" b="1" dirty="0"/>
          </a:p>
          <a:p>
            <a:pPr eaLnBrk="1" hangingPunct="1"/>
            <a:r>
              <a:rPr lang="es-ES" sz="2400" dirty="0"/>
              <a:t>En muchas ocasiones a estado a punto de desaparecer.</a:t>
            </a:r>
            <a:endParaRPr lang="es-ES" sz="2400" b="1" dirty="0"/>
          </a:p>
          <a:p>
            <a:pPr eaLnBrk="1" hangingPunct="1">
              <a:buFont typeface="Wingdings 2" pitchFamily="18" charset="2"/>
              <a:buNone/>
            </a:pPr>
            <a:endParaRPr lang="es-ES" sz="2400" dirty="0"/>
          </a:p>
        </p:txBody>
      </p:sp>
    </p:spTree>
    <p:extLst>
      <p:ext uri="{BB962C8B-B14F-4D97-AF65-F5344CB8AC3E}">
        <p14:creationId xmlns:p14="http://schemas.microsoft.com/office/powerpoint/2010/main" val="363209560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2 Marcador de contenido"/>
          <p:cNvSpPr>
            <a:spLocks noGrp="1"/>
          </p:cNvSpPr>
          <p:nvPr>
            <p:ph sz="quarter" idx="1"/>
          </p:nvPr>
        </p:nvSpPr>
        <p:spPr>
          <a:xfrm>
            <a:off x="457200" y="1628775"/>
            <a:ext cx="7499176" cy="4657725"/>
          </a:xfrm>
        </p:spPr>
        <p:txBody>
          <a:bodyPr/>
          <a:lstStyle/>
          <a:p>
            <a:pPr eaLnBrk="1" hangingPunct="1"/>
            <a:r>
              <a:rPr lang="es-ES" sz="2400" dirty="0"/>
              <a:t>En la Revolución fue transformado en escuela agrícola y todo lo decorativo desapareció.</a:t>
            </a:r>
            <a:endParaRPr lang="es-ES" sz="2400" b="1" dirty="0"/>
          </a:p>
          <a:p>
            <a:pPr eaLnBrk="1" hangingPunct="1"/>
            <a:r>
              <a:rPr lang="es-ES" sz="2400" dirty="0"/>
              <a:t>A principios del siglo XIX el palacio fue destruido después de que la propiedad fuera vendida como bien nacional.</a:t>
            </a:r>
            <a:endParaRPr lang="es-ES" sz="2400" b="1" dirty="0"/>
          </a:p>
          <a:p>
            <a:pPr eaLnBrk="1" hangingPunct="1"/>
            <a:r>
              <a:rPr lang="es-ES" sz="2400" dirty="0"/>
              <a:t>La superficie del parque es de 181 has, 121 pertenecen a Sceaux y 60 has. a Antony.</a:t>
            </a:r>
            <a:endParaRPr lang="es-ES" sz="2400" b="1" dirty="0"/>
          </a:p>
          <a:p>
            <a:pPr eaLnBrk="1" hangingPunct="1"/>
            <a:r>
              <a:rPr lang="es-ES" sz="2400" dirty="0"/>
              <a:t>Restan muchos elementos  de la época antigua del parque.</a:t>
            </a:r>
            <a:endParaRPr lang="es-ES" sz="2400" b="1" dirty="0"/>
          </a:p>
          <a:p>
            <a:pPr eaLnBrk="1" hangingPunct="1"/>
            <a:r>
              <a:rPr lang="es-ES" sz="2400" dirty="0"/>
              <a:t>En 1971 se convirtió en propiedad de Departamento de Hauts-de Seine.</a:t>
            </a:r>
            <a:endParaRPr lang="es-ES" sz="2400" b="1" dirty="0"/>
          </a:p>
          <a:p>
            <a:pPr eaLnBrk="1" hangingPunct="1"/>
            <a:endParaRPr lang="es-ES" sz="2400" dirty="0"/>
          </a:p>
        </p:txBody>
      </p:sp>
    </p:spTree>
    <p:extLst>
      <p:ext uri="{BB962C8B-B14F-4D97-AF65-F5344CB8AC3E}">
        <p14:creationId xmlns:p14="http://schemas.microsoft.com/office/powerpoint/2010/main" val="214073424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Parc de Sceaux  septembre20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421782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Parc de Sceau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027556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Parc de Sceaux.-Casca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436135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Parc de Sceaux.-Hiv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892086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Parc de Sceaux.-chateau_pel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30955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Parc de Sceaux.-Pari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544067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Noaill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1" name="2 Imagen" descr="Nimes.-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309446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Pagode de Chantelou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008912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Pagode de Chanteloup.-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85938" y="0"/>
            <a:ext cx="51435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39" name="2 Imagen" descr="Pagode-Chanteloup.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86125" y="0"/>
            <a:ext cx="5857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376726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Palais_de_chaillot_from_eiffel_tow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991076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Palais Maillo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20118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TotalTime>
  <Words>1977</Words>
  <Application>Microsoft Office PowerPoint</Application>
  <PresentationFormat>Presentación en pantalla (4:3)</PresentationFormat>
  <Paragraphs>341</Paragraphs>
  <Slides>150</Slides>
  <Notes>127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150</vt:i4>
      </vt:variant>
    </vt:vector>
  </HeadingPairs>
  <TitlesOfParts>
    <vt:vector size="155" baseType="lpstr">
      <vt:lpstr>Calibri</vt:lpstr>
      <vt:lpstr>Century Schoolbook</vt:lpstr>
      <vt:lpstr>Wingdings</vt:lpstr>
      <vt:lpstr>Wingdings 2</vt:lpstr>
      <vt:lpstr>Default Theme</vt:lpstr>
      <vt:lpstr>EUROPA.-LA VUELTA AL MUNDO EN 885 JARDINES.-FRANCIA.-K</vt:lpstr>
      <vt:lpstr>Jardins de Marqueyssac</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de Claude Monet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Musee Rodin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Nimes</vt:lpstr>
      <vt:lpstr>Presentación de PowerPoint</vt:lpstr>
      <vt:lpstr>Presentación de PowerPoint</vt:lpstr>
      <vt:lpstr>Presentación de PowerPoint</vt:lpstr>
      <vt:lpstr>Presentación de PowerPoint</vt:lpstr>
      <vt:lpstr>Palais de Berbie</vt:lpstr>
      <vt:lpstr>Presentación de PowerPoint</vt:lpstr>
      <vt:lpstr>Presentación de PowerPoint</vt:lpstr>
      <vt:lpstr>Parc André Citroën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e la Tête d´Or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 Saint Cloud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 Sceaux</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JARDINES.-PAIS DE GALES.-A</dc:title>
  <dc:creator>Josep</dc:creator>
  <cp:lastModifiedBy>Usuario</cp:lastModifiedBy>
  <cp:revision>9</cp:revision>
  <dcterms:created xsi:type="dcterms:W3CDTF">2013-09-07T04:16:19Z</dcterms:created>
  <dcterms:modified xsi:type="dcterms:W3CDTF">2018-03-11T20:15:56Z</dcterms:modified>
</cp:coreProperties>
</file>