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3"/>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3037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77679D-8B03-4404-91BA-3A28BC3EEF49}"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4F89E9-40AB-4952-8397-1D47ECC9494C}" type="slidenum">
              <a:rPr lang="es-ES" smtClean="0"/>
              <a:t>‹Nº›</a:t>
            </a:fld>
            <a:endParaRPr lang="es-ES" dirty="0"/>
          </a:p>
        </p:txBody>
      </p:sp>
    </p:spTree>
    <p:extLst>
      <p:ext uri="{BB962C8B-B14F-4D97-AF65-F5344CB8AC3E}">
        <p14:creationId xmlns:p14="http://schemas.microsoft.com/office/powerpoint/2010/main" val="4107490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36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E3AF25-317A-4D5F-A5AF-0A1F49E68842}"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37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FDD15B-9172-473C-8FBC-CE84325F0F5A}"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38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46288A-8E3E-4FD4-A9BC-1FA3BE5D1BB1}"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Arc André Citroën</a:t>
            </a:r>
          </a:p>
        </p:txBody>
      </p:sp>
      <p:sp>
        <p:nvSpPr>
          <p:cNvPr id="39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3ABB16-6D4F-499A-83DE-AD1873F7B4C7}"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40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0B9525-D5B3-4E32-9E5B-4912F6050F13}"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41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E755D3-8A6D-40A9-A1EC-9D6E956C61F5}"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43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8BA137-3A83-4A82-B005-64989B71C8A3}"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44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88DC41-8426-4095-BCB3-30B87604F58B}"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45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901B6C-0341-46AB-89EA-08B7300EAA45}"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46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453A08-2CF0-489A-B470-78996A8935AE}"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13FEA848-FED5-4C7F-9E3D-33CEAE4C51EC}"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47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34B203-11FA-4F47-B33E-D49CC9BDA9C6}"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48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48C1CA-8A0E-4251-A497-8482C804F8C3}"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55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E7B75B-3673-49B2-BA75-5485C60F53DB}"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49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5875FB-460D-44B5-8D29-7394F7FFBC85}"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50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BC7A96-1741-44D1-AE83-29308BE20E78}"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51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B75C79-72A7-4C9A-BEEA-9CAED6DE8979}"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54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9C9771-2372-483D-A491-7F968D0FCB65}"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C9BC7491-6DB0-4E96-9E54-4FD211656FBE}"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0B058FF0-0B6A-4EED-BFE1-F04502283108}"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52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F4D86B-C6C6-4303-BE25-1480F1CB7639}"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15BDC6C7-0749-421C-8EEF-9BFCDAA15FBF}"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53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0EA1BE-1C43-4333-8AD1-19575B033907}"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André Citroën</a:t>
            </a:r>
          </a:p>
        </p:txBody>
      </p:sp>
      <p:sp>
        <p:nvSpPr>
          <p:cNvPr id="4" name="3 Marcador de número de diapositiva"/>
          <p:cNvSpPr>
            <a:spLocks noGrp="1"/>
          </p:cNvSpPr>
          <p:nvPr>
            <p:ph type="sldNum" sz="quarter" idx="5"/>
          </p:nvPr>
        </p:nvSpPr>
        <p:spPr/>
        <p:txBody>
          <a:bodyPr/>
          <a:lstStyle/>
          <a:p>
            <a:pPr>
              <a:defRPr/>
            </a:pPr>
            <a:fld id="{4E8DF121-8B29-4889-930B-E045487820A9}"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71D2E7EB-5C3F-413A-AAA8-07042113317D}"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3AA50173-8DAD-432C-B24E-F5C848BC20C8}"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D43C718B-A140-4CBB-8F2D-B8580536F7A9}"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35918B50-2E75-430B-BA24-AE4F3AA306EE}"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910F1342-9457-4DE8-9FF6-709FA09F5949}"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3E7AB574-E5BD-4670-B2B9-FB3DEFFC3064}"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F78CFED9-8CEE-48AE-B32D-B00C4058D2CD}"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D4842A6C-C536-4E04-9D8C-3F51B2CD0DE2}"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4A429689-C949-4B4F-8958-3CF1D012C610}"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7CA66FC9-8C23-453F-B8EB-737FA1948173}"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ECEE1444-599C-4653-9177-16062B23542D}"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75EAF2A5-73F3-410F-839C-F73AE741128B}"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587E1786-0896-48A3-A130-2893D4B22DC1}"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9F7BFB54-3026-47FC-B2E7-6411E51F7A8B}"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2320B7E2-93C1-4910-8A9B-8ECFA121B16B}"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53E53382-CC7E-471A-8E89-F707F952F90B}"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André Citroën</a:t>
            </a:r>
          </a:p>
        </p:txBody>
      </p:sp>
      <p:sp>
        <p:nvSpPr>
          <p:cNvPr id="4" name="3 Marcador de número de diapositiva"/>
          <p:cNvSpPr>
            <a:spLocks noGrp="1"/>
          </p:cNvSpPr>
          <p:nvPr>
            <p:ph type="sldNum" sz="quarter" idx="5"/>
          </p:nvPr>
        </p:nvSpPr>
        <p:spPr/>
        <p:txBody>
          <a:bodyPr/>
          <a:lstStyle/>
          <a:p>
            <a:pPr>
              <a:defRPr/>
            </a:pPr>
            <a:fld id="{F2AD17D5-1295-40FF-A8A2-815E0B82BB53}"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André Citroën</a:t>
            </a:r>
          </a:p>
        </p:txBody>
      </p:sp>
      <p:sp>
        <p:nvSpPr>
          <p:cNvPr id="4" name="3 Marcador de número de diapositiva"/>
          <p:cNvSpPr>
            <a:spLocks noGrp="1"/>
          </p:cNvSpPr>
          <p:nvPr>
            <p:ph type="sldNum" sz="quarter" idx="5"/>
          </p:nvPr>
        </p:nvSpPr>
        <p:spPr/>
        <p:txBody>
          <a:bodyPr/>
          <a:lstStyle/>
          <a:p>
            <a:pPr>
              <a:defRPr/>
            </a:pPr>
            <a:fld id="{F22AAFE5-A21E-4D95-8D14-8357FA361C67}"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André Citroën</a:t>
            </a:r>
          </a:p>
        </p:txBody>
      </p:sp>
      <p:sp>
        <p:nvSpPr>
          <p:cNvPr id="4" name="3 Marcador de número de diapositiva"/>
          <p:cNvSpPr>
            <a:spLocks noGrp="1"/>
          </p:cNvSpPr>
          <p:nvPr>
            <p:ph type="sldNum" sz="quarter" idx="5"/>
          </p:nvPr>
        </p:nvSpPr>
        <p:spPr/>
        <p:txBody>
          <a:bodyPr/>
          <a:lstStyle/>
          <a:p>
            <a:pPr>
              <a:defRPr/>
            </a:pPr>
            <a:fld id="{68055EB6-7F38-4D32-A6A2-29AA6741E762}"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136F42DF-235E-422C-8C18-D757BBD7ADB2}"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0F2B3AD3-A66F-4D16-8895-E17FEE505E6B}"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DDA1B9EF-AB81-4036-A1B8-FD19D2BFB6CC}"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29275936-48D3-4AEB-AB0C-0655A1B163C2}"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1512571E-B9A0-42FF-8074-AA44E947D852}"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A9844B11-37FF-44FC-9C6D-B3521BDBDAA9}"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39C102FC-AC34-4A23-A861-544B821AA858}"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4A09703B-DFDB-4C43-A39D-2CB515BE919F}"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André Citroën</a:t>
            </a:r>
          </a:p>
        </p:txBody>
      </p:sp>
      <p:sp>
        <p:nvSpPr>
          <p:cNvPr id="4" name="3 Marcador de número de diapositiva"/>
          <p:cNvSpPr>
            <a:spLocks noGrp="1"/>
          </p:cNvSpPr>
          <p:nvPr>
            <p:ph type="sldNum" sz="quarter" idx="5"/>
          </p:nvPr>
        </p:nvSpPr>
        <p:spPr/>
        <p:txBody>
          <a:bodyPr/>
          <a:lstStyle/>
          <a:p>
            <a:pPr>
              <a:defRPr/>
            </a:pPr>
            <a:fld id="{62A28043-69D5-4CAB-91F7-CF2BD20D6E1F}"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André Citroën</a:t>
            </a:r>
          </a:p>
        </p:txBody>
      </p:sp>
      <p:sp>
        <p:nvSpPr>
          <p:cNvPr id="4" name="3 Marcador de número de diapositiva"/>
          <p:cNvSpPr>
            <a:spLocks noGrp="1"/>
          </p:cNvSpPr>
          <p:nvPr>
            <p:ph type="sldNum" sz="quarter" idx="5"/>
          </p:nvPr>
        </p:nvSpPr>
        <p:spPr/>
        <p:txBody>
          <a:bodyPr/>
          <a:lstStyle/>
          <a:p>
            <a:pPr>
              <a:defRPr/>
            </a:pPr>
            <a:fld id="{8D4DB23C-0CFD-423F-9EF5-17D6D1DA6B4C}"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Patrik Blanch</a:t>
            </a:r>
          </a:p>
        </p:txBody>
      </p:sp>
      <p:sp>
        <p:nvSpPr>
          <p:cNvPr id="44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1E606C-6C0C-4FC9-9E91-34C8ED3F29CB}"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Patrik Blanch.-Galerias Lafayette.-Paris</a:t>
            </a:r>
          </a:p>
        </p:txBody>
      </p:sp>
      <p:sp>
        <p:nvSpPr>
          <p:cNvPr id="45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FBFE05-5059-45F2-B86C-4F38C45E00D3}"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Forum La Caixa</a:t>
            </a:r>
          </a:p>
        </p:txBody>
      </p:sp>
      <p:sp>
        <p:nvSpPr>
          <p:cNvPr id="46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60AB7C-15C8-4B76-B713-956BDBA37C4A}"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Forum La Caixa</a:t>
            </a:r>
          </a:p>
        </p:txBody>
      </p:sp>
      <p:sp>
        <p:nvSpPr>
          <p:cNvPr id="47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A5B016-B019-4E56-960C-E721D5D66ABE}"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La Caixa.-Hautes Seine</a:t>
            </a:r>
          </a:p>
        </p:txBody>
      </p:sp>
      <p:sp>
        <p:nvSpPr>
          <p:cNvPr id="48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996F5E-04FC-41AC-9B57-14E642308CC6}"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Les Halles d´Avignon</a:t>
            </a:r>
          </a:p>
        </p:txBody>
      </p:sp>
      <p:sp>
        <p:nvSpPr>
          <p:cNvPr id="49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BE4172-B96A-43AF-8F95-5B7AC7BF2A2C}"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Les Halles d´Avignon</a:t>
            </a:r>
          </a:p>
        </p:txBody>
      </p:sp>
      <p:sp>
        <p:nvSpPr>
          <p:cNvPr id="50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812CCD-1B26-4FE7-836D-1C65CDFB035D}"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Patrich Blanch</a:t>
            </a:r>
          </a:p>
        </p:txBody>
      </p:sp>
      <p:sp>
        <p:nvSpPr>
          <p:cNvPr id="52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ECBBA7-9D99-4611-922D-E0461F2DCF17}"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China.-Oficinas</a:t>
            </a:r>
          </a:p>
        </p:txBody>
      </p:sp>
      <p:sp>
        <p:nvSpPr>
          <p:cNvPr id="53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E5EE51-C5C2-4C0E-AB90-CACA1F4794C8}"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Musee Quai de Barnly.-Paris</a:t>
            </a:r>
          </a:p>
        </p:txBody>
      </p:sp>
      <p:sp>
        <p:nvSpPr>
          <p:cNvPr id="54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898CE9-278D-4EFC-9FA1-F01130991161}"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Musee Quai de Barnly.-Paris</a:t>
            </a:r>
          </a:p>
        </p:txBody>
      </p:sp>
      <p:sp>
        <p:nvSpPr>
          <p:cNvPr id="55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164D8E-0D2A-4968-B17A-37B4F46A0780}"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Quai de Barnly</a:t>
            </a:r>
          </a:p>
        </p:txBody>
      </p:sp>
      <p:sp>
        <p:nvSpPr>
          <p:cNvPr id="4" name="3 Marcador de número de diapositiva"/>
          <p:cNvSpPr>
            <a:spLocks noGrp="1"/>
          </p:cNvSpPr>
          <p:nvPr>
            <p:ph type="sldNum" sz="quarter" idx="5"/>
          </p:nvPr>
        </p:nvSpPr>
        <p:spPr/>
        <p:txBody>
          <a:bodyPr/>
          <a:lstStyle/>
          <a:p>
            <a:pPr>
              <a:defRPr/>
            </a:pPr>
            <a:fld id="{87AE0F21-A4C5-4339-8294-30730952C44A}"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Quai de Branly</a:t>
            </a:r>
          </a:p>
        </p:txBody>
      </p:sp>
      <p:sp>
        <p:nvSpPr>
          <p:cNvPr id="4" name="3 Marcador de número de diapositiva"/>
          <p:cNvSpPr>
            <a:spLocks noGrp="1"/>
          </p:cNvSpPr>
          <p:nvPr>
            <p:ph type="sldNum" sz="quarter" idx="5"/>
          </p:nvPr>
        </p:nvSpPr>
        <p:spPr/>
        <p:txBody>
          <a:bodyPr/>
          <a:lstStyle/>
          <a:p>
            <a:pPr>
              <a:defRPr/>
            </a:pPr>
            <a:fld id="{9DFFBF57-9BD4-419E-AF91-FFCD00A1CAE6}"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Quai de Branly</a:t>
            </a:r>
          </a:p>
        </p:txBody>
      </p:sp>
      <p:sp>
        <p:nvSpPr>
          <p:cNvPr id="4" name="3 Marcador de número de diapositiva"/>
          <p:cNvSpPr>
            <a:spLocks noGrp="1"/>
          </p:cNvSpPr>
          <p:nvPr>
            <p:ph type="sldNum" sz="quarter" idx="5"/>
          </p:nvPr>
        </p:nvSpPr>
        <p:spPr/>
        <p:txBody>
          <a:bodyPr/>
          <a:lstStyle/>
          <a:p>
            <a:pPr>
              <a:defRPr/>
            </a:pPr>
            <a:fld id="{144671F2-02D3-4112-9642-3FC02C5DE82D}"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Quai de Branly</a:t>
            </a:r>
          </a:p>
        </p:txBody>
      </p:sp>
      <p:sp>
        <p:nvSpPr>
          <p:cNvPr id="4" name="3 Marcador de número de diapositiva"/>
          <p:cNvSpPr>
            <a:spLocks noGrp="1"/>
          </p:cNvSpPr>
          <p:nvPr>
            <p:ph type="sldNum" sz="quarter" idx="5"/>
          </p:nvPr>
        </p:nvSpPr>
        <p:spPr/>
        <p:txBody>
          <a:bodyPr/>
          <a:lstStyle/>
          <a:p>
            <a:pPr>
              <a:defRPr/>
            </a:pPr>
            <a:fld id="{34ACC17E-5D8D-42CA-AF60-04E3120690F8}"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Quai de Branly</a:t>
            </a:r>
          </a:p>
        </p:txBody>
      </p:sp>
      <p:sp>
        <p:nvSpPr>
          <p:cNvPr id="4" name="3 Marcador de número de diapositiva"/>
          <p:cNvSpPr>
            <a:spLocks noGrp="1"/>
          </p:cNvSpPr>
          <p:nvPr>
            <p:ph type="sldNum" sz="quarter" idx="5"/>
          </p:nvPr>
        </p:nvSpPr>
        <p:spPr/>
        <p:txBody>
          <a:bodyPr/>
          <a:lstStyle/>
          <a:p>
            <a:pPr>
              <a:defRPr/>
            </a:pPr>
            <a:fld id="{EF585BEE-7E8B-4BC5-9140-09DED72639CA}"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Quai de Branly</a:t>
            </a:r>
          </a:p>
        </p:txBody>
      </p:sp>
      <p:sp>
        <p:nvSpPr>
          <p:cNvPr id="4" name="3 Marcador de número de diapositiva"/>
          <p:cNvSpPr>
            <a:spLocks noGrp="1"/>
          </p:cNvSpPr>
          <p:nvPr>
            <p:ph type="sldNum" sz="quarter" idx="5"/>
          </p:nvPr>
        </p:nvSpPr>
        <p:spPr/>
        <p:txBody>
          <a:bodyPr/>
          <a:lstStyle/>
          <a:p>
            <a:pPr>
              <a:defRPr/>
            </a:pPr>
            <a:fld id="{5D2F8916-C792-4B82-8F4B-FA178E5FF7C0}"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Museo Quai de Branly</a:t>
            </a:r>
          </a:p>
        </p:txBody>
      </p:sp>
      <p:sp>
        <p:nvSpPr>
          <p:cNvPr id="4" name="3 Marcador de número de diapositiva"/>
          <p:cNvSpPr>
            <a:spLocks noGrp="1"/>
          </p:cNvSpPr>
          <p:nvPr>
            <p:ph type="sldNum" sz="quarter" idx="5"/>
          </p:nvPr>
        </p:nvSpPr>
        <p:spPr/>
        <p:txBody>
          <a:bodyPr/>
          <a:lstStyle/>
          <a:p>
            <a:pPr>
              <a:defRPr/>
            </a:pPr>
            <a:fld id="{7CF39EBE-56C5-4437-A85F-FD0897EB4A67}"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Jardins verticaux</a:t>
            </a:r>
          </a:p>
        </p:txBody>
      </p:sp>
      <p:sp>
        <p:nvSpPr>
          <p:cNvPr id="56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340104-4E69-4906-B073-59F44D01CC5B}"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Muros vegetales.-Interior</a:t>
            </a:r>
          </a:p>
        </p:txBody>
      </p:sp>
      <p:sp>
        <p:nvSpPr>
          <p:cNvPr id="57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69382E-A56C-4AD4-A283-CEF105B4B2F7}"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Musse Quay de Branly</a:t>
            </a:r>
          </a:p>
        </p:txBody>
      </p:sp>
      <p:sp>
        <p:nvSpPr>
          <p:cNvPr id="59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81A166-018D-4CE5-979F-76F5D752DB0C}"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Patrik Blanch.-Interior</a:t>
            </a:r>
          </a:p>
        </p:txBody>
      </p:sp>
      <p:sp>
        <p:nvSpPr>
          <p:cNvPr id="61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A47BDE-A894-4014-BFB6-E08A3056B3A7}"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Patrik Blanch</a:t>
            </a:r>
          </a:p>
        </p:txBody>
      </p:sp>
      <p:sp>
        <p:nvSpPr>
          <p:cNvPr id="62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7EC7C1-E59C-465D-91CC-1CAEE415C76F}"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Patrik Blanch.-Melbourne</a:t>
            </a:r>
          </a:p>
        </p:txBody>
      </p:sp>
      <p:sp>
        <p:nvSpPr>
          <p:cNvPr id="63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A98B29-89E4-42F1-ABB4-5EBFE1B6D0B6}"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Patrik Blanch</a:t>
            </a:r>
          </a:p>
        </p:txBody>
      </p:sp>
      <p:sp>
        <p:nvSpPr>
          <p:cNvPr id="64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63DB4E-D76D-45F9-BE49-3E913FE51233}"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Siam.-Parangon Center</a:t>
            </a:r>
          </a:p>
        </p:txBody>
      </p:sp>
      <p:sp>
        <p:nvSpPr>
          <p:cNvPr id="65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271348-4287-4209-AD3B-6E8981D15F37}"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Café Trussardi.-Milan</a:t>
            </a:r>
          </a:p>
        </p:txBody>
      </p:sp>
      <p:sp>
        <p:nvSpPr>
          <p:cNvPr id="66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F3B57F-D20F-426D-B537-AB53CCF24ED3}"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Vegetacion espontanea</a:t>
            </a:r>
          </a:p>
        </p:txBody>
      </p:sp>
      <p:sp>
        <p:nvSpPr>
          <p:cNvPr id="67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AE265F-24B7-4EF2-B643-30302F61ED75}" type="slidenum">
              <a:rPr lang="es-ES">
                <a:solidFill>
                  <a:prstClr val="black"/>
                </a:solidFill>
              </a:rPr>
              <a:pPr>
                <a:defRPr/>
              </a:pPr>
              <a:t>101</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6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7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8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8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8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85.jpeg"/></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92696"/>
            <a:ext cx="6318448" cy="2448272"/>
          </a:xfrm>
        </p:spPr>
        <p:txBody>
          <a:bodyPr>
            <a:noAutofit/>
          </a:bodyPr>
          <a:lstStyle/>
          <a:p>
            <a:r>
              <a:rPr lang="es-ES" sz="3200" dirty="0"/>
              <a:t>EUROPA.-LA VUELTA AL MUNDO EN 885 JARDINES.-FRANCIA.-parc André Citroën y Patrick </a:t>
            </a:r>
            <a:r>
              <a:rPr lang="es-ES" sz="3200" dirty="0" err="1"/>
              <a:t>blanch</a:t>
            </a:r>
            <a:endParaRPr lang="es-ES" sz="3200" dirty="0"/>
          </a:p>
        </p:txBody>
      </p:sp>
      <p:sp>
        <p:nvSpPr>
          <p:cNvPr id="3" name="2 Subtítulo"/>
          <p:cNvSpPr>
            <a:spLocks noGrp="1"/>
          </p:cNvSpPr>
          <p:nvPr>
            <p:ph type="subTitle" idx="1"/>
          </p:nvPr>
        </p:nvSpPr>
        <p:spPr>
          <a:xfrm>
            <a:off x="2843808" y="4581128"/>
            <a:ext cx="4896544"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1775811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fontAlgn="auto" hangingPunct="1">
              <a:spcAft>
                <a:spcPts val="0"/>
              </a:spcAft>
              <a:defRPr/>
            </a:pPr>
            <a:r>
              <a:rPr lang="es-ES" dirty="0"/>
              <a:t>Parc André Citroën</a:t>
            </a:r>
          </a:p>
        </p:txBody>
      </p:sp>
      <p:sp>
        <p:nvSpPr>
          <p:cNvPr id="9219" name="2 Marcador de contenido"/>
          <p:cNvSpPr>
            <a:spLocks noGrp="1"/>
          </p:cNvSpPr>
          <p:nvPr>
            <p:ph sz="quarter" idx="1"/>
          </p:nvPr>
        </p:nvSpPr>
        <p:spPr/>
        <p:txBody>
          <a:bodyPr/>
          <a:lstStyle/>
          <a:p>
            <a:pPr eaLnBrk="1" hangingPunct="1"/>
            <a:r>
              <a:rPr lang="es-ES" b="1" dirty="0"/>
              <a:t>Parque André Citroën</a:t>
            </a:r>
            <a:r>
              <a:rPr lang="es-ES" dirty="0"/>
              <a:t> tiene 14 hectáreas  de parque público situado en la margen izquierda del rio Sena,  en el distrito Xveme. (distrito) de París.</a:t>
            </a:r>
          </a:p>
          <a:p>
            <a:pPr eaLnBrk="1" hangingPunct="1"/>
            <a:r>
              <a:rPr lang="es-ES" dirty="0"/>
              <a:t> El parque fue construido en el emplazamiento de una antigua planta de fabricación de automóviles Citroën, y lleva el nombre de su fundador André Citroën.</a:t>
            </a:r>
          </a:p>
        </p:txBody>
      </p:sp>
    </p:spTree>
    <p:extLst>
      <p:ext uri="{BB962C8B-B14F-4D97-AF65-F5344CB8AC3E}">
        <p14:creationId xmlns:p14="http://schemas.microsoft.com/office/powerpoint/2010/main" val="901363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868362"/>
          </a:xfrm>
        </p:spPr>
        <p:txBody>
          <a:bodyPr/>
          <a:lstStyle/>
          <a:p>
            <a:pPr eaLnBrk="1" fontAlgn="auto" hangingPunct="1">
              <a:spcAft>
                <a:spcPts val="0"/>
              </a:spcAft>
              <a:defRPr/>
            </a:pPr>
            <a:r>
              <a:rPr lang="es-ES" dirty="0"/>
              <a:t>HISTORIA</a:t>
            </a:r>
          </a:p>
        </p:txBody>
      </p:sp>
      <p:sp>
        <p:nvSpPr>
          <p:cNvPr id="10243" name="2 Marcador de contenido"/>
          <p:cNvSpPr>
            <a:spLocks noGrp="1"/>
          </p:cNvSpPr>
          <p:nvPr>
            <p:ph sz="quarter" idx="1"/>
          </p:nvPr>
        </p:nvSpPr>
        <p:spPr>
          <a:xfrm>
            <a:off x="457200" y="1357313"/>
            <a:ext cx="7467600" cy="5116512"/>
          </a:xfrm>
        </p:spPr>
        <p:txBody>
          <a:bodyPr/>
          <a:lstStyle/>
          <a:p>
            <a:pPr eaLnBrk="1" hangingPunct="1"/>
            <a:r>
              <a:rPr lang="es-ES" dirty="0"/>
              <a:t>En 1915, Citroën construyó su fábrica en la ribera del Sena, operaban allí hasta su cierre en la década de 1970.</a:t>
            </a:r>
          </a:p>
          <a:p>
            <a:pPr eaLnBrk="1" hangingPunct="1"/>
            <a:r>
              <a:rPr lang="es-ES" dirty="0"/>
              <a:t> En ese momento, fueron liberadas 24 hectáreas  que se  incluyen en la urbanización de la capital "," la política y dio lugar al parque André Citroën. </a:t>
            </a:r>
          </a:p>
          <a:p>
            <a:pPr eaLnBrk="1" hangingPunct="1"/>
            <a:r>
              <a:rPr lang="es-ES" dirty="0"/>
              <a:t>Fue creado a principios de la década de 1990 e inaugurado oficialmente en 1992. </a:t>
            </a:r>
          </a:p>
          <a:p>
            <a:pPr eaLnBrk="1" hangingPunct="1"/>
            <a:r>
              <a:rPr lang="es-ES" dirty="0"/>
              <a:t>Responsables de su diseño son los diseñadores  paisajistas  Gilles Clément y Alain Provost, y los arquitectos Patrick Berger, Jean-François Jodry y Jean-Paul Viguier.</a:t>
            </a:r>
          </a:p>
        </p:txBody>
      </p:sp>
    </p:spTree>
    <p:extLst>
      <p:ext uri="{BB962C8B-B14F-4D97-AF65-F5344CB8AC3E}">
        <p14:creationId xmlns:p14="http://schemas.microsoft.com/office/powerpoint/2010/main" val="3980328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fontAlgn="auto" hangingPunct="1">
              <a:spcAft>
                <a:spcPts val="0"/>
              </a:spcAft>
              <a:defRPr/>
            </a:pPr>
            <a:r>
              <a:rPr lang="es-ES" dirty="0"/>
              <a:t>DISEÑO</a:t>
            </a:r>
          </a:p>
        </p:txBody>
      </p:sp>
      <p:sp>
        <p:nvSpPr>
          <p:cNvPr id="3" name="2 Marcador de contenido"/>
          <p:cNvSpPr>
            <a:spLocks noGrp="1"/>
          </p:cNvSpPr>
          <p:nvPr>
            <p:ph sz="quarter" idx="1"/>
          </p:nvPr>
        </p:nvSpPr>
        <p:spPr/>
        <p:txBody>
          <a:bodyPr>
            <a:normAutofit lnSpcReduction="10000"/>
          </a:bodyPr>
          <a:lstStyle/>
          <a:p>
            <a:pPr marL="274320" indent="-274320" eaLnBrk="1" fontAlgn="auto" hangingPunct="1">
              <a:spcAft>
                <a:spcPts val="0"/>
              </a:spcAft>
              <a:buFont typeface="Wingdings"/>
              <a:buChar char=""/>
              <a:defRPr/>
            </a:pPr>
            <a:r>
              <a:rPr lang="es-ES" dirty="0"/>
              <a:t>El parque está construido alrededor de una pieza central, de césped rectangular de aproximadamente 273 metros por 85 de su tamaño.</a:t>
            </a:r>
          </a:p>
          <a:p>
            <a:pPr marL="274320" indent="-274320" eaLnBrk="1" fontAlgn="auto" hangingPunct="1">
              <a:spcAft>
                <a:spcPts val="0"/>
              </a:spcAft>
              <a:buFont typeface="Wingdings"/>
              <a:buChar char=""/>
              <a:defRPr/>
            </a:pPr>
            <a:r>
              <a:rPr lang="es-ES" dirty="0"/>
              <a:t> Esta adornado con dos pabellones de efecto invernadero (alojamiento de plantas exóticas y  vegetación mediterránea) en el extremo oriental urbano, separados por una zona pavimentada con fuentes danzantes. </a:t>
            </a:r>
          </a:p>
          <a:p>
            <a:pPr marL="274320" indent="-274320" eaLnBrk="1" fontAlgn="auto" hangingPunct="1">
              <a:spcAft>
                <a:spcPts val="0"/>
              </a:spcAft>
              <a:buFont typeface="Wingdings"/>
              <a:buChar char=""/>
              <a:defRPr/>
            </a:pPr>
            <a:r>
              <a:rPr lang="es-ES" dirty="0"/>
              <a:t>En el borde sur el césped está delimitado por un canal monumental - el "Jardin des Metamorfosis" - compuesto por un espejo de agua elevado que se llega a través de paseos de granito, bordeados por una pasarela suspendida.</a:t>
            </a:r>
          </a:p>
        </p:txBody>
      </p:sp>
    </p:spTree>
    <p:extLst>
      <p:ext uri="{BB962C8B-B14F-4D97-AF65-F5344CB8AC3E}">
        <p14:creationId xmlns:p14="http://schemas.microsoft.com/office/powerpoint/2010/main" val="2882897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457200" y="428625"/>
            <a:ext cx="7467600" cy="6045200"/>
          </a:xfrm>
        </p:spPr>
        <p:txBody>
          <a:bodyPr/>
          <a:lstStyle/>
          <a:p>
            <a:pPr eaLnBrk="1" hangingPunct="1"/>
            <a:r>
              <a:rPr lang="es-ES" dirty="0"/>
              <a:t>En el lado Norte son dos conjuntos de pequeños jardines: los seis "Jardines de serie", cada uno con un paisaje  y diseño arquitectónico diferentes, y un "jardín en movimiento", que presenta las hierbas silvestres seleccionadas para responder a diferentes tasas de velocidad del viento.</a:t>
            </a:r>
          </a:p>
          <a:p>
            <a:pPr eaLnBrk="1" hangingPunct="1"/>
            <a:r>
              <a:rPr lang="es-ES" dirty="0"/>
              <a:t> Un paseo  en diagonal por el parque de 630 metros,  cambia constantemente en su naturaleza. </a:t>
            </a:r>
          </a:p>
          <a:p>
            <a:pPr eaLnBrk="1" hangingPunct="1"/>
            <a:r>
              <a:rPr lang="es-ES" dirty="0"/>
              <a:t> Desde 1999, el parque ha sido el hogar de un globo de gas amarrado.</a:t>
            </a:r>
          </a:p>
          <a:p>
            <a:pPr eaLnBrk="1" hangingPunct="1"/>
            <a:r>
              <a:rPr lang="es-ES" dirty="0"/>
              <a:t> Se permite a los visitantes elevarse por encima de la ciudad de París, y actualmente es operado por el Banque Populaire. </a:t>
            </a:r>
          </a:p>
          <a:p>
            <a:pPr eaLnBrk="1" hangingPunct="1"/>
            <a:endParaRPr lang="es-ES" dirty="0"/>
          </a:p>
        </p:txBody>
      </p:sp>
    </p:spTree>
    <p:extLst>
      <p:ext uri="{BB962C8B-B14F-4D97-AF65-F5344CB8AC3E}">
        <p14:creationId xmlns:p14="http://schemas.microsoft.com/office/powerpoint/2010/main" val="2064900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457200" y="404813"/>
            <a:ext cx="7467600" cy="6069012"/>
          </a:xfrm>
        </p:spPr>
        <p:txBody>
          <a:bodyPr/>
          <a:lstStyle/>
          <a:p>
            <a:r>
              <a:rPr lang="es-ES" dirty="0"/>
              <a:t>El globo se llena con 6.000 metros cúbicos de helio.</a:t>
            </a:r>
          </a:p>
          <a:p>
            <a:r>
              <a:rPr lang="es-ES" dirty="0"/>
              <a:t> Tiene  32 metros de alto y tiene un diámetro de 22 metros.</a:t>
            </a:r>
          </a:p>
          <a:p>
            <a:r>
              <a:rPr lang="es-ES" dirty="0"/>
              <a:t> Es amarrado al suelo con un cable hidroeléctricamente  activado. </a:t>
            </a:r>
          </a:p>
          <a:p>
            <a:r>
              <a:rPr lang="es-ES" dirty="0"/>
              <a:t>Se puede subir a una altura de 150 metros  y tiene una capacidad de carga de 30 adultos o 60 niños. </a:t>
            </a:r>
          </a:p>
          <a:p>
            <a:r>
              <a:rPr lang="es-ES" dirty="0"/>
              <a:t>El globo proporciona una vista de  Champ de Mars, el Sena, la basílica del Sacré Coeur y la Notre Dame de París Catedral.</a:t>
            </a:r>
          </a:p>
          <a:p>
            <a:endParaRPr lang="es-ES" dirty="0"/>
          </a:p>
          <a:p>
            <a:endParaRPr lang="es-ES" dirty="0"/>
          </a:p>
        </p:txBody>
      </p:sp>
    </p:spTree>
    <p:extLst>
      <p:ext uri="{BB962C8B-B14F-4D97-AF65-F5344CB8AC3E}">
        <p14:creationId xmlns:p14="http://schemas.microsoft.com/office/powerpoint/2010/main" val="476744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457200" y="214313"/>
            <a:ext cx="7467600" cy="6259512"/>
          </a:xfrm>
        </p:spPr>
        <p:txBody>
          <a:bodyPr/>
          <a:lstStyle/>
          <a:p>
            <a:pPr eaLnBrk="1" hangingPunct="1"/>
            <a:r>
              <a:rPr lang="es-ES" dirty="0"/>
              <a:t>.</a:t>
            </a:r>
          </a:p>
          <a:p>
            <a:pPr eaLnBrk="1" hangingPunct="1"/>
            <a:r>
              <a:rPr lang="es-ES" b="1" dirty="0"/>
              <a:t>Temas </a:t>
            </a:r>
          </a:p>
          <a:p>
            <a:pPr eaLnBrk="1" hangingPunct="1"/>
            <a:r>
              <a:rPr lang="es-ES" dirty="0"/>
              <a:t>Los seis jardines de serie están asociados  cada uno  con un metal, un planeta, un día de la semana, un estado del agua, y un sentido. </a:t>
            </a:r>
          </a:p>
          <a:p>
            <a:pPr eaLnBrk="1" hangingPunct="1"/>
            <a:r>
              <a:rPr lang="es-ES" dirty="0"/>
              <a:t>El jardín azul: cobre, Venus, viernes, la lluvia, y el sentido del olfato, </a:t>
            </a:r>
          </a:p>
          <a:p>
            <a:pPr eaLnBrk="1" hangingPunct="1"/>
            <a:r>
              <a:rPr lang="es-ES" dirty="0"/>
              <a:t>En el jardín: el estaño, Júpiter, jueves, agua de manantial, y el sentido del oído. </a:t>
            </a:r>
          </a:p>
          <a:p>
            <a:pPr eaLnBrk="1" hangingPunct="1"/>
            <a:r>
              <a:rPr lang="es-ES" dirty="0"/>
              <a:t>El jardín de naranjos: el mercurio (el metal), Mercurio (el planeta), miércoles, arroyos, y el sentido del tacto. </a:t>
            </a:r>
          </a:p>
          <a:p>
            <a:pPr eaLnBrk="1" hangingPunct="1"/>
            <a:endParaRPr lang="es-ES" dirty="0"/>
          </a:p>
        </p:txBody>
      </p:sp>
    </p:spTree>
    <p:extLst>
      <p:ext uri="{BB962C8B-B14F-4D97-AF65-F5344CB8AC3E}">
        <p14:creationId xmlns:p14="http://schemas.microsoft.com/office/powerpoint/2010/main" val="3854238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457200" y="428625"/>
            <a:ext cx="7467600" cy="6045200"/>
          </a:xfrm>
        </p:spPr>
        <p:txBody>
          <a:bodyPr/>
          <a:lstStyle/>
          <a:p>
            <a:pPr eaLnBrk="1" hangingPunct="1"/>
            <a:r>
              <a:rPr lang="es-ES" dirty="0"/>
              <a:t>El jardín rojo: hierro, Marte, martes, cascadas, y el sentido del gusto. </a:t>
            </a:r>
          </a:p>
          <a:p>
            <a:pPr eaLnBrk="1" hangingPunct="1"/>
            <a:r>
              <a:rPr lang="es-ES" dirty="0"/>
              <a:t>. El jardín de plata: plata, la Luna, el lunes, los ríos, y de la vista. </a:t>
            </a:r>
          </a:p>
          <a:p>
            <a:pPr eaLnBrk="1" hangingPunct="1"/>
            <a:r>
              <a:rPr lang="es-ES" dirty="0"/>
              <a:t>El jardín de oro: el oro, el Sol, el domingo, la evaporación, y el 6 º sentido. </a:t>
            </a:r>
          </a:p>
          <a:p>
            <a:pPr eaLnBrk="1" hangingPunct="1"/>
            <a:r>
              <a:rPr lang="es-ES" dirty="0"/>
              <a:t>El parque esta dividido en tres partes:</a:t>
            </a:r>
          </a:p>
          <a:p>
            <a:pPr eaLnBrk="1" hangingPunct="1"/>
            <a:r>
              <a:rPr lang="es-ES" dirty="0"/>
              <a:t>El jardin blanco de 1 ha, dedicado al paseo y a los juegos donde las plantas vivaces de colores blanquecinos dan luz a este espacio protegido por altos muros: anaemonas,iberis,gauras etc....</a:t>
            </a:r>
          </a:p>
          <a:p>
            <a:pPr eaLnBrk="1" hangingPunct="1"/>
            <a:r>
              <a:rPr lang="es-ES" dirty="0"/>
              <a:t>El jardin negro 2 has. con la vegetación mas espesa ( pinos,rododendros,zumaques y robles) igualmente densificados  nos envuelven en esta pequeña plaza rodeada de 64 surtidores de agua.</a:t>
            </a:r>
          </a:p>
          <a:p>
            <a:pPr eaLnBrk="1" hangingPunct="1"/>
            <a:endParaRPr lang="es-ES" dirty="0"/>
          </a:p>
        </p:txBody>
      </p:sp>
    </p:spTree>
    <p:extLst>
      <p:ext uri="{BB962C8B-B14F-4D97-AF65-F5344CB8AC3E}">
        <p14:creationId xmlns:p14="http://schemas.microsoft.com/office/powerpoint/2010/main" val="2999404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457200" y="500063"/>
            <a:ext cx="7467600" cy="5973762"/>
          </a:xfrm>
        </p:spPr>
        <p:txBody>
          <a:bodyPr/>
          <a:lstStyle/>
          <a:p>
            <a:pPr eaLnBrk="1" hangingPunct="1"/>
            <a:r>
              <a:rPr lang="es-ES" dirty="0"/>
              <a:t>Un gran parque central de 11 has. cubiertas de una gran pradera donde centenares de parisinos toman el sol en primavera.</a:t>
            </a:r>
          </a:p>
          <a:p>
            <a:pPr eaLnBrk="1" hangingPunct="1"/>
            <a:r>
              <a:rPr lang="es-ES" dirty="0"/>
              <a:t>El parque es amenizado por 120 surtidores que surgen del suelo entre la zona de los invernaderos que con vocación de Orangerie en invierno abrigan las plantas tropicales y mediterráneas.</a:t>
            </a:r>
          </a:p>
          <a:p>
            <a:pPr eaLnBrk="1" hangingPunct="1"/>
            <a:r>
              <a:rPr lang="es-ES" dirty="0"/>
              <a:t>El “ Jardin de la Metamorfosis “ evoca la transmutación alquímica del oro y del plomo.</a:t>
            </a:r>
          </a:p>
          <a:p>
            <a:pPr eaLnBrk="1" hangingPunct="1"/>
            <a:r>
              <a:rPr lang="es-ES" dirty="0"/>
              <a:t>El “ Jardin del Movimiento” es un erial ajardinado donde los boneteros, los rosales y las parótidas se mezclan con lo que antes conocíamos como malas hierbas que se resiembra para que florezcan en cualquier lugar del parque.</a:t>
            </a:r>
          </a:p>
        </p:txBody>
      </p:sp>
    </p:spTree>
    <p:extLst>
      <p:ext uri="{BB962C8B-B14F-4D97-AF65-F5344CB8AC3E}">
        <p14:creationId xmlns:p14="http://schemas.microsoft.com/office/powerpoint/2010/main" val="3017445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3 Imagen" descr="Parc Andre CItro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2356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3 Imagen" descr="citro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71939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3 Imagen" descr="Andre Citroen.-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0012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3 Imagen" descr="Parc Andre Citroen.-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163" y="0"/>
            <a:ext cx="90836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2807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3 Imagen" descr="Parc Andre Citro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0570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3 Imagen" descr="Citroen.-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7903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3 Imagen" descr="Parc Andre Citroen.-9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0938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3 Imagen" descr="Paris Citro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121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3 Imagen" descr="Serres_Parc-André-Citroën-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8570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3 Imagen" descr="andre-citroen.-0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8563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parc_citroen_fountain_paris_fk_2003_x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65955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3 Imagen" descr="Fontaines-au-parc-andre-citroen-a-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45525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3 Imagen" descr="Citroen.-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68517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Parc citroen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18484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3 Imagen" descr="Parc Andre Citroen.-6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29656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3 Imagen" descr="Parc Andre Citroen.-8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83001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3 Imagen" descr="Parc Andre Citroen.-11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72675"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20393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Parc André Citro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99540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Citro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24854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Parc Andre Citroe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0" y="0"/>
            <a:ext cx="10188575" cy="740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20095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andre_citroen_fountains_600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97134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Citroen .-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83632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Parc Citroen.-Paris.-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10715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Parc_citroen_paris_france_2003_01_x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65167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Parc Andre Citro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80029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Citroen .-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31257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Citroen .-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77065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Citroe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01195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Citroe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53630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Citroen.-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78090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Citroe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28858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Jardin-du-parc-andre-citroen-a-paris-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67042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Parc Andre Citroen.-x.-Pari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57357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2 Imagen" descr="Parc Citroen.-Paris.-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27841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parc_andre_citro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80966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Parc Andre Citro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87392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Paris Citro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05189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Parc Andre Citroen 4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84322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Parc Citroen.-Pari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39177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Parc Andre Citro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13049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Parc Andre Citroen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1" name="2 Imagen" descr="Parc Citroen.-Paris.-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07583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Parc Andre Citro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2711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Parc Andre Citroen.-2b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79037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Parc Andre Citroen.-7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35455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andre-citroen.-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37095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Parc Andre Citroen.-4b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77915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Parc Citroen.-Pari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09082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Parc Andre Citro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74953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Parc citroe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10458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Parc Andre Citroen.-12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72675"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58760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parc_citroen_paris_fk_2003_x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71281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Parc Andre Citroen.-1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163" y="0"/>
            <a:ext cx="90836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97433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Parc Citroen,.Pari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63043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pPr fontAlgn="auto">
              <a:spcAft>
                <a:spcPts val="0"/>
              </a:spcAft>
              <a:defRPr/>
            </a:pPr>
            <a:r>
              <a:rPr lang="es-ES" dirty="0"/>
              <a:t>JARDINES VERTICALES O MUROS VEGETALIZADOS</a:t>
            </a:r>
          </a:p>
        </p:txBody>
      </p:sp>
      <p:sp>
        <p:nvSpPr>
          <p:cNvPr id="71682" name="2 Subtítulo"/>
          <p:cNvSpPr>
            <a:spLocks noGrp="1"/>
          </p:cNvSpPr>
          <p:nvPr>
            <p:ph type="subTitle" idx="1"/>
          </p:nvPr>
        </p:nvSpPr>
        <p:spPr>
          <a:xfrm>
            <a:off x="3857625" y="5072063"/>
            <a:ext cx="4429125" cy="566737"/>
          </a:xfrm>
        </p:spPr>
        <p:txBody>
          <a:bodyPr/>
          <a:lstStyle/>
          <a:p>
            <a:pPr>
              <a:buFont typeface="Wingdings 2" pitchFamily="18" charset="2"/>
              <a:buNone/>
            </a:pPr>
            <a:r>
              <a:rPr lang="es-ES" dirty="0"/>
              <a:t>JOSE ELIAS BONELLS</a:t>
            </a:r>
          </a:p>
        </p:txBody>
      </p:sp>
    </p:spTree>
    <p:extLst>
      <p:ext uri="{BB962C8B-B14F-4D97-AF65-F5344CB8AC3E}">
        <p14:creationId xmlns:p14="http://schemas.microsoft.com/office/powerpoint/2010/main" val="22897555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patrickblanc-musee-branl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43375" y="0"/>
            <a:ext cx="5000625" cy="656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2 Imagen" descr="Patrick_Blanc_getty_HP_web.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8625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41699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3 Imagen" descr="Patrik Blank.-wall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1" name="4 Rectángulo"/>
          <p:cNvSpPr>
            <a:spLocks noChangeArrowheads="1"/>
          </p:cNvSpPr>
          <p:nvPr/>
        </p:nvSpPr>
        <p:spPr bwMode="auto">
          <a:xfrm>
            <a:off x="285750" y="4500563"/>
            <a:ext cx="842962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s-ES" sz="2800" dirty="0">
                <a:solidFill>
                  <a:prstClr val="black"/>
                </a:solidFill>
                <a:latin typeface="Constantia" pitchFamily="18" charset="0"/>
              </a:rPr>
              <a:t>Patrik Blanch ( nacido el 3 de junio de 1953 en Paris ) es botánico trabajando notablemente en el CNRS donde es especialista en plantas de sotobosque  tropical.</a:t>
            </a:r>
          </a:p>
        </p:txBody>
      </p:sp>
    </p:spTree>
    <p:extLst>
      <p:ext uri="{BB962C8B-B14F-4D97-AF65-F5344CB8AC3E}">
        <p14:creationId xmlns:p14="http://schemas.microsoft.com/office/powerpoint/2010/main" val="11158024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MUROS VEGETALES o JARDINES VERTICALES</a:t>
            </a:r>
          </a:p>
        </p:txBody>
      </p:sp>
      <p:sp>
        <p:nvSpPr>
          <p:cNvPr id="74754" name="2 Marcador de contenido"/>
          <p:cNvSpPr>
            <a:spLocks noGrp="1"/>
          </p:cNvSpPr>
          <p:nvPr>
            <p:ph sz="quarter" idx="1"/>
          </p:nvPr>
        </p:nvSpPr>
        <p:spPr>
          <a:xfrm>
            <a:off x="457200" y="2000250"/>
            <a:ext cx="7427168" cy="4095750"/>
          </a:xfrm>
        </p:spPr>
        <p:txBody>
          <a:bodyPr/>
          <a:lstStyle/>
          <a:p>
            <a:r>
              <a:rPr lang="es-ES" dirty="0"/>
              <a:t>El es el inventor del concepto de muros vegetales  o jardines verticales.</a:t>
            </a:r>
          </a:p>
          <a:p>
            <a:r>
              <a:rPr lang="es-ES" dirty="0"/>
              <a:t>Estos muros vegetalizados son su marca, idea que patento en el 1988.</a:t>
            </a:r>
          </a:p>
          <a:p>
            <a:r>
              <a:rPr lang="es-ES" dirty="0"/>
              <a:t>Instala paneles de PVC en muros y fachadas, los cubre con fibras naturales no biodegradables y coloca plantas dentro de las mismas.</a:t>
            </a:r>
          </a:p>
        </p:txBody>
      </p:sp>
    </p:spTree>
    <p:extLst>
      <p:ext uri="{BB962C8B-B14F-4D97-AF65-F5344CB8AC3E}">
        <p14:creationId xmlns:p14="http://schemas.microsoft.com/office/powerpoint/2010/main" val="6386566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2 Marcador de contenido"/>
          <p:cNvSpPr>
            <a:spLocks noGrp="1"/>
          </p:cNvSpPr>
          <p:nvPr>
            <p:ph sz="quarter" idx="1"/>
          </p:nvPr>
        </p:nvSpPr>
        <p:spPr>
          <a:xfrm>
            <a:off x="457200" y="285750"/>
            <a:ext cx="7643192" cy="5810250"/>
          </a:xfrm>
        </p:spPr>
        <p:txBody>
          <a:bodyPr>
            <a:normAutofit lnSpcReduction="10000"/>
          </a:bodyPr>
          <a:lstStyle/>
          <a:p>
            <a:r>
              <a:rPr lang="es-ES" dirty="0"/>
              <a:t>Con tiempo aparece el muro verde que cubre parte del edificio.</a:t>
            </a:r>
          </a:p>
          <a:p>
            <a:r>
              <a:rPr lang="es-ES" dirty="0"/>
              <a:t>Aparecen los diseños ordenados de las plantaciones.</a:t>
            </a:r>
          </a:p>
          <a:p>
            <a:r>
              <a:rPr lang="es-ES" dirty="0"/>
              <a:t>El ingeniosos sistema esta basado en los principios de la estratificación que uno encuentra en los climas tropicales, ofreciendo a las plantas muchas formas de vida, son regularmente fertilizadas y regadas con la ayuda de un simple sistema de riego.</a:t>
            </a:r>
          </a:p>
          <a:p>
            <a:r>
              <a:rPr lang="es-ES" dirty="0"/>
              <a:t>2” Quiero demostrar que los humanos  y la naturaleza pueden  coexistir  juntos en armonía en un espacio reducido”. P. Blanch.</a:t>
            </a:r>
          </a:p>
          <a:p>
            <a:r>
              <a:rPr lang="es-ES" dirty="0"/>
              <a:t>La ventaja de los jardines verticales sobre los horizontales es que necesitan menos espacio.</a:t>
            </a:r>
          </a:p>
        </p:txBody>
      </p:sp>
    </p:spTree>
    <p:extLst>
      <p:ext uri="{BB962C8B-B14F-4D97-AF65-F5344CB8AC3E}">
        <p14:creationId xmlns:p14="http://schemas.microsoft.com/office/powerpoint/2010/main" val="37130700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2 Marcador de contenido"/>
          <p:cNvSpPr>
            <a:spLocks noGrp="1"/>
          </p:cNvSpPr>
          <p:nvPr>
            <p:ph sz="quarter" idx="1"/>
          </p:nvPr>
        </p:nvSpPr>
        <p:spPr>
          <a:xfrm>
            <a:off x="457200" y="357188"/>
            <a:ext cx="7643192" cy="5738812"/>
          </a:xfrm>
        </p:spPr>
        <p:txBody>
          <a:bodyPr>
            <a:normAutofit lnSpcReduction="10000"/>
          </a:bodyPr>
          <a:lstStyle/>
          <a:p>
            <a:r>
              <a:rPr lang="es-ES" dirty="0"/>
              <a:t>Las plantas han fascinado a Patrik Blanch desde su juventud, particularmente las plantas tropicales.</a:t>
            </a:r>
          </a:p>
          <a:p>
            <a:r>
              <a:rPr lang="es-ES" dirty="0"/>
              <a:t>Durante muchos años ha estado experimentando en todo el mundo. La naturaleza, aprendiendo como las plantas de la selva `pueden vivir con el mínimo de luz para su fotosíntesis, encontrando increíbles soluciones para adaptarse en sus sombreados alrededores.</a:t>
            </a:r>
          </a:p>
          <a:p>
            <a:r>
              <a:rPr lang="es-ES" dirty="0"/>
              <a:t>Patrik Blanch diseña sus muros verticales con la seguridad de que las especies utilizadas tienen hábitats y necesidades compatibles.</a:t>
            </a:r>
          </a:p>
          <a:p>
            <a:r>
              <a:rPr lang="es-ES" dirty="0"/>
              <a:t>En la parte alta coloca las plantas que necesitan menos agua, esta se filtra a través de las fibras naturales no biodegradables.</a:t>
            </a:r>
          </a:p>
        </p:txBody>
      </p:sp>
    </p:spTree>
    <p:extLst>
      <p:ext uri="{BB962C8B-B14F-4D97-AF65-F5344CB8AC3E}">
        <p14:creationId xmlns:p14="http://schemas.microsoft.com/office/powerpoint/2010/main" val="42328616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2 Marcador de contenido"/>
          <p:cNvSpPr>
            <a:spLocks noGrp="1"/>
          </p:cNvSpPr>
          <p:nvPr>
            <p:ph sz="quarter" idx="1"/>
          </p:nvPr>
        </p:nvSpPr>
        <p:spPr>
          <a:xfrm>
            <a:off x="457200" y="285750"/>
            <a:ext cx="8229600" cy="5810250"/>
          </a:xfrm>
        </p:spPr>
        <p:txBody>
          <a:bodyPr/>
          <a:lstStyle/>
          <a:p>
            <a:r>
              <a:rPr lang="es-ES" dirty="0"/>
              <a:t>Las plantas trepadoras son tabú ya que su función es similar a la que realizan en la selva tropical, crecen sobre cualquier planta que utilizan como sostén.</a:t>
            </a:r>
          </a:p>
          <a:p>
            <a:r>
              <a:rPr lang="es-ES" dirty="0"/>
              <a:t>Los muros vegetales pueden erigirse con éxito en cualquier lugar, la correcta elección de las plantas según la climatología es fundamental.</a:t>
            </a:r>
          </a:p>
          <a:p>
            <a:r>
              <a:rPr lang="es-ES" dirty="0"/>
              <a:t>Patrik Blanch en dos decenios se ha convertido en especialista en muros vegetales con una lista impresionante de realizaciones.</a:t>
            </a:r>
          </a:p>
          <a:p>
            <a:r>
              <a:rPr lang="es-ES" dirty="0"/>
              <a:t>“ En mi trabajo intento crear una gran biodiversidad” P.Blanch.</a:t>
            </a:r>
          </a:p>
          <a:p>
            <a:r>
              <a:rPr lang="es-ES" dirty="0"/>
              <a:t>250 especies de plantas crecen en los 15 m2 de la fachada de Galerías Lafayette de Paris.</a:t>
            </a:r>
          </a:p>
          <a:p>
            <a:endParaRPr lang="es-ES" dirty="0"/>
          </a:p>
        </p:txBody>
      </p:sp>
    </p:spTree>
    <p:extLst>
      <p:ext uri="{BB962C8B-B14F-4D97-AF65-F5344CB8AC3E}">
        <p14:creationId xmlns:p14="http://schemas.microsoft.com/office/powerpoint/2010/main" val="42860894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Patrik Blanch.-Lafayet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36253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3 Imagen" descr="Caixa Forum.-Madrid.-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54964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Caixa Forum.-Madri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29188" y="0"/>
            <a:ext cx="42148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9" name="2 Imagen" descr="Caixa-Madrid-Patrick-Blanc.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60755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Forum La Caixa.-Un mes despu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57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3" name="2 Imagen" descr="Hauts de Seine.-France.bmp"/>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67250" y="0"/>
            <a:ext cx="4476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8616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AvignonMurVegetalBl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711873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2 Marcador de contenido"/>
          <p:cNvSpPr>
            <a:spLocks noGrp="1"/>
          </p:cNvSpPr>
          <p:nvPr>
            <p:ph sz="quarter" idx="1"/>
          </p:nvPr>
        </p:nvSpPr>
        <p:spPr>
          <a:xfrm>
            <a:off x="457200" y="1125538"/>
            <a:ext cx="7643192" cy="4970462"/>
          </a:xfrm>
        </p:spPr>
        <p:txBody>
          <a:bodyPr/>
          <a:lstStyle/>
          <a:p>
            <a:r>
              <a:rPr lang="es-ES" dirty="0"/>
              <a:t>Las principales obras han sido la vegetalización de la fachada del Museo de Quai de Branly de la Fundación Cartier,la Ciudad del Espacio en Toulouse, les Halles d´Avignon etc...</a:t>
            </a:r>
          </a:p>
          <a:p>
            <a:r>
              <a:rPr lang="es-ES" dirty="0"/>
              <a:t>El describe los muros vegetalizados como:</a:t>
            </a:r>
          </a:p>
          <a:p>
            <a:r>
              <a:rPr lang="es-ES" dirty="0"/>
              <a:t>“ Sobre un muro portador o una estructura portadora se coloca una estructura metálica que sostiene una placa de PVC expansiva de 1º mm. de espesor sobre la cual están unidas dos capas de fieltro que representan de algún modo los musgos que se desarrollan en las paredes rocosas y que sirven de soporte a las raíces de muchas plantas “</a:t>
            </a:r>
          </a:p>
        </p:txBody>
      </p:sp>
    </p:spTree>
    <p:extLst>
      <p:ext uri="{BB962C8B-B14F-4D97-AF65-F5344CB8AC3E}">
        <p14:creationId xmlns:p14="http://schemas.microsoft.com/office/powerpoint/2010/main" val="31469017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Marcador de contenido"/>
          <p:cNvSpPr>
            <a:spLocks noGrp="1"/>
          </p:cNvSpPr>
          <p:nvPr>
            <p:ph sz="quarter" idx="1"/>
          </p:nvPr>
        </p:nvSpPr>
        <p:spPr>
          <a:xfrm>
            <a:off x="457200" y="836613"/>
            <a:ext cx="7499176" cy="5259387"/>
          </a:xfrm>
        </p:spPr>
        <p:txBody>
          <a:bodyPr>
            <a:normAutofit fontScale="92500"/>
          </a:bodyPr>
          <a:lstStyle/>
          <a:p>
            <a:r>
              <a:rPr lang="es-ES" dirty="0"/>
              <a:t>Una red de tuberías reguladas por electroválvulas aportan las soluciones nutritivas  el fieltro se impregna por capilaridad de esta solución nutritiva que contiene elementos minerales disueltos necesarios para el desarrollo de las plantas.</a:t>
            </a:r>
          </a:p>
          <a:p>
            <a:r>
              <a:rPr lang="es-ES" dirty="0"/>
              <a:t>La solución nutritiva desciende a través del muro por gravedad, las raíces de las plantas absorben los elementos nutritivos y agua en exceso es recogida en la parte baja del muro por una canalización antes de ser re inyectada de nuevo a la red, El sistema funciona como un circuito cerrado.</a:t>
            </a:r>
          </a:p>
          <a:p>
            <a:r>
              <a:rPr lang="es-ES" dirty="0"/>
              <a:t>Las plantas son escogidas  según su capacidad de crecer en este tipo de medio y en función de la luminosidad disponible.  </a:t>
            </a:r>
          </a:p>
        </p:txBody>
      </p:sp>
    </p:spTree>
    <p:extLst>
      <p:ext uri="{BB962C8B-B14F-4D97-AF65-F5344CB8AC3E}">
        <p14:creationId xmlns:p14="http://schemas.microsoft.com/office/powerpoint/2010/main" val="13658895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Marcador de contenido"/>
          <p:cNvSpPr>
            <a:spLocks noGrp="1"/>
          </p:cNvSpPr>
          <p:nvPr>
            <p:ph sz="quarter" idx="1"/>
          </p:nvPr>
        </p:nvSpPr>
        <p:spPr>
          <a:xfrm>
            <a:off x="457200" y="908050"/>
            <a:ext cx="7499176" cy="5187950"/>
          </a:xfrm>
        </p:spPr>
        <p:txBody>
          <a:bodyPr/>
          <a:lstStyle/>
          <a:p>
            <a:r>
              <a:rPr lang="es-ES" dirty="0"/>
              <a:t>“ El muro vegetal ha sido concebido a partir de observaciones del medio natural,</a:t>
            </a:r>
          </a:p>
          <a:p>
            <a:r>
              <a:rPr lang="es-ES" dirty="0"/>
              <a:t>Esta basado en una nueva técnica de cultivo que `permite liberar los problemas del peso del sustrato y en consecuencia asegurar la vegetalización de las superficies verticales sea cual sea su altura.</a:t>
            </a:r>
          </a:p>
          <a:p>
            <a:r>
              <a:rPr lang="es-ES" dirty="0"/>
              <a:t>Pueden ser construidos tanto en el exterior  como en el interior y bajo todas las condiciones climáticas del lugar de la instalación.</a:t>
            </a:r>
          </a:p>
          <a:p>
            <a:r>
              <a:rPr lang="es-ES" dirty="0"/>
              <a:t>En el interior, una iluminación adicional asegura el crecimiento optimo.</a:t>
            </a:r>
          </a:p>
          <a:p>
            <a:r>
              <a:rPr lang="es-ES" dirty="0"/>
              <a:t>El riego y la fertilización son automatizadas.</a:t>
            </a:r>
          </a:p>
        </p:txBody>
      </p:sp>
    </p:spTree>
    <p:extLst>
      <p:ext uri="{BB962C8B-B14F-4D97-AF65-F5344CB8AC3E}">
        <p14:creationId xmlns:p14="http://schemas.microsoft.com/office/powerpoint/2010/main" val="31021893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Marcador de contenido"/>
          <p:cNvSpPr>
            <a:spLocks noGrp="1"/>
          </p:cNvSpPr>
          <p:nvPr>
            <p:ph sz="quarter" idx="1"/>
          </p:nvPr>
        </p:nvSpPr>
        <p:spPr>
          <a:xfrm>
            <a:off x="457200" y="548681"/>
            <a:ext cx="7643192" cy="5547320"/>
          </a:xfrm>
        </p:spPr>
        <p:txBody>
          <a:bodyPr>
            <a:noAutofit/>
          </a:bodyPr>
          <a:lstStyle/>
          <a:p>
            <a:pPr>
              <a:buFont typeface="Wingdings 2" pitchFamily="18" charset="2"/>
              <a:buChar char=""/>
            </a:pPr>
            <a:r>
              <a:rPr lang="es-ES" dirty="0"/>
              <a:t>Los muro vegetales constituyen una excelente asolación térmica y reducen de una manera significativa las necesidades las necesidades de climatización en verano y de la calefacción en invierno.</a:t>
            </a:r>
          </a:p>
          <a:p>
            <a:pPr>
              <a:buFont typeface="Wingdings 2" pitchFamily="18" charset="2"/>
              <a:buChar char=""/>
            </a:pPr>
            <a:r>
              <a:rPr lang="es-ES" dirty="0"/>
              <a:t>Participa igualmente en los efectos de descontaminación del aire como resultado directo de la fotosíntesis.</a:t>
            </a:r>
          </a:p>
          <a:p>
            <a:pPr>
              <a:buFont typeface="Wingdings 2" pitchFamily="18" charset="2"/>
              <a:buChar char=""/>
            </a:pPr>
            <a:r>
              <a:rPr lang="es-ES" dirty="0"/>
              <a:t>Además el vegetal tiene la capacidad de absorber y filtrar las aguas pluviales, contribuyendo a la protección contra los perjuicios sónicos por sus propiedades fónicas.</a:t>
            </a:r>
          </a:p>
          <a:p>
            <a:pPr>
              <a:buFont typeface="Wingdings 2" pitchFamily="18" charset="2"/>
              <a:buChar char=""/>
            </a:pPr>
            <a:r>
              <a:rPr lang="es-ES" dirty="0"/>
              <a:t>Este tipo de realizaciones evocan las nociones de índole ecológica y de utilización de especies mas locales, en el exterior al menos.</a:t>
            </a:r>
          </a:p>
        </p:txBody>
      </p:sp>
    </p:spTree>
    <p:extLst>
      <p:ext uri="{BB962C8B-B14F-4D97-AF65-F5344CB8AC3E}">
        <p14:creationId xmlns:p14="http://schemas.microsoft.com/office/powerpoint/2010/main" val="23855462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3 Imagen" descr="Cite de l´Espace.-Toulouse.-Patrik Blan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16912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Green Roof.-0previ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08203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green tech center.-Chi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82169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green_w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39" name="2 Imagen" descr="Jardins verticaux.-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26651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Gren Wall.-1.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02293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leblancmurvegeta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103151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Quai Branl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1" name="2 Imagen" descr="Quai Branly.-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1011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musee-du-quai-branl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5" name="2 Imagen" descr="Quai Branly.-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706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575687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Quai Branly.-mur_veget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70345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Patrick Blanch.-musee-du-quai-branly-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56502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2 Imagen" descr="Quai Branl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620295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2 Imagen" descr="Quai Branly.-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26400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Jardins verticaux.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36693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Murs vegetau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10167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Museo Quai de Branly.-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14313"/>
            <a:ext cx="9144000" cy="664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471538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Patrik Blanch.-_lifestyle_vertikale-gaerten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7" name="2 Imagen" descr="Patrik Blanch.-_lifestyle_vertikale-gaerten_0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4875" y="0"/>
            <a:ext cx="4429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90729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Patrik Blanch.-bangkok-empori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081775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Patrik Blanch.-Melbour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55353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Patrik Blanch.-wal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763439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2 Imagen" descr="Patrik Blanch.-wall3 Quay Branl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3" name="3 Imagen" descr="Patrik Blank.-wall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357563"/>
            <a:ext cx="9144000" cy="350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679101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Siam Paragon.-Bangkok.-Patrik Blan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64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60281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Trussardi Cafe.-Mil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504588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2 Imagen" descr="Toiture veget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56502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TotalTime>
  <Words>1976</Words>
  <Application>Microsoft Office PowerPoint</Application>
  <PresentationFormat>Presentación en pantalla (4:3)</PresentationFormat>
  <Paragraphs>238</Paragraphs>
  <Slides>101</Slides>
  <Notes>81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101</vt:i4>
      </vt:variant>
    </vt:vector>
  </HeadingPairs>
  <TitlesOfParts>
    <vt:vector size="107" baseType="lpstr">
      <vt:lpstr>Calibri</vt:lpstr>
      <vt:lpstr>Century Schoolbook</vt:lpstr>
      <vt:lpstr>Constantia</vt:lpstr>
      <vt:lpstr>Wingdings</vt:lpstr>
      <vt:lpstr>Wingdings 2</vt:lpstr>
      <vt:lpstr>Default Theme</vt:lpstr>
      <vt:lpstr>EUROPA.-LA VUELTA AL MUNDO EN 885 JARDINES.-FRANCIA.-parc André Citroën y Patrick blanch</vt:lpstr>
      <vt:lpstr>Parc André Citroën</vt:lpstr>
      <vt:lpstr>HISTORIA</vt:lpstr>
      <vt:lpstr>DISEÑO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VERTICALES O MUROS VEGETALIZADOS</vt:lpstr>
      <vt:lpstr>Presentación de PowerPoint</vt:lpstr>
      <vt:lpstr>Presentación de PowerPoint</vt:lpstr>
      <vt:lpstr>MUROS VEGETALES o JARDINES VERTICALES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JARDINES.-FRANCIA.-AÑ</dc:title>
  <dc:creator>Josep</dc:creator>
  <cp:lastModifiedBy>Usuario</cp:lastModifiedBy>
  <cp:revision>8</cp:revision>
  <dcterms:created xsi:type="dcterms:W3CDTF">2013-09-07T10:02:19Z</dcterms:created>
  <dcterms:modified xsi:type="dcterms:W3CDTF">2018-03-11T20:48:28Z</dcterms:modified>
</cp:coreProperties>
</file>