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88" r:id="rId122"/>
    <p:sldId id="377" r:id="rId123"/>
    <p:sldId id="378" r:id="rId124"/>
    <p:sldId id="379" r:id="rId125"/>
    <p:sldId id="380" r:id="rId126"/>
    <p:sldId id="381" r:id="rId127"/>
    <p:sldId id="382" r:id="rId128"/>
    <p:sldId id="383" r:id="rId129"/>
    <p:sldId id="384" r:id="rId130"/>
    <p:sldId id="385" r:id="rId131"/>
    <p:sldId id="386" r:id="rId132"/>
    <p:sldId id="387"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94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610813-A8FF-4B89-8702-7047DFC3D474}"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4FEF3C-3203-41C3-982B-DDC7444259E5}" type="slidenum">
              <a:rPr lang="es-ES" smtClean="0"/>
              <a:t>‹Nº›</a:t>
            </a:fld>
            <a:endParaRPr lang="es-ES" dirty="0"/>
          </a:p>
        </p:txBody>
      </p:sp>
    </p:spTree>
    <p:extLst>
      <p:ext uri="{BB962C8B-B14F-4D97-AF65-F5344CB8AC3E}">
        <p14:creationId xmlns:p14="http://schemas.microsoft.com/office/powerpoint/2010/main" val="1975407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6F9D54-3145-4FD4-8BE3-27E3006F77C0}"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6A27A2-475B-41C0-BE5F-332396BD0A8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74333F-D0EC-490F-BFEF-59633A644401}"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101AC1-9D00-4F78-B84D-F130D675D5E3}"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E462B7-4F96-412A-B527-E3C551E8041E}"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A30E3C-26B6-4C7C-93B6-8AE2C7D8AAF3}"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329DB6-AB0E-4137-8E7D-CC92FD044F2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7FAB3-ED10-4C97-94C2-36C8426AA743}"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D2E165-FE0D-4FC4-A2B6-A355808B94E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Citroen</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C792FF-100B-4895-B5E5-5C38BA4622F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55558C-97E2-466B-9963-2C21B38DEFD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3069A5-B110-485C-A57F-36BD416F56B6}"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Citroen</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8AF59E-88EE-4A23-9379-BE14699A22B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791F2F-E931-447E-8408-A772DC4DEBB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4CCC1A-484F-4E8D-95A8-526C9874B0D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C295B7-9B5A-435F-942F-FF7D0C447C0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AB9382-F1BE-41C4-9292-809DA97838A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3F2405-FFD3-44B2-B7E8-7DBEEAF381E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A6277E-7456-4A14-922E-365A70B95D3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12DE2A-323E-4FEB-A9B2-87E8998062E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056080-7FEC-4F22-BD21-E843897FA52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85F688-8A99-4F50-A5B2-B2F843CD3DF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5092B6-6B30-4DE8-8B45-105D8340DE8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1CF311-D3AC-441C-9EEA-4AF192DE460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38A066-30B1-463F-8290-C5A503DAD98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F6E0F2-D057-47A0-B9FD-CCB3882CDCD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Citrioen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E13E9-A5A4-4452-ADD8-0029852192A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C081EC-1838-4484-A9B5-3AD615503FB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B486BB-0FA5-49B3-A68E-31DD3ADE7817}"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E7A0F3-5559-48FA-9182-962B3437F6B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C33F45-F3EF-404C-9048-32F40D9B680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Citroen.-Eurostat</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8F70AC-7A20-4981-A871-1B4850937F8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0E8E7-D696-4271-9EFF-8D8E3407E6A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 desde el Eurostat</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450CEB-C696-41E0-A073-466214903781}"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47545A-8C55-45C5-9861-5A727FE666C5}"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EFC26C-4A6E-41EC-9058-405D129024A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3D1D50-A476-4DAB-A702-F05F2FA09B8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B43192-0C5D-4FC2-BC20-525F4695F14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5504C7-05FF-494B-94CC-295AD0E08A1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FF3934-7164-4321-B7AF-529BF148B9C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CD998-A101-4F6C-BF3D-D7F6F86D17A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A4006F-6E67-4E47-B765-F23BEDA1841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618BAA-C2B9-4921-A897-019376F9FF3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81A31C-5EFF-43C0-AAAB-04DF1DEFEA3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D2385-EE08-4AE1-97A4-346AFBA4607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049215-A860-4146-A126-B395E5D583C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Pparc Andre Citroen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3547F1-1777-46DE-97E7-52FC71C451FA}"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7BB23A-67D4-4230-9DFD-5BFD538A60B2}"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D9D381-5E6B-445F-A8EC-F66077222597}"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54E113-B08A-4D4A-A87A-A37F1400D507}"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D22028-7DFC-4A0B-A0CB-573170B6D25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C32ADC-B59E-4FB1-8E14-4AE0D020E111}"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DC97EE-4DD7-4D24-B26F-BA9DF9F69A6F}"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3DD915-B1FC-44C2-84B7-30B04AFA41F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A6AD20-4317-4824-982D-C2370F4C9DD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D9AEFF-D69B-4D02-9186-6E52492498E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F35EA6-59DA-49C6-AEA8-208D3057251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A90F52-56C5-49C2-AF8B-5A16E0DD479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23A7B-1858-4CB0-A407-6AEB4B8D4452}"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C36C7-D5D9-4BE8-AE70-D10E7919739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D8659C-3950-489F-94AD-28EC6CDE93D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BD7EDB-2E66-4717-B25C-2E9306467FFD}"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24DEB-D1EB-4910-B03D-F2DCAB4641F2}"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B56138-021A-44B1-B497-54A19CBD32E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B28463-0A70-44E3-9EA0-A9D5509D923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241094-6917-4189-920B-E82234B9EBC6}"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864B55-1416-4DDC-8074-EE1E2AC590A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C4BFF8-92A5-4E42-8F3E-86D378D9E7E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E69ECC-6885-4ACD-A0BA-7A839D50725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6DB09B-B786-4BC6-85DA-BA06C15F890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EB04B8-08CA-4870-A6DD-00D96D23D22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7AFB73-7E7D-4031-B905-ABB242D53E6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Andre Citroen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08338A-14A2-4F88-B201-0C3A16301AD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E48079-760B-4B98-B137-0FCB923FDD1B}"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3B495B-343B-414D-8DD1-3EE82936148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207D72-AFC7-4D8A-B1C8-E6C55E85772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E995F-60E7-43C7-8E53-BF0567B84B83}"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9F61BB-5EF0-4EFC-A3EA-87FC969280D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6071E7-0753-421C-AECE-A9D7C05AC0B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Andre Citroen.-Serres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C2DAB1-43E2-44C4-BEBE-C9286FF29B4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DEB8E4E7-D2E1-4A6E-AEA7-EA010171E0C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Musee Quai de Branly</a:t>
            </a:r>
          </a:p>
        </p:txBody>
      </p:sp>
      <p:sp>
        <p:nvSpPr>
          <p:cNvPr id="4" name="3 Marcador de número de diapositiva"/>
          <p:cNvSpPr>
            <a:spLocks noGrp="1"/>
          </p:cNvSpPr>
          <p:nvPr>
            <p:ph type="sldNum" sz="quarter" idx="5"/>
          </p:nvPr>
        </p:nvSpPr>
        <p:spPr/>
        <p:txBody>
          <a:bodyPr/>
          <a:lstStyle/>
          <a:p>
            <a:pPr>
              <a:defRPr/>
            </a:pPr>
            <a:fld id="{65BD1F26-8E3D-4774-83E9-6AD3F900251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5C8C549A-005D-4A93-865F-5D656DD329E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86FF4189-A626-49F2-8AD4-7DF8A175178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D78D3A84-E7A4-4849-AC50-E66E30355A9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42B2DFDF-E7BE-4E37-B922-37D410B61DD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408F50FC-8439-4716-BABC-3846141E136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6C225AC1-F228-42F7-A663-79449ACA342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08B44CB6-1B89-4098-B2CA-77E166F8F83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2FDD9D5B-8B63-4C80-B42B-A17A06517CF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8E519359-845E-4FC9-B66A-AE849873B8D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FB179F5F-C2ED-440B-BD5C-D75142A0D24A}"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C058874B-D676-4FC8-AE31-1F7ED3D2631C}"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5E38BF83-7653-47E4-9BD8-D6F1EFFBC3C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4A90B068-2732-42B7-B239-9BADC6711CC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5B8336EE-857F-4D69-9B5E-4F8E007CEE9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DAE7BA8A-9118-46B0-AC3A-BA1FD8B1873B}"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12D7A22A-F1A2-432F-B9F3-264DED64273E}"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04B34A1E-81EB-4244-BA74-BFA972124DD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5D54DF25-620D-4048-8B86-BB0E9C3C3FF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 nly</a:t>
            </a:r>
          </a:p>
        </p:txBody>
      </p:sp>
      <p:sp>
        <p:nvSpPr>
          <p:cNvPr id="4" name="3 Marcador de número de diapositiva"/>
          <p:cNvSpPr>
            <a:spLocks noGrp="1"/>
          </p:cNvSpPr>
          <p:nvPr>
            <p:ph type="sldNum" sz="quarter" idx="5"/>
          </p:nvPr>
        </p:nvSpPr>
        <p:spPr/>
        <p:txBody>
          <a:bodyPr/>
          <a:lstStyle/>
          <a:p>
            <a:pPr>
              <a:defRPr/>
            </a:pPr>
            <a:fld id="{76293176-CFA8-4940-81DD-34B4F354783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1C347B5F-8ADA-43D9-8BE1-81287BBC2182}"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2ED22A6E-7996-46E7-9630-22A9AE9C2A9F}"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D9583A1E-C86E-484D-A26A-E5F405688DB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Branly</a:t>
            </a:r>
          </a:p>
        </p:txBody>
      </p:sp>
      <p:sp>
        <p:nvSpPr>
          <p:cNvPr id="4" name="3 Marcador de número de diapositiva"/>
          <p:cNvSpPr>
            <a:spLocks noGrp="1"/>
          </p:cNvSpPr>
          <p:nvPr>
            <p:ph type="sldNum" sz="quarter" idx="5"/>
          </p:nvPr>
        </p:nvSpPr>
        <p:spPr/>
        <p:txBody>
          <a:bodyPr/>
          <a:lstStyle/>
          <a:p>
            <a:pPr>
              <a:defRPr/>
            </a:pPr>
            <a:fld id="{A9AAC7A7-8401-419E-93C4-94C45272AD4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04F76796-D3F5-4C08-90C3-8969A06AF552}"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E7357877-C936-4887-A04C-8ABDBD78D10A}"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4BFA6DC3-7071-4F85-8115-663933A808B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A3F712EA-8C67-4270-A50E-52FD05746AD9}"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0D2331CC-0063-4355-B930-118517DEE452}"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BD7AF0A6-840F-4326-910A-D325505B7C9E}"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F0CB066C-4E91-47C9-A285-C1AA7F3872A4}"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225B2B45-A9FA-4FD8-A86B-0FC50A2BF1E6}"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910C5259-E864-48F9-A04A-72145DB81CD0}"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C218C443-40D4-467D-A1F8-5B24D150187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Museo Rondin</a:t>
            </a:r>
          </a:p>
        </p:txBody>
      </p:sp>
      <p:sp>
        <p:nvSpPr>
          <p:cNvPr id="4" name="3 Marcador de número de diapositiva"/>
          <p:cNvSpPr>
            <a:spLocks noGrp="1"/>
          </p:cNvSpPr>
          <p:nvPr>
            <p:ph type="sldNum" sz="quarter" idx="5"/>
          </p:nvPr>
        </p:nvSpPr>
        <p:spPr/>
        <p:txBody>
          <a:bodyPr/>
          <a:lstStyle/>
          <a:p>
            <a:pPr>
              <a:defRPr/>
            </a:pPr>
            <a:fld id="{1958CFAD-23F7-45BC-B7EC-A33614DC2BE5}" type="slidenum">
              <a:rPr lang="es-ES">
                <a:solidFill>
                  <a:prstClr val="black"/>
                </a:solidFill>
              </a:rPr>
              <a:pPr>
                <a:defRPr/>
              </a:pPr>
              <a:t>132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15.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46440" cy="2016224"/>
          </a:xfrm>
        </p:spPr>
        <p:txBody>
          <a:bodyPr>
            <a:noAutofit/>
          </a:bodyPr>
          <a:lstStyle/>
          <a:p>
            <a:r>
              <a:rPr lang="es-ES" sz="3200" dirty="0"/>
              <a:t>EUROPA.-LA VUELTA AL MUNDO EN 885 JARDINES.-FRANCIA.PARIS.-J</a:t>
            </a:r>
          </a:p>
        </p:txBody>
      </p:sp>
      <p:sp>
        <p:nvSpPr>
          <p:cNvPr id="3" name="2 Subtítulo"/>
          <p:cNvSpPr>
            <a:spLocks noGrp="1"/>
          </p:cNvSpPr>
          <p:nvPr>
            <p:ph type="subTitle" idx="1"/>
          </p:nvPr>
        </p:nvSpPr>
        <p:spPr>
          <a:xfrm>
            <a:off x="2771800" y="5003322"/>
            <a:ext cx="4680520"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Parc André Citroën</a:t>
            </a:r>
          </a:p>
        </p:txBody>
      </p:sp>
      <p:sp>
        <p:nvSpPr>
          <p:cNvPr id="7171" name="2 Marcador de contenido"/>
          <p:cNvSpPr>
            <a:spLocks noGrp="1"/>
          </p:cNvSpPr>
          <p:nvPr>
            <p:ph sz="quarter" idx="1"/>
          </p:nvPr>
        </p:nvSpPr>
        <p:spPr>
          <a:xfrm>
            <a:off x="914400" y="1447800"/>
            <a:ext cx="7185992" cy="4645025"/>
          </a:xfrm>
        </p:spPr>
        <p:txBody>
          <a:bodyPr>
            <a:normAutofit fontScale="92500" lnSpcReduction="10000"/>
          </a:bodyPr>
          <a:lstStyle/>
          <a:p>
            <a:pPr eaLnBrk="1" hangingPunct="1"/>
            <a:r>
              <a:rPr lang="es-ES" sz="2400" b="1" dirty="0"/>
              <a:t>Parc André Citroën</a:t>
            </a:r>
            <a:r>
              <a:rPr lang="es-ES" sz="2400" dirty="0"/>
              <a:t> tiene 14 hectáreas , parque público situado en la margen izquierda del río Sena, en el distrito XVe de París. </a:t>
            </a:r>
          </a:p>
          <a:p>
            <a:pPr eaLnBrk="1" hangingPunct="1"/>
            <a:r>
              <a:rPr lang="es-ES" sz="2400" dirty="0"/>
              <a:t>El parque fue construido en el sitio de un antigua fabrica de automóviles Citroën , planta de fabricación y mantiene el  nombre de su fundador, André Citroën.</a:t>
            </a:r>
          </a:p>
          <a:p>
            <a:pPr eaLnBrk="1" hangingPunct="1"/>
            <a:r>
              <a:rPr lang="es-ES" sz="2400" dirty="0"/>
              <a:t> En 1915, Citroën construyó su fábrica en la ribera del Sena, que funcionó allí hasta el cierre de la década de 1970.</a:t>
            </a:r>
          </a:p>
          <a:p>
            <a:pPr eaLnBrk="1" hangingPunct="1"/>
            <a:r>
              <a:rPr lang="es-ES" sz="2400" dirty="0"/>
              <a:t> En ese momento, las 24 hectáreas  fueron  liberadas  e incluida en la política de urbanización de la capital  y dio lugar al Parc André Citroën</a:t>
            </a:r>
          </a:p>
        </p:txBody>
      </p:sp>
    </p:spTree>
    <p:extLst>
      <p:ext uri="{BB962C8B-B14F-4D97-AF65-F5344CB8AC3E}">
        <p14:creationId xmlns:p14="http://schemas.microsoft.com/office/powerpoint/2010/main" val="19967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333375"/>
            <a:ext cx="7185992" cy="5686425"/>
          </a:xfrm>
        </p:spPr>
        <p:txBody>
          <a:bodyPr>
            <a:normAutofit lnSpcReduction="10000"/>
          </a:bodyPr>
          <a:lstStyle/>
          <a:p>
            <a:r>
              <a:rPr lang="es-ES" sz="2400" dirty="0"/>
              <a:t>Fue creado a comienzos de la década de 1990 y fue inaugurado oficialmente en 1992. </a:t>
            </a:r>
          </a:p>
          <a:p>
            <a:r>
              <a:rPr lang="es-ES" sz="2400" dirty="0"/>
              <a:t>Responsables de su diseño son los diseñadores paisajista francés Gilles Clément y Alain Provost, y los arquitectos Patrick Berger , Jean-François Jodry y Jean-Paul Viguier . </a:t>
            </a:r>
          </a:p>
          <a:p>
            <a:r>
              <a:rPr lang="es-ES" sz="2400" dirty="0"/>
              <a:t>El parque está construido en torno a un jardín central, rectangular, de aproximadamente 273 por 85 metros de tamaño.</a:t>
            </a:r>
          </a:p>
          <a:p>
            <a:r>
              <a:rPr lang="es-ES" sz="2400" dirty="0"/>
              <a:t>Que está adornada con dos de efecto invernadero pabellones (hosting plantas exóticas y vegetación mediterránea) en el extremo oriental, urbano, que están separados por una zona pavimentada con fuentes danzantes</a:t>
            </a:r>
          </a:p>
        </p:txBody>
      </p:sp>
    </p:spTree>
    <p:extLst>
      <p:ext uri="{BB962C8B-B14F-4D97-AF65-F5344CB8AC3E}">
        <p14:creationId xmlns:p14="http://schemas.microsoft.com/office/powerpoint/2010/main" val="3904371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13984" cy="5543550"/>
          </a:xfrm>
        </p:spPr>
        <p:txBody>
          <a:bodyPr>
            <a:normAutofit lnSpcReduction="10000"/>
          </a:bodyPr>
          <a:lstStyle/>
          <a:p>
            <a:r>
              <a:rPr lang="es-ES" sz="2400" dirty="0"/>
              <a:t> El borde sur del césped está delimitada por un canal monumental - el "Jardin des Metamorfosis" - compuesto por una elevación de espejo de agua que llega a través de casetas de vigilancia de granito, recubierto por una pasarela suspendida.</a:t>
            </a:r>
          </a:p>
          <a:p>
            <a:r>
              <a:rPr lang="es-ES" sz="2400" dirty="0"/>
              <a:t>En el lado norte son dos conjuntos de pequeños jardines: los seis "Jardines de serie", cada uno con un paisaje distinto y el diseño arquitectónico, y un "jardín en movimiento" que presenta las hierbas silvestres seleccionadas para responder a diferentes velocidades a la velocidad del viento </a:t>
            </a:r>
          </a:p>
          <a:p>
            <a:r>
              <a:rPr lang="es-ES" sz="2400" dirty="0"/>
              <a:t> A los cortes de 630 metros en diagonal a través de la vía parque, que cambia constantemente en su naturaleza. </a:t>
            </a:r>
          </a:p>
          <a:p>
            <a:endParaRPr lang="es-ES" dirty="0"/>
          </a:p>
        </p:txBody>
      </p:sp>
    </p:spTree>
    <p:extLst>
      <p:ext uri="{BB962C8B-B14F-4D97-AF65-F5344CB8AC3E}">
        <p14:creationId xmlns:p14="http://schemas.microsoft.com/office/powerpoint/2010/main" val="2696733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041976" cy="5759450"/>
          </a:xfrm>
        </p:spPr>
        <p:txBody>
          <a:bodyPr>
            <a:normAutofit lnSpcReduction="10000"/>
          </a:bodyPr>
          <a:lstStyle/>
          <a:p>
            <a:r>
              <a:rPr lang="es-ES" sz="2400" dirty="0"/>
              <a:t>Desde 1999, el parque ha sido el hogar de una amarrado globo de gas . </a:t>
            </a:r>
          </a:p>
          <a:p>
            <a:r>
              <a:rPr lang="es-ES" sz="2400" dirty="0"/>
              <a:t>Que permite a los visitantes por encima de la ciudad de París, y actualmente es operado por el Banque Populaire .</a:t>
            </a:r>
          </a:p>
          <a:p>
            <a:r>
              <a:rPr lang="es-ES" sz="2400" dirty="0"/>
              <a:t>El globo se llena con 6.000 metros cúbicos de helio.</a:t>
            </a:r>
          </a:p>
          <a:p>
            <a:r>
              <a:rPr lang="es-ES" sz="2400" dirty="0"/>
              <a:t>Se trata de 32 metros de altura y tiene un diámetro de 22 metros. </a:t>
            </a:r>
          </a:p>
          <a:p>
            <a:r>
              <a:rPr lang="es-ES" sz="2400" dirty="0"/>
              <a:t>Que se encuentra amarrado al suelo con un cable hidroeléctricamente activado. </a:t>
            </a:r>
          </a:p>
          <a:p>
            <a:r>
              <a:rPr lang="es-ES" sz="2400" dirty="0"/>
              <a:t>Se puede subir a una altitud de 150 metros  y tiene una capacidad de carga de 30 adultos o 60 niños. El globo ofrece una visión de la Champ de Mars , el río Sena, la basílica del Sacré Coeur y la Notre Dame de Paris.</a:t>
            </a:r>
          </a:p>
        </p:txBody>
      </p:sp>
    </p:spTree>
    <p:extLst>
      <p:ext uri="{BB962C8B-B14F-4D97-AF65-F5344CB8AC3E}">
        <p14:creationId xmlns:p14="http://schemas.microsoft.com/office/powerpoint/2010/main" val="1813007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333375"/>
            <a:ext cx="7113984" cy="5686425"/>
          </a:xfrm>
        </p:spPr>
        <p:txBody>
          <a:bodyPr/>
          <a:lstStyle/>
          <a:p>
            <a:r>
              <a:rPr lang="es-ES" sz="2400" dirty="0"/>
              <a:t>Los seis jardines de serie están asociados</a:t>
            </a:r>
            <a:r>
              <a:rPr lang="es-ES" sz="2400" baseline="30000" dirty="0"/>
              <a:t> </a:t>
            </a:r>
            <a:r>
              <a:rPr lang="es-ES" sz="2400" dirty="0"/>
              <a:t>con un metal, un planeta, un día de la semana, un estado del agua, y un sentido. </a:t>
            </a:r>
          </a:p>
          <a:p>
            <a:r>
              <a:rPr lang="es-ES" sz="2400" dirty="0"/>
              <a:t>El jardín azul: el cobre, Venus, viernes, la lluvia y el sentido del olfato, </a:t>
            </a:r>
          </a:p>
          <a:p>
            <a:r>
              <a:rPr lang="es-ES" sz="2400" dirty="0"/>
              <a:t> El jardín verde: el estaño, el agua de Júpiter, el jueves, la primavera y el sentido del oído. </a:t>
            </a:r>
          </a:p>
          <a:p>
            <a:r>
              <a:rPr lang="es-ES" sz="2400" dirty="0"/>
              <a:t>El jardín de naranjos: el mercurio (metal), Mercurio (el planeta), miércoles, arroyos, y el sentido del tacto. </a:t>
            </a:r>
          </a:p>
          <a:p>
            <a:r>
              <a:rPr lang="es-ES" sz="2400" dirty="0"/>
              <a:t> El jardín de color rojo: hierro, Marte, Martes, cascadas, y el sentido del gusto. </a:t>
            </a:r>
          </a:p>
          <a:p>
            <a:r>
              <a:rPr lang="es-ES" sz="2400" dirty="0"/>
              <a:t>El jardín de plata: plata, la Luna, el lunes, los ríos, y de la vista. </a:t>
            </a:r>
          </a:p>
          <a:p>
            <a:endParaRPr lang="es-ES" dirty="0"/>
          </a:p>
        </p:txBody>
      </p:sp>
    </p:spTree>
    <p:extLst>
      <p:ext uri="{BB962C8B-B14F-4D97-AF65-F5344CB8AC3E}">
        <p14:creationId xmlns:p14="http://schemas.microsoft.com/office/powerpoint/2010/main" val="882699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969968" cy="5614987"/>
          </a:xfrm>
        </p:spPr>
        <p:txBody>
          <a:bodyPr/>
          <a:lstStyle/>
          <a:p>
            <a:r>
              <a:rPr lang="es-ES" sz="2400" dirty="0"/>
              <a:t> El jardín de oro: el oro, el Sol, el domingo, la evaporación, y el sexto sentido.</a:t>
            </a:r>
          </a:p>
          <a:p>
            <a:r>
              <a:rPr lang="es-ES" sz="2400" dirty="0"/>
              <a:t>El parque se encuentra a orillas del río Sena y los visitantes atrae a venir a jugar, pasear, o simplemente sentarse un rato. Su diseño se basa en cuatro temas: el artificio, la arquitectura, el movimiento y la naturaleza. </a:t>
            </a:r>
          </a:p>
          <a:p>
            <a:r>
              <a:rPr lang="es-ES" sz="2400" dirty="0"/>
              <a:t>El Jardín Blanco pretende ser un espacio de diversión y relajación. </a:t>
            </a:r>
          </a:p>
          <a:p>
            <a:r>
              <a:rPr lang="es-ES" sz="2400" dirty="0"/>
              <a:t>La única área donde los perros son bienvenidos, esta porción bastante del parque también cuenta con un parque infantil y no es raro encontrar a algunas personas jugando a la pelota o Frisbee aquí.</a:t>
            </a:r>
          </a:p>
        </p:txBody>
      </p:sp>
    </p:spTree>
    <p:extLst>
      <p:ext uri="{BB962C8B-B14F-4D97-AF65-F5344CB8AC3E}">
        <p14:creationId xmlns:p14="http://schemas.microsoft.com/office/powerpoint/2010/main" val="2108761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Parc Andre Citro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079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c Andre Citro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94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is 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317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is.-Parc Citro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893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is.-Parc Citroen.-a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Paris.-Parc Citroen.-a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001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is.-Parc Citroe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2 Imagen" descr="Paris.-Parc Citroen.-a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4663" y="-458788"/>
            <a:ext cx="4859337"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447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is.-Parc Citroe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195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is.-Parc Citroen.-a2.-Sas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05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is.-Parc Citroen..-Fuen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928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is.-Parc Citro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46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ndre Citroen.-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369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ndre_citroen_fountains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834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ndre-citroen.-0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231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ndre-citroen.-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448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itro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5913"/>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62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itro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004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itro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746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itro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74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itro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427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itro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796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279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itro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852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itro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515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itroe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904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992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itro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Citroen.-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230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itroen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1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itroen .-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60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itroen .-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645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ontaines-au-parc-andre-citroen-a-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218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du-parc-andre-citroen-a-paris-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016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Parc  Andre Citroen.-Eutest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963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c  Citroen.-Pari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138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c Andre Citro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0"/>
            <a:ext cx="908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0616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c Andre 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886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rc Andre Citroen.-1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17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c Andre Citroen.-2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261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c Andre Citroen.-2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754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c Andre Citro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999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 Andre Citroen.-4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540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c Andre Citroen.-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4570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c Andre Citroen.-5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402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c Andre Citroen.-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078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c Andre Citroen.-7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725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rc Andre Citroen.-8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934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rc Andre Citroen.-9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689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c Andre Citroen.-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737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c Andre Citroen.-1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10009188" cy="736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4437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c Andre Citroen.-12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766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rc Andre Citro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475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arc Andre Citroen.-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083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rc Andre 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4463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Parc Andre Citroen.-x.-Pari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736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rc Andre Citroen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2 Imagen" descr="Parc Citroen.-Pari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998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c Andre Citro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4931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c Andre Citroen 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481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c Andre Cittroen.-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57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c Citroen.-Montgolfiere_eutelsat_parc_andre_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8539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c Citroen.-Pari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828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c Citroen.-Pari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114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c Citroen.-download.blo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7474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c Citroen.-Pari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2333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c Citroen.-Pari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9001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c Citroen.-Pari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5267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rc Citroen.-Pari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752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c Citroen.-Pari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5238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c Citroen.-Pari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9407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c Citroen.-Pari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8299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c 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1026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c citro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7737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c Citroen,.Pari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365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2 Imagen" descr="Parc Citroen_serres_grand.-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7663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c Citro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775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c_andre_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633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c_Andre_Citro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521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Parc_Andre_Citroen_Serre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3 Imagen" descr="Paris_Parc_Andre_Citro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7066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c_citroen_paris_fk_2003_x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9065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c-André-Citroën-Paris.-Ser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9863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c-citroen-paris-france-water-featur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0764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is 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307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erre-au-parc-andre-citro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9971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Musee Quai de Branly </a:t>
            </a:r>
          </a:p>
        </p:txBody>
      </p:sp>
      <p:sp>
        <p:nvSpPr>
          <p:cNvPr id="96259" name="2 Marcador de contenido"/>
          <p:cNvSpPr>
            <a:spLocks noGrp="1"/>
          </p:cNvSpPr>
          <p:nvPr>
            <p:ph sz="quarter" idx="1"/>
          </p:nvPr>
        </p:nvSpPr>
        <p:spPr/>
        <p:txBody>
          <a:bodyPr>
            <a:normAutofit lnSpcReduction="10000"/>
          </a:bodyPr>
          <a:lstStyle/>
          <a:p>
            <a:pPr eaLnBrk="1" hangingPunct="1"/>
            <a:r>
              <a:rPr lang="es-ES" sz="2400" dirty="0"/>
              <a:t>El museo Quai Branly es uno de los últimos intentos de embellecer aún más la ribera del Sena, en la zona cercana a la Torre Eiffel. </a:t>
            </a:r>
          </a:p>
          <a:p>
            <a:pPr eaLnBrk="1" hangingPunct="1"/>
            <a:r>
              <a:rPr lang="es-ES" sz="2400" dirty="0"/>
              <a:t>La parcela donde está construida ha sido usada al menos en la mítica Exposición Universal de principio del siglo XX y posteriormente en la de 1937.</a:t>
            </a:r>
          </a:p>
          <a:p>
            <a:pPr eaLnBrk="1" hangingPunct="1"/>
            <a:r>
              <a:rPr lang="es-ES" sz="2400" dirty="0"/>
              <a:t> El proyecto se ideó para albergar los ingentes fondos de etnografía del Museo de Artes Naturales, en un edificio único que abordase al visitante con una visión integral de las culturas indígenas, de la micronesa, Asia, África, y Sudamérica.</a:t>
            </a:r>
          </a:p>
        </p:txBody>
      </p:sp>
    </p:spTree>
    <p:extLst>
      <p:ext uri="{BB962C8B-B14F-4D97-AF65-F5344CB8AC3E}">
        <p14:creationId xmlns:p14="http://schemas.microsoft.com/office/powerpoint/2010/main" val="33016464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404813"/>
            <a:ext cx="7041976" cy="6048375"/>
          </a:xfrm>
        </p:spPr>
        <p:txBody>
          <a:bodyPr>
            <a:normAutofit lnSpcReduction="10000"/>
          </a:bodyPr>
          <a:lstStyle/>
          <a:p>
            <a:r>
              <a:rPr lang="es-ES" sz="2400" dirty="0"/>
              <a:t>La complejidad de este proyecto estribaba precisamente en ofrecer al visitante una visión cercana al exotismo de estas lejanas culturas, sin caer en la imagen academicista de los tradicionales museos europeos.</a:t>
            </a:r>
          </a:p>
          <a:p>
            <a:r>
              <a:rPr lang="es-ES" sz="2400" dirty="0"/>
              <a:t> Es por ello que el Arquitecto Jean Nouvel, opta por ofrecer construir el edificio rodeado de vegetación e incluso haciendo que ésta sea elemento material de la fachada norte.</a:t>
            </a:r>
          </a:p>
          <a:p>
            <a:r>
              <a:rPr lang="es-ES" sz="2400" dirty="0"/>
              <a:t>Esta lámina vegetal se extiende por la ribera del rio, con un gran panel de cristal que encierra el enorme jardín, detrás del cual aparece la gran cuña central de las galería visitables. Esta cuña sorprende por sus enormes cubos de colores usados en el museo, como pequeñas salas temáticas dentro de una misma colección.</a:t>
            </a:r>
          </a:p>
          <a:p>
            <a:endParaRPr lang="es-ES" dirty="0"/>
          </a:p>
        </p:txBody>
      </p:sp>
    </p:spTree>
    <p:extLst>
      <p:ext uri="{BB962C8B-B14F-4D97-AF65-F5344CB8AC3E}">
        <p14:creationId xmlns:p14="http://schemas.microsoft.com/office/powerpoint/2010/main" val="40877916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404813"/>
            <a:ext cx="7113984" cy="5614987"/>
          </a:xfrm>
        </p:spPr>
        <p:txBody>
          <a:bodyPr>
            <a:normAutofit lnSpcReduction="10000"/>
          </a:bodyPr>
          <a:lstStyle/>
          <a:p>
            <a:r>
              <a:rPr lang="es-ES" sz="2400" dirty="0"/>
              <a:t>Caminemos por el Museo del Quai Branly, la calle que corre a lo largo de la orilla izquierda del Sena, entre el Pont d'Alma y la Torre Eiffel, y veremos un sitio que hará que nos frotemos  los ojos con incredulidad. </a:t>
            </a:r>
          </a:p>
          <a:p>
            <a:r>
              <a:rPr lang="es-ES" sz="2400" dirty="0"/>
              <a:t>Un edificio de cuatro plantas de altura, cuyas paredes están totalmente envueltas en vegetación con vida desde el techo hasta la acera. </a:t>
            </a:r>
          </a:p>
          <a:p>
            <a:r>
              <a:rPr lang="es-ES" sz="2400" dirty="0"/>
              <a:t>Estámos viendo el nuevo museo del Quai Branly, y lo que estamos viendo es la última creación alucinatoria de Patrick Blanc, botánico mundo-trote, científico de gran peso, inventor y diseñador de estos paisajes verticales estupendos. </a:t>
            </a:r>
            <a:br>
              <a:rPr lang="es-ES" sz="2400" dirty="0"/>
            </a:br>
            <a:endParaRPr lang="es-ES" sz="2400" dirty="0"/>
          </a:p>
        </p:txBody>
      </p:sp>
    </p:spTree>
    <p:extLst>
      <p:ext uri="{BB962C8B-B14F-4D97-AF65-F5344CB8AC3E}">
        <p14:creationId xmlns:p14="http://schemas.microsoft.com/office/powerpoint/2010/main" val="5821616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476250"/>
            <a:ext cx="7113984" cy="5761038"/>
          </a:xfrm>
        </p:spPr>
        <p:txBody>
          <a:bodyPr>
            <a:normAutofit fontScale="92500"/>
          </a:bodyPr>
          <a:lstStyle/>
          <a:p>
            <a:r>
              <a:rPr lang="es-ES" sz="2400" dirty="0"/>
              <a:t>Durante casi diez años, Patrick Blanc, un científico residente en el prestigioso CNRS (Centre National pour la Recherche Scientifique), ha sido la creación de jardines verticales de una complejidad y una escala nunca antes realizado. </a:t>
            </a:r>
          </a:p>
          <a:p>
            <a:r>
              <a:rPr lang="es-ES" sz="2400" dirty="0"/>
              <a:t>Inspirado por las comunidades de plantas que crecen en superficies mojadas roca vertical en la naturaleza en todo el mundo, Blanc ha ideado un ingenioso sistema para replicar esta situación natural en las paredes - interior y exterior - de los edificios urbanos. </a:t>
            </a:r>
          </a:p>
          <a:p>
            <a:r>
              <a:rPr lang="es-ES" sz="2400" dirty="0"/>
              <a:t>Dibujo de una paleta de plantas adaptadas o adaptables a este ambiente de todo el mundo, ha instalado su </a:t>
            </a:r>
            <a:r>
              <a:rPr lang="es-ES" sz="2400" i="1" dirty="0"/>
              <a:t>vegetales murs</a:t>
            </a:r>
            <a:r>
              <a:rPr lang="es-ES" sz="2400" dirty="0"/>
              <a:t> (paredes vegetales) en por lo menos dieciocho lugares diferentes, muchas de ellas en París y sus alrededores.</a:t>
            </a:r>
          </a:p>
        </p:txBody>
      </p:sp>
    </p:spTree>
    <p:extLst>
      <p:ext uri="{BB962C8B-B14F-4D97-AF65-F5344CB8AC3E}">
        <p14:creationId xmlns:p14="http://schemas.microsoft.com/office/powerpoint/2010/main" val="40309593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76250"/>
            <a:ext cx="7772400" cy="5543550"/>
          </a:xfrm>
        </p:spPr>
        <p:txBody>
          <a:bodyPr/>
          <a:lstStyle/>
          <a:p>
            <a:r>
              <a:rPr lang="es-ES" sz="2400" dirty="0"/>
              <a:t>Un defensor apasionado de la biodiversidad, Blanc ha demostrado que incluso el medio ambiente más inhóspito imaginable - un muro urbano vertical - se puede transformar en un tapiz de vida, incluyendo cientos de especies en una sola "pared". </a:t>
            </a:r>
          </a:p>
          <a:p>
            <a:r>
              <a:rPr lang="es-ES" sz="2400" dirty="0"/>
              <a:t>La cara plantada del museo Quai Branly (que, cuando está abierto, se casa la colección de París de arte primitivo de África, Oceanía, Asia y las Américas) consta de 15.000 plantas y 150 especies diferentes. </a:t>
            </a:r>
            <a:br>
              <a:rPr lang="es-ES" sz="2400" dirty="0"/>
            </a:br>
            <a:endParaRPr lang="es-ES" sz="2400" dirty="0"/>
          </a:p>
        </p:txBody>
      </p:sp>
    </p:spTree>
    <p:extLst>
      <p:ext uri="{BB962C8B-B14F-4D97-AF65-F5344CB8AC3E}">
        <p14:creationId xmlns:p14="http://schemas.microsoft.com/office/powerpoint/2010/main" val="11049508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ranly murvegetaljclaf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6822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eblancmurvegetal.-Branl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9753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blancmurveget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2687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ur vege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12313" cy="799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6308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ur_v%C3%A9g%C3%A9tal_de_Patrick_Blanc%2C_quai_Branly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272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ur_vegetal_de_patrick_blanc_quai_branly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6606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Mur_vegetal_quai_branl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0727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ur_vegetal_quai_branly_blog_immobil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7606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use_du_quai_Bran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8729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usee Branly_living_wall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descr="Musee de Quai Branly.-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77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0737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usee de Quai Branl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1269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usee de Quai Branly.-Pari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8577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usee de Quai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309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usee de Quai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3689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usee du Quai Brably.-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64050" cy="747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Musee du Quai Branly.-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5060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usee du Quai Branl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7238" cy="749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8079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usee du Quai Branl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5284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usee Quai Branl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2 Imagen" descr="musee-du-quai-branly-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5739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Quai Branl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719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2 Imagen" descr="Quai Branly.-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8747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Quai Branly.-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7104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Quai Branly.-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4594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Quai Bran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0523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Quai Branly.-mur_vege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982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Quai de Marly.-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50954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quai-branly-museum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831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Quai Branly.-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6186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p:txBody>
          <a:bodyPr/>
          <a:lstStyle/>
          <a:p>
            <a:pPr eaLnBrk="1" hangingPunct="1"/>
            <a:r>
              <a:rPr lang="es-ES" dirty="0"/>
              <a:t>Museo Rondin </a:t>
            </a:r>
          </a:p>
        </p:txBody>
      </p:sp>
      <p:sp>
        <p:nvSpPr>
          <p:cNvPr id="126979" name="2 Marcador de contenido"/>
          <p:cNvSpPr>
            <a:spLocks noGrp="1"/>
          </p:cNvSpPr>
          <p:nvPr>
            <p:ph sz="quarter" idx="1"/>
          </p:nvPr>
        </p:nvSpPr>
        <p:spPr>
          <a:xfrm>
            <a:off x="914401" y="1844824"/>
            <a:ext cx="7185992" cy="4463901"/>
          </a:xfrm>
        </p:spPr>
        <p:txBody>
          <a:bodyPr>
            <a:normAutofit/>
          </a:bodyPr>
          <a:lstStyle/>
          <a:p>
            <a:r>
              <a:rPr lang="es-ES" sz="2400" dirty="0"/>
              <a:t>El </a:t>
            </a:r>
            <a:r>
              <a:rPr lang="es-ES" sz="2400" b="1" dirty="0"/>
              <a:t>museo Rodin</a:t>
            </a:r>
            <a:r>
              <a:rPr lang="es-ES" sz="2400" dirty="0"/>
              <a:t> está en el distrito VII de París.</a:t>
            </a:r>
          </a:p>
          <a:p>
            <a:r>
              <a:rPr lang="es-ES" sz="2400" dirty="0"/>
              <a:t> Abrió sus puertas en 1919 en el antiguo </a:t>
            </a:r>
            <a:r>
              <a:rPr lang="es-ES" sz="2400" i="1" dirty="0"/>
              <a:t>hôtel Biron</a:t>
            </a:r>
            <a:r>
              <a:rPr lang="es-ES" sz="2400" dirty="0"/>
              <a:t> y muestra el trabajo del escultor Auguste Rodin.</a:t>
            </a:r>
          </a:p>
          <a:p>
            <a:r>
              <a:rPr lang="es-ES" sz="2400" dirty="0"/>
              <a:t>Rodin residió en el </a:t>
            </a:r>
            <a:r>
              <a:rPr lang="es-ES" sz="2400" i="1" dirty="0"/>
              <a:t>hôtel Biron</a:t>
            </a:r>
            <a:r>
              <a:rPr lang="es-ES" sz="2400" dirty="0"/>
              <a:t>, adquirido por el estado francés en 1905.</a:t>
            </a:r>
          </a:p>
          <a:p>
            <a:r>
              <a:rPr lang="es-ES" sz="2400" dirty="0"/>
              <a:t> Rodin alquila su planta baja en 1908 y posteriormente dona parte de su colección personal, que no se donaría completamente hasta 1916. </a:t>
            </a:r>
          </a:p>
          <a:p>
            <a:pPr eaLnBrk="1" hangingPunct="1"/>
            <a:endParaRPr lang="es-ES" dirty="0"/>
          </a:p>
        </p:txBody>
      </p:sp>
    </p:spTree>
    <p:extLst>
      <p:ext uri="{BB962C8B-B14F-4D97-AF65-F5344CB8AC3E}">
        <p14:creationId xmlns:p14="http://schemas.microsoft.com/office/powerpoint/2010/main" val="18172222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914400" y="1340768"/>
            <a:ext cx="7185992" cy="5517232"/>
          </a:xfrm>
        </p:spPr>
        <p:txBody>
          <a:bodyPr>
            <a:noAutofit/>
          </a:bodyPr>
          <a:lstStyle/>
          <a:p>
            <a:r>
              <a:rPr lang="es-ES" dirty="0"/>
              <a:t>Rodin deposita todas sus colecciones, sus archivos, su propiedad de Meudon y su obra, esculturas y dibujos. La institución abre las puertas al público en 1919.</a:t>
            </a:r>
          </a:p>
          <a:p>
            <a:r>
              <a:rPr lang="es-ES" dirty="0"/>
              <a:t>La colección del museo está formada por mármoles, bronces, terracotas, pinturas, yesos, ceras, cerámicas, pastas de vidrio, gres y diseños de Rodin junto con obras de otros artistas como Camille Claudel, Monet, Renoir o Van Gogh.</a:t>
            </a:r>
          </a:p>
          <a:p>
            <a:r>
              <a:rPr lang="es-ES" dirty="0"/>
              <a:t> </a:t>
            </a:r>
          </a:p>
        </p:txBody>
      </p:sp>
    </p:spTree>
    <p:extLst>
      <p:ext uri="{BB962C8B-B14F-4D97-AF65-F5344CB8AC3E}">
        <p14:creationId xmlns:p14="http://schemas.microsoft.com/office/powerpoint/2010/main" val="26572177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 entre la colección personal del escultor destacan también las estatuas antiguas y las fotografías. </a:t>
            </a:r>
          </a:p>
          <a:p>
            <a:r>
              <a:rPr lang="es-ES" dirty="0"/>
              <a:t>El museo posee alrededor de seis mil seiscientas obras escultóricas, entre las que destacan El Beso y El Pensador.</a:t>
            </a:r>
          </a:p>
        </p:txBody>
      </p:sp>
    </p:spTree>
    <p:extLst>
      <p:ext uri="{BB962C8B-B14F-4D97-AF65-F5344CB8AC3E}">
        <p14:creationId xmlns:p14="http://schemas.microsoft.com/office/powerpoint/2010/main" val="1379336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3 Imagen" descr="Museo Rodin.-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9587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Museo Rondi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3498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Rodi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0"/>
            <a:ext cx="908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9401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Museo de Rodin.-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619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Musee Ro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888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Musee Rodi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4142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Musee Rodi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2172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3 Imagen" descr="Musee Rod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6429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usee Rod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749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Musee Rod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96273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Musee Rod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58179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1887</Words>
  <Application>Microsoft Office PowerPoint</Application>
  <PresentationFormat>Presentación en pantalla (4:3)</PresentationFormat>
  <Paragraphs>288</Paragraphs>
  <Slides>132</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132</vt:i4>
      </vt:variant>
    </vt:vector>
  </HeadingPairs>
  <TitlesOfParts>
    <vt:vector size="137" baseType="lpstr">
      <vt:lpstr>Calibri</vt:lpstr>
      <vt:lpstr>Century Schoolbook</vt:lpstr>
      <vt:lpstr>Wingdings</vt:lpstr>
      <vt:lpstr>Wingdings 2</vt:lpstr>
      <vt:lpstr>Default Theme</vt:lpstr>
      <vt:lpstr>EUROPA.-LA VUELTA AL MUNDO EN 885 JARDINES.-FRANCIA.PARIS.-J</vt:lpstr>
      <vt:lpstr>Parc André Citroën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Musee Quai de Branly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Museo Rondin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2018-03-11T21:04:15Z</dcterms:modified>
</cp:coreProperties>
</file>