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400"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heme" Target="theme/theme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EB4D59-0537-4ABD-BD80-11588C6F6DDE}"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228EBD-8F49-4E51-A999-311E28E7A05B}" type="slidenum">
              <a:rPr lang="es-ES" smtClean="0"/>
              <a:t>‹Nº›</a:t>
            </a:fld>
            <a:endParaRPr lang="es-ES" dirty="0"/>
          </a:p>
        </p:txBody>
      </p:sp>
    </p:spTree>
    <p:extLst>
      <p:ext uri="{BB962C8B-B14F-4D97-AF65-F5344CB8AC3E}">
        <p14:creationId xmlns:p14="http://schemas.microsoft.com/office/powerpoint/2010/main" val="310835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Cheltenham Gardens</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1DB6D7-419E-43B7-BE33-AED31E2C4BAF}"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Cheltenham Imperial Gardens</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02EA43-C26B-4F24-9B98-164193A78BEE}"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Cheltenham Imperial Gardens</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CF08CB-CF1C-4883-B9B5-DB3DC9919924}"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Cheltenham Imperial Gardens</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38E311-9C04-4063-812C-5941E1B3E459}"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Cheltenham Imperial Gardens</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8ECD50-3297-4789-B3FB-E0F95FBAB49D}"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Cheltenham Imperial Gardens</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E1158C-F2A0-48B2-85F7-B586A81C18FD}"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Chenies</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2E2C43-FD03-4937-BA28-9F9796DBA320}"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Chenies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F9EE74-EDF2-4B71-9690-EC6C7331711C}"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Chenies</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77884E-27D7-4A84-8984-226008FD729E}"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Chenies</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E2F7F5-882A-4800-9F42-47A852E8D5AD}"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Chenies</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54029D-9DE7-444D-8788-447DED49532A}"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Chenies</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9C87C1-D99D-4175-9583-1E166E4A6A4B}"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Chisbick House</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D6C4BC-4A1B-4377-A737-3CFFAEE6FD15}"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Chisbick House</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37F12E-A027-4C1C-A8F8-D8D56D669570}"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Chisbick House</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21130E-7EC3-495B-8D95-8BBF867CAD68}"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Chisbick House</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58995B-B301-42A4-B195-B27D6E0B5274}"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5DB5AD2B-2643-4EC8-9425-25E0AB003904}"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6D87D1BF-40B6-4E32-B7E3-26E7B9C9633F}"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59B6D74B-9051-4CF3-B82D-FC7A7C9A9951}"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AEF8F90A-5252-450C-B4F9-4BC50134D2CC}"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8415054C-BF6A-4C70-B193-BF6B83A85AE0}"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80BB8C73-0EE0-4A78-8398-779656513A29}"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77A236CC-ECAE-4C9A-A55E-D338166730C3}"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065CBABA-01E5-437E-92C8-6FB67433702A}"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925D4AFF-8CE1-4368-96F1-739538AF294C}"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FDF6C353-493B-4F7A-8524-CDAE35194A51}"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6BD15BD7-EF74-4E5B-82A1-5D591F9554F9}"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Chiswick House.</a:t>
            </a:r>
          </a:p>
        </p:txBody>
      </p:sp>
      <p:sp>
        <p:nvSpPr>
          <p:cNvPr id="4" name="3 Marcador de número de diapositiva"/>
          <p:cNvSpPr>
            <a:spLocks noGrp="1"/>
          </p:cNvSpPr>
          <p:nvPr>
            <p:ph type="sldNum" sz="quarter" idx="5"/>
          </p:nvPr>
        </p:nvSpPr>
        <p:spPr/>
        <p:txBody>
          <a:bodyPr/>
          <a:lstStyle/>
          <a:p>
            <a:pPr>
              <a:defRPr/>
            </a:pPr>
            <a:fld id="{7BA4A26B-1C3C-4789-8C44-8D0A1E675875}"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Clark Gardens</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4FF9CE-A446-4F35-A4E8-E0F4B97EEFBC}"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Clark Gardens</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C1562B-C818-4902-A5A3-B06F79EA6381}"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Clark Gardens</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BF852D-FF85-47AA-8DF1-4B4D30A5CA7E}"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Clark Gardens</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15CC46-9629-456D-9BA3-4C2B55E7D5C2}"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Clark Gardens</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A29986-44BB-45C8-BEF5-8CCAF64C15C3}"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Clark Gardens.-Bowling</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CF8C2A-143C-4F74-ACC9-69DDE09B85C1}"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Clark Gardens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AE6E82-059D-4FF1-9384-A26242CF2C35}"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Clark Rose Gardens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4B081E-F49B-4280-8DC4-067E65543B08}"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Clark Gardens</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A12824-6380-4AD3-B7F6-72A1525376A6}"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Clark Gardens</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1B56EE-3E39-4844-9D02-676F2A646EB0}"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Clark Gardens</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ECFB81-F207-4C62-9D46-CD6F6AE69236}"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Clark Gardens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31ADC2-A79D-4043-AD3B-0DA086B6F724}"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Clark Gardens.-Wild</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679D57-0796-4EE3-B2A3-FD3C9B41091B}"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14AE6E-1193-414B-96F9-7F24BEFFBF31}"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E6C21A-17CE-4DA6-8DDA-1482A0F6BC63}"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60E90B-3B5F-4CD2-A22E-1F1D0D2678DD}"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BC3B6D-CC05-4C61-9232-1D531167B76E}"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7E75CA-9F27-4DEF-8173-F90CFDA943A9}"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6002B3-F581-4C0A-B6BC-1DBD35DBCD45}"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202D5B-6D5E-4BFE-AB3D-3A1842A9F651}"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464DAB-4BF6-4147-89C5-D45658038BEF}"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3FDB66-BA35-4BCE-A7E7-CC40CD892B05}"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437D7A-F032-430B-B4F6-E876C2B320FA}"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B9F1D6-87EC-4C18-849F-049090940DC2}"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A15223-A5DE-4689-9C05-531630D7D1B5}"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A15F4B-73FD-432C-AE96-557A136D775D}"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E8A412-C1C7-4F3D-ACDC-621493C0837C}"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654C10-1058-4506-AE04-BA1570A2EBFF}"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A9E191-158F-4082-8D6E-A251B657340D}"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EB841C-6CDC-47C7-A311-B86FB2B833D3}"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A2E75E-40DE-41C7-BA63-AA9A9CC93A8A}"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Secret Garden</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4269A8-3E00-4F5D-B7FA-62069964098B}"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Gardens</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67A7DB-E9F1-4306-A277-95A70CE1D76E}"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Coughton House</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768BE7-4303-4AD0-B0D2-0547990351BC}"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Coughton House</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8B04B7-EB44-4CC0-AA84-2EB54ADD8D7B}"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Coughton House.-Riverside Walk</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4A7E32-7A2C-488E-899A-89030BE99C3A}"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Coughton House Gardens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49AF0F-8842-410F-8B69-9FA6242FA7BF}"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Coughton House Gardens</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E98350-278E-4B1B-B976-DF99EEEEBE25}"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Coughton House Gardens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1B76B5-FC84-4831-BDF0-F44AA9EED1B7}"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Coughton House Gardens</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436445-7C85-4659-BC64-1759DF15192D}"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Coughton House Gardens</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841309-C200-49EC-92CF-0B40478E23C2}"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Dillon Gardens</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99C065-7163-4B55-ABDC-D24D8D942177}"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Dillon Gardens</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E30595-BD0E-4F85-B6ED-A32F021F0E4A}"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Dillon Gardens</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54109A-53D1-4EA6-A08F-7338E5B26591}"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Dillon Gardens</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52136E-4228-49CF-9A01-AE52AA403360}"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Dillon Gardens</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E6D610-B879-490F-94EF-51F29723FC4D}"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Dillon Gardens</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C11B44-388C-400C-A1B3-273D246ADA0E}"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Dillon Gardens</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C0B236-E773-4E82-98C7-CCE64D54ED6C}"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Dillon Gardens</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B9E60E-3612-4F29-97AC-1995B1FAFD28}"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Dillon Gardens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20CBB8-CF80-414E-B2F8-C0EA667B2425}"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Dillon Garden</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E5C571-2D20-4147-B43B-420353901C3A}"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Dillon Garden</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8D6156-B213-4CAC-ADDA-A8B7B2808A77}"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Dillon Garden</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691978-ABE6-47CA-A900-61F20A25ACC9}"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Dillon Gardens</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6444AC-00A6-441E-A527-24026DEECA98}"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Dillon Gardens</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228CAB-17CB-4F73-BFB2-2FEF12770B90}"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Dillon Yellow Garden</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6FE655-4905-435B-85A9-8E953A84651E}"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FF3768-F388-412F-AB72-7F55E3DF32C1}"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677610-F3B3-403F-B317-E7E83C9FA7B2}"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7D6705-010D-4603-BF95-CB38AAD01074}"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C680D1-D3BB-4084-9967-23663042001A}"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B34699-5A9B-453A-8DC4-B3C1E3EA704C}"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32F6E8-B336-49D8-9C45-215011F10652}"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14F935-A2BF-4B53-8CB1-153719F22DF0}"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30047B-E9BF-47EB-8D91-686386506A17}"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CD2B32-752F-4F35-B5D0-741C48E010D7}"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843D19-3BEC-4AE0-B925-30F2ECC1491D}"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B69CBF-72E7-44C9-8895-E8F53F672B6D}"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710335-A5D7-4498-8328-4648B769BDF9}"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2B26D3-1606-4511-A54B-BA30B11D5C8B}"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41C3A7-EB55-456D-8CEF-9A3AB6747654}"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Erddig House</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BA44C7-6445-4741-8842-CA412DBFDE55}"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Erddig House</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10B906-9B0E-437D-BF5A-87E5A8693CAE}"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Erddig House</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B48FA7-E71B-43E3-8483-7EDFE0667F09}"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Erddig House</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E77E89-4D60-4915-B6B1-54D45E792E3D}"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Erddig House</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98FF21-72A1-41D8-9E7E-D51AD2675057}"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Erddig House</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62BA29-B9EE-4BAB-8BB7-656910D0F9ED}"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Erddig House</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A73319-C8A6-4650-81D5-68F2A05B0A26}"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Erddig House</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601971-6CB8-4DCB-8264-CE2527C6FFCF}"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Erddig House</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FF9176-FC42-4CA9-842A-E82AFF8BDD33}"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Erddig House</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5A875E-F4E0-4F28-8B4C-F72E7D00EA6E}"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Erddig  House</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16319C-C510-4BEF-8DD0-BDC7F607336F}"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Eshadows Gardens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DC7C16-5844-451F-B0E2-85D3201DE99E}"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Eshadowns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367795-8847-41FC-B1D1-4B41B2DFC304}"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Eshadowns</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CBCF08-8970-482B-99BA-6A15B23ECBE1}"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Eshadowns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57FA89-3640-4DE6-AA6F-B2C21FACB6EF}"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Eshadowns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371073-224D-43A9-AC4F-5F55810360F7}"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Eshadowns</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6C2BBD-41DA-4312-AE3B-EB187F945492}"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Eshadowns.-Crocus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26255E-66AB-4CD1-8F9F-759007D062A8}"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Eshadowns</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ED6A99-5A8D-4BEB-B04F-149D2D82CD9F}"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Eshadowns</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250B5F-E900-44CB-AC9A-54B589D6417E}"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Eshadowns</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D91157-40A7-4DE7-B939-6BC2A8CC4BD6}"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Eshadowns.-Primulas</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45EBD9-F7DB-4360-8E8C-A785C5FAB2A3}"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err="1"/>
              <a:t>Eshadowns..Lithrum</a:t>
            </a:r>
            <a:endParaRPr lang="es-ES" dirty="0"/>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867981-B674-4BFF-BEED-504BC2B847CA}"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Eshadowns</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432848-02A8-438C-B8FF-32DF5F20FAEC}" type="slidenum">
              <a:rPr lang="es-ES">
                <a:solidFill>
                  <a:prstClr val="black"/>
                </a:solidFill>
              </a:rPr>
              <a:pPr>
                <a:defRPr/>
              </a:pPr>
              <a:t>144</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2664296"/>
          </a:xfrm>
        </p:spPr>
        <p:txBody>
          <a:bodyPr>
            <a:normAutofit fontScale="90000"/>
          </a:bodyPr>
          <a:lstStyle/>
          <a:p>
            <a:r>
              <a:rPr lang="es-ES" sz="3600" dirty="0"/>
              <a:t>EUROPA.-LA VUELTA AL MUNDO EN 885 JARDINES.-GARDENS OF ENGLAND.-C-E</a:t>
            </a:r>
            <a:br>
              <a:rPr lang="es-ES" dirty="0"/>
            </a:br>
            <a:endParaRPr lang="es-ES" dirty="0"/>
          </a:p>
        </p:txBody>
      </p:sp>
      <p:sp>
        <p:nvSpPr>
          <p:cNvPr id="3" name="2 Subtítulo"/>
          <p:cNvSpPr>
            <a:spLocks noGrp="1"/>
          </p:cNvSpPr>
          <p:nvPr>
            <p:ph type="subTitle" idx="1"/>
          </p:nvPr>
        </p:nvSpPr>
        <p:spPr>
          <a:xfrm>
            <a:off x="2843808" y="4869160"/>
            <a:ext cx="4896544" cy="1371600"/>
          </a:xfrm>
        </p:spPr>
        <p:txBody>
          <a:bodyPr/>
          <a:lstStyle/>
          <a:p>
            <a:r>
              <a:rPr lang="es-ES" dirty="0"/>
              <a:t>Selección de textos y fotografías por</a:t>
            </a:r>
          </a:p>
          <a:p>
            <a:r>
              <a:rPr lang="es-ES" sz="2800" dirty="0"/>
              <a:t>JOSE ELIAS BONELL</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Cheltenham Imperial Gardens</a:t>
            </a:r>
          </a:p>
        </p:txBody>
      </p:sp>
      <p:sp>
        <p:nvSpPr>
          <p:cNvPr id="11267" name="2 Marcador de contenido"/>
          <p:cNvSpPr>
            <a:spLocks noGrp="1"/>
          </p:cNvSpPr>
          <p:nvPr>
            <p:ph sz="quarter" idx="1"/>
          </p:nvPr>
        </p:nvSpPr>
        <p:spPr>
          <a:xfrm>
            <a:off x="457200" y="1628775"/>
            <a:ext cx="7499176" cy="4543425"/>
          </a:xfrm>
        </p:spPr>
        <p:txBody>
          <a:bodyPr>
            <a:normAutofit/>
          </a:bodyPr>
          <a:lstStyle/>
          <a:p>
            <a:pPr marL="274320" indent="-274320" fontAlgn="auto">
              <a:spcAft>
                <a:spcPts val="0"/>
              </a:spcAft>
              <a:buFont typeface="Wingdings"/>
              <a:buChar char=""/>
              <a:defRPr/>
            </a:pPr>
            <a:r>
              <a:rPr lang="es-ES" dirty="0"/>
              <a:t>Los Jardines Imperiales, se pueden encontrar en la parte trasera del Ayuntamiento, se plantaron originalmente para el uso exclusivo de los abonados al Spa Sherborne. </a:t>
            </a:r>
          </a:p>
          <a:p>
            <a:pPr marL="274320" indent="-274320" fontAlgn="auto">
              <a:spcAft>
                <a:spcPts val="0"/>
              </a:spcAft>
              <a:buFont typeface="Wingdings"/>
              <a:buChar char=""/>
              <a:defRPr/>
            </a:pPr>
            <a:r>
              <a:rPr lang="es-ES" dirty="0"/>
              <a:t>El balneario fue construido en 1818 en el sitio que hoy ocupa el Hotel Queens.</a:t>
            </a:r>
          </a:p>
          <a:p>
            <a:pPr marL="274320" indent="-274320" fontAlgn="auto">
              <a:spcAft>
                <a:spcPts val="0"/>
              </a:spcAft>
              <a:buFont typeface="Wingdings"/>
              <a:buChar char=""/>
              <a:defRPr/>
            </a:pPr>
            <a:r>
              <a:rPr lang="es-ES" dirty="0"/>
              <a:t> Cada año, aproximadamente 25.000 especies de plantas las camas se utilizan para producir las pantallas magnífica florales disfrutado por miles de visitantes cada año. </a:t>
            </a:r>
          </a:p>
        </p:txBody>
      </p:sp>
    </p:spTree>
    <p:extLst>
      <p:ext uri="{BB962C8B-B14F-4D97-AF65-F5344CB8AC3E}">
        <p14:creationId xmlns:p14="http://schemas.microsoft.com/office/powerpoint/2010/main" val="124883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457200" y="908050"/>
            <a:ext cx="7499176" cy="5264150"/>
          </a:xfrm>
        </p:spPr>
        <p:txBody>
          <a:bodyPr/>
          <a:lstStyle/>
          <a:p>
            <a:r>
              <a:rPr lang="es-ES" dirty="0"/>
              <a:t>Durante los meses de verano, los jardines imperiales se convierte anfitrión de muchos eventos y festivales incluyendo el de Literatura, Jazz, Festivales de Música y Ciencia. </a:t>
            </a:r>
          </a:p>
          <a:p>
            <a:r>
              <a:rPr lang="es-ES" dirty="0"/>
              <a:t>Amigos de los Jardines Imperiales es un grupo relativamente nuevo fundado en 2007 por los residentes de Cheltenham que desean cuidar y promover los jardines para las generaciones presentes y futuras. </a:t>
            </a:r>
          </a:p>
          <a:p>
            <a:endParaRPr lang="es-ES" dirty="0"/>
          </a:p>
        </p:txBody>
      </p:sp>
    </p:spTree>
    <p:extLst>
      <p:ext uri="{BB962C8B-B14F-4D97-AF65-F5344CB8AC3E}">
        <p14:creationId xmlns:p14="http://schemas.microsoft.com/office/powerpoint/2010/main" val="2450610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3 Imagen" descr="Cheltenham Imperia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308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Cheltenham Imperial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4728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Cheltenham.-03flora_hir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158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Cheltenham.-05flora_hi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8364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Cheltenham.-06flora_hi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953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Cheltenham.-8flora_hir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4458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Chenies</a:t>
            </a:r>
          </a:p>
        </p:txBody>
      </p:sp>
      <p:sp>
        <p:nvSpPr>
          <p:cNvPr id="17411" name="2 Marcador de contenido"/>
          <p:cNvSpPr>
            <a:spLocks noGrp="1"/>
          </p:cNvSpPr>
          <p:nvPr>
            <p:ph sz="quarter" idx="1"/>
          </p:nvPr>
        </p:nvSpPr>
        <p:spPr/>
        <p:txBody>
          <a:bodyPr/>
          <a:lstStyle/>
          <a:p>
            <a:r>
              <a:rPr lang="es-ES" dirty="0"/>
              <a:t>El Matthews MacLeod compró una casa Tudor (siglo 15th/16th) y la decoró con un jardín de Artes y Oficios, que ha aparecido en programas de televisión. </a:t>
            </a:r>
          </a:p>
          <a:p>
            <a:pPr>
              <a:buFont typeface="Wingdings 2" pitchFamily="18" charset="2"/>
              <a:buNone/>
            </a:pPr>
            <a:r>
              <a:rPr lang="es-ES" dirty="0"/>
              <a:t>   Tiene un jardín hundido, de herbáceas, topiaria, una pista de fuente y un jardín físico.</a:t>
            </a:r>
          </a:p>
          <a:p>
            <a:pPr>
              <a:buFont typeface="Wingdings 2" pitchFamily="18" charset="2"/>
              <a:buNone/>
            </a:pPr>
            <a:r>
              <a:rPr lang="es-ES" dirty="0"/>
              <a:t>   El 'Sunday Times Maze' se hizo en 1991 después de un concurso de diseño.</a:t>
            </a:r>
            <a:br>
              <a:rPr lang="es-ES" dirty="0"/>
            </a:br>
            <a:endParaRPr lang="es-ES" dirty="0"/>
          </a:p>
          <a:p>
            <a:endParaRPr lang="es-ES" dirty="0"/>
          </a:p>
        </p:txBody>
      </p:sp>
    </p:spTree>
    <p:extLst>
      <p:ext uri="{BB962C8B-B14F-4D97-AF65-F5344CB8AC3E}">
        <p14:creationId xmlns:p14="http://schemas.microsoft.com/office/powerpoint/2010/main" val="1977973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heni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474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heni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9135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heni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795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heni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8909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henie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745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henie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100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Chisbick House</a:t>
            </a:r>
          </a:p>
        </p:txBody>
      </p:sp>
      <p:sp>
        <p:nvSpPr>
          <p:cNvPr id="24579" name="2 Marcador de contenido"/>
          <p:cNvSpPr>
            <a:spLocks noGrp="1"/>
          </p:cNvSpPr>
          <p:nvPr>
            <p:ph sz="quarter" idx="1"/>
          </p:nvPr>
        </p:nvSpPr>
        <p:spPr/>
        <p:txBody>
          <a:bodyPr>
            <a:normAutofit lnSpcReduction="10000"/>
          </a:bodyPr>
          <a:lstStyle/>
          <a:p>
            <a:r>
              <a:rPr lang="es-ES" b="1" dirty="0"/>
              <a:t>Chiswick House</a:t>
            </a:r>
            <a:r>
              <a:rPr lang="es-ES" dirty="0"/>
              <a:t> es una villa palladiana en Burlington Lane, Londres, Inglaterra. La casa perteneció a Richard Boyle, III conde de Burlington, mejor conocido como </a:t>
            </a:r>
            <a:r>
              <a:rPr lang="es-ES" i="1" dirty="0"/>
              <a:t>Lord Burlington</a:t>
            </a:r>
            <a:r>
              <a:rPr lang="es-ES" dirty="0"/>
              <a:t>, cuyo buen gusto y conocimientos de arquitectura son frecuentemente reconocidos. </a:t>
            </a:r>
          </a:p>
          <a:p>
            <a:r>
              <a:rPr lang="es-ES" dirty="0"/>
              <a:t>El conde-arquitecto la diseñó en 1729 con jardines copiados de William Kent.</a:t>
            </a:r>
          </a:p>
          <a:p>
            <a:r>
              <a:rPr lang="es-ES" dirty="0"/>
              <a:t> La hija de Burlington, Charlotte, contrajo matrimonio con William Cavendish, cuarto duque de Devonshire, y la casa y los jardines pasaron a la familia Cavendish después de su temprana muerte.</a:t>
            </a:r>
          </a:p>
          <a:p>
            <a:endParaRPr lang="es-ES" dirty="0"/>
          </a:p>
        </p:txBody>
      </p:sp>
    </p:spTree>
    <p:extLst>
      <p:ext uri="{BB962C8B-B14F-4D97-AF65-F5344CB8AC3E}">
        <p14:creationId xmlns:p14="http://schemas.microsoft.com/office/powerpoint/2010/main" val="910613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323850" y="476250"/>
            <a:ext cx="7488510" cy="6381750"/>
          </a:xfrm>
        </p:spPr>
        <p:txBody>
          <a:bodyPr>
            <a:normAutofit/>
          </a:bodyPr>
          <a:lstStyle/>
          <a:p>
            <a:pPr marL="274320" indent="-274320" fontAlgn="auto">
              <a:spcAft>
                <a:spcPts val="0"/>
              </a:spcAft>
              <a:buFont typeface="Wingdings"/>
              <a:buChar char=""/>
              <a:defRPr/>
            </a:pPr>
            <a:r>
              <a:rPr lang="es-ES" dirty="0"/>
              <a:t>El remanente de los jardines italianos originales ocupa un área abierta al norte de la villa. </a:t>
            </a:r>
          </a:p>
          <a:p>
            <a:pPr marL="274320" indent="-274320" fontAlgn="auto">
              <a:spcAft>
                <a:spcPts val="0"/>
              </a:spcAft>
              <a:buFont typeface="Wingdings"/>
              <a:buChar char=""/>
              <a:defRPr/>
            </a:pPr>
            <a:r>
              <a:rPr lang="es-ES" dirty="0"/>
              <a:t>Varios magníficos cedros, (</a:t>
            </a:r>
            <a:r>
              <a:rPr lang="es-ES" i="1" dirty="0"/>
              <a:t>Cedrus libani</a:t>
            </a:r>
            <a:r>
              <a:rPr lang="es-ES" dirty="0"/>
              <a:t> Barrel. ) forman el perímetro de un semicírculo que encierra a la fachada norte.</a:t>
            </a:r>
          </a:p>
          <a:p>
            <a:pPr marL="274320" indent="-274320" fontAlgn="auto">
              <a:spcAft>
                <a:spcPts val="0"/>
              </a:spcAft>
              <a:buFont typeface="Wingdings"/>
              <a:buChar char=""/>
              <a:defRPr/>
            </a:pPr>
            <a:r>
              <a:rPr lang="es-ES" dirty="0"/>
              <a:t>La presencia de otras plantas mediterráneas como los cipreses, y el diseño geométrico del jardín italiano, diseñado inicialmente por Charles Bridgeman, contrastan fuertemente con el resto del jardín, obra del arquitecto y paisajista William Kent, cuyo diseño fue uno de los precursores del futuro estilo de "jardín inglés“.</a:t>
            </a:r>
          </a:p>
          <a:p>
            <a:pPr marL="274320" indent="-274320" fontAlgn="auto">
              <a:spcAft>
                <a:spcPts val="0"/>
              </a:spcAft>
              <a:buFont typeface="Wingdings"/>
              <a:buChar char=""/>
              <a:defRPr/>
            </a:pPr>
            <a:r>
              <a:rPr lang="es-ES" dirty="0"/>
              <a:t>El grupo Británico "The Beatles" grabó varios videos promocionales en estos jardines.</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r>
              <a:rPr lang="es-ES" dirty="0"/>
              <a:t> </a:t>
            </a:r>
          </a:p>
        </p:txBody>
      </p:sp>
    </p:spTree>
    <p:extLst>
      <p:ext uri="{BB962C8B-B14F-4D97-AF65-F5344CB8AC3E}">
        <p14:creationId xmlns:p14="http://schemas.microsoft.com/office/powerpoint/2010/main" val="1652459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Chiswick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773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Chisbick House Gardens.-West London.-U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891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Chisbick House Gardens.-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266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Chiswick House.-Londres.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4701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167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87535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9743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8825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272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068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350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3145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62271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61714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95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829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6263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7540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Clark Botanic Garden</a:t>
            </a:r>
          </a:p>
        </p:txBody>
      </p:sp>
      <p:sp>
        <p:nvSpPr>
          <p:cNvPr id="44035" name="2 Marcador de contenido"/>
          <p:cNvSpPr>
            <a:spLocks noGrp="1"/>
          </p:cNvSpPr>
          <p:nvPr>
            <p:ph sz="quarter" idx="1"/>
          </p:nvPr>
        </p:nvSpPr>
        <p:spPr>
          <a:xfrm>
            <a:off x="457200" y="1772816"/>
            <a:ext cx="7715200" cy="4896272"/>
          </a:xfrm>
        </p:spPr>
        <p:txBody>
          <a:bodyPr/>
          <a:lstStyle/>
          <a:p>
            <a:r>
              <a:rPr lang="es-ES" dirty="0"/>
              <a:t>El </a:t>
            </a:r>
            <a:r>
              <a:rPr lang="es-ES" b="1" dirty="0"/>
              <a:t>Jardín Botánico de Clark</a:t>
            </a:r>
            <a:r>
              <a:rPr lang="es-ES" dirty="0"/>
              <a:t> es un jardín botánico ubicado en Long Island a 193 UI Willets Rd., Albertson, Nueva York . </a:t>
            </a:r>
          </a:p>
          <a:p>
            <a:r>
              <a:rPr lang="es-ES" dirty="0"/>
              <a:t>Está abierto a la público 10 am a 4:00 pm diariamente, pero los fines de semana de invierno esta cerrado, una donación voluntaria se solicita a la entrada. </a:t>
            </a:r>
          </a:p>
          <a:p>
            <a:r>
              <a:rPr lang="es-ES" dirty="0"/>
              <a:t>El jardín fue creado en 1969 en la antigua finca de Grenville Clark , un abogado , autor y asesor del presidente Franklin Delano Roosevelt .</a:t>
            </a:r>
          </a:p>
          <a:p>
            <a:r>
              <a:rPr lang="es-ES" dirty="0"/>
              <a:t> </a:t>
            </a:r>
          </a:p>
        </p:txBody>
      </p:sp>
    </p:spTree>
    <p:extLst>
      <p:ext uri="{BB962C8B-B14F-4D97-AF65-F5344CB8AC3E}">
        <p14:creationId xmlns:p14="http://schemas.microsoft.com/office/powerpoint/2010/main" val="3104630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323851" y="692150"/>
            <a:ext cx="7848550" cy="5480050"/>
          </a:xfrm>
        </p:spPr>
        <p:txBody>
          <a:bodyPr>
            <a:normAutofit lnSpcReduction="10000"/>
          </a:bodyPr>
          <a:lstStyle/>
          <a:p>
            <a:r>
              <a:rPr lang="es-ES" dirty="0"/>
              <a:t>En 1966, Clark donó su casa a la Jardín Botánico de Brooklyn . </a:t>
            </a:r>
          </a:p>
          <a:p>
            <a:r>
              <a:rPr lang="es-ES" dirty="0"/>
              <a:t>El sitio ahora contiene aproximadamente 5.000 especies de plantas, con más de 1.000 árboles etiquetados, arbustos y plantas de jardín en jardines dispuestos en 12 especialidades. </a:t>
            </a:r>
          </a:p>
          <a:p>
            <a:r>
              <a:rPr lang="es-ES" dirty="0"/>
              <a:t>Las colecciones incluyen plantas nativas. flores silvestres , las coníferas , rosas , plantas perennes, las azucenas etc.…</a:t>
            </a:r>
          </a:p>
          <a:p>
            <a:r>
              <a:rPr lang="es-ES" dirty="0"/>
              <a:t>Plantas de los humedales, las plantas de jardín de roca, las hierbas , las plantas de mariposas, y plantas medicinales. </a:t>
            </a:r>
          </a:p>
          <a:p>
            <a:r>
              <a:rPr lang="es-ES" dirty="0"/>
              <a:t>Durante los meses de verano compost gratuito está disponible para los residentes locales. </a:t>
            </a:r>
          </a:p>
          <a:p>
            <a:endParaRPr lang="es-ES" dirty="0"/>
          </a:p>
          <a:p>
            <a:pPr>
              <a:buFont typeface="Wingdings 2" pitchFamily="18" charset="2"/>
              <a:buNone/>
            </a:pPr>
            <a:endParaRPr lang="es-ES" dirty="0"/>
          </a:p>
        </p:txBody>
      </p:sp>
    </p:spTree>
    <p:extLst>
      <p:ext uri="{BB962C8B-B14F-4D97-AF65-F5344CB8AC3E}">
        <p14:creationId xmlns:p14="http://schemas.microsoft.com/office/powerpoint/2010/main" val="7236248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2 Imagen" descr="Clark Gardens.-central 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09330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lark Gardens.-channe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9048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lark Gardens.-chil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1446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lark Gardens.-chann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1032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Clark gardens.-humming bir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5060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lark Gardens.-li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32834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lark Gardens.-lawn bowl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81179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lark gardens.-promena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9119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Clark Gardens.-ros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0901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Clark Gardens.-ros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7986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Clark Gardens.-sensor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3116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Clark Gardens.-sensory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57754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Clark Gardens.-sensory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83644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Clark gardens.-wild wood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25925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Cliveden Gardens</a:t>
            </a:r>
          </a:p>
        </p:txBody>
      </p:sp>
      <p:sp>
        <p:nvSpPr>
          <p:cNvPr id="61443" name="2 Marcador de contenido"/>
          <p:cNvSpPr>
            <a:spLocks noGrp="1"/>
          </p:cNvSpPr>
          <p:nvPr>
            <p:ph sz="quarter" idx="1"/>
          </p:nvPr>
        </p:nvSpPr>
        <p:spPr/>
        <p:txBody>
          <a:bodyPr>
            <a:normAutofit lnSpcReduction="10000"/>
          </a:bodyPr>
          <a:lstStyle/>
          <a:p>
            <a:r>
              <a:rPr lang="es-ES" b="1" dirty="0"/>
              <a:t>Cliveden</a:t>
            </a:r>
            <a:r>
              <a:rPr lang="es-ES" dirty="0"/>
              <a:t>, es una casa señorial de estilo italianista situada en Taplow, en el condado de Buckinghamshire, en Inglaterra. </a:t>
            </a:r>
          </a:p>
          <a:p>
            <a:r>
              <a:rPr lang="es-ES" dirty="0"/>
              <a:t>Está situada a 200 m. sobre el Támesis, ha sido la casa de un Conde, dos Duques, un Príncipe de Gales y de la prominente familia americana Astor. </a:t>
            </a:r>
          </a:p>
          <a:p>
            <a:r>
              <a:rPr lang="es-ES" dirty="0"/>
              <a:t>Ahora es propiedad de Patrimonio Nacional y la casa está arrendada como hotel de 5 estrellas a la cadena de hoteles von Essen. </a:t>
            </a:r>
          </a:p>
          <a:p>
            <a:r>
              <a:rPr lang="es-ES" dirty="0"/>
              <a:t>Durante la década de 1970 fue usada por la Universidad de Stanford como campus de ultramar.</a:t>
            </a:r>
          </a:p>
          <a:p>
            <a:endParaRPr lang="es-ES" dirty="0"/>
          </a:p>
        </p:txBody>
      </p:sp>
    </p:spTree>
    <p:extLst>
      <p:ext uri="{BB962C8B-B14F-4D97-AF65-F5344CB8AC3E}">
        <p14:creationId xmlns:p14="http://schemas.microsoft.com/office/powerpoint/2010/main" val="20663043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2 Marcador de contenido"/>
          <p:cNvSpPr>
            <a:spLocks noGrp="1"/>
          </p:cNvSpPr>
          <p:nvPr>
            <p:ph sz="quarter" idx="1"/>
          </p:nvPr>
        </p:nvSpPr>
        <p:spPr>
          <a:xfrm>
            <a:off x="457200" y="404813"/>
            <a:ext cx="7643192" cy="5767387"/>
          </a:xfrm>
        </p:spPr>
        <p:txBody>
          <a:bodyPr>
            <a:normAutofit lnSpcReduction="10000"/>
          </a:bodyPr>
          <a:lstStyle/>
          <a:p>
            <a:pPr marL="0" indent="0" fontAlgn="auto">
              <a:spcAft>
                <a:spcPts val="0"/>
              </a:spcAft>
              <a:buFont typeface="Wingdings"/>
              <a:buNone/>
              <a:defRPr/>
            </a:pPr>
            <a:endParaRPr lang="es-ES" dirty="0"/>
          </a:p>
          <a:p>
            <a:pPr marL="274320" indent="-274320" fontAlgn="auto">
              <a:spcAft>
                <a:spcPts val="0"/>
              </a:spcAft>
              <a:buFont typeface="Wingdings"/>
              <a:buChar char=""/>
              <a:defRPr/>
            </a:pPr>
            <a:r>
              <a:rPr lang="es-ES" dirty="0"/>
              <a:t>Cliveden" significa “valle entre acantilados” y se refiere al valle que atraviesa la finca al sur y este de la casa. </a:t>
            </a:r>
          </a:p>
          <a:p>
            <a:pPr marL="274320" indent="-274320" fontAlgn="auto">
              <a:spcAft>
                <a:spcPts val="0"/>
              </a:spcAft>
              <a:buFont typeface="Wingdings"/>
              <a:buChar char=""/>
              <a:defRPr/>
            </a:pPr>
            <a:r>
              <a:rPr lang="es-ES" dirty="0"/>
              <a:t>Los jardines y los bosques están abiertos al público, junto con algunas partes de la casa ciertos días al año. </a:t>
            </a:r>
          </a:p>
          <a:p>
            <a:pPr marL="274320" indent="-274320" fontAlgn="auto">
              <a:spcAft>
                <a:spcPts val="0"/>
              </a:spcAft>
              <a:buFont typeface="Wingdings"/>
              <a:buChar char=""/>
              <a:defRPr/>
            </a:pPr>
            <a:r>
              <a:rPr lang="es-ES" dirty="0"/>
              <a:t>Ha habido tres casas en este lugar: la primera, construida en 1666, ardió en 1795, la segunda casa (1824) también fue devorada por las llamas, en 1849. </a:t>
            </a:r>
          </a:p>
          <a:p>
            <a:pPr marL="274320" indent="-274320" fontAlgn="auto">
              <a:spcAft>
                <a:spcPts val="0"/>
              </a:spcAft>
              <a:buFont typeface="Wingdings"/>
              <a:buChar char=""/>
              <a:defRPr/>
            </a:pPr>
            <a:r>
              <a:rPr lang="es-ES" dirty="0"/>
              <a:t>La actual casa, que tiene protección de Grado I, fue construida en 1851 por el arquitecto Charles Barry para George Sutherland-Leveson-Gower, 2º Duque de Sutherland.</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29921356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2 Marcador de contenido"/>
          <p:cNvSpPr>
            <a:spLocks noGrp="1"/>
          </p:cNvSpPr>
          <p:nvPr>
            <p:ph sz="quarter" idx="1"/>
          </p:nvPr>
        </p:nvSpPr>
        <p:spPr>
          <a:xfrm>
            <a:off x="457200" y="476250"/>
            <a:ext cx="7499176" cy="5695950"/>
          </a:xfrm>
        </p:spPr>
        <p:txBody>
          <a:bodyPr/>
          <a:lstStyle/>
          <a:p>
            <a:r>
              <a:rPr lang="es-ES" b="1" dirty="0"/>
              <a:t>Charles Bridegman</a:t>
            </a:r>
            <a:r>
              <a:rPr lang="es-ES" dirty="0"/>
              <a:t>, diseñador de jardines, diseñó los jardines y caminos de la finca en el siglo XVIII y creó el teatro al aire libre donde se interpretó Rule Britannia por primera vez.</a:t>
            </a:r>
          </a:p>
          <a:p>
            <a:endParaRPr lang="es-ES" dirty="0"/>
          </a:p>
        </p:txBody>
      </p:sp>
    </p:spTree>
    <p:extLst>
      <p:ext uri="{BB962C8B-B14F-4D97-AF65-F5344CB8AC3E}">
        <p14:creationId xmlns:p14="http://schemas.microsoft.com/office/powerpoint/2010/main" val="4330335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Cliveden Court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73707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Clive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8318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Cliveden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75966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Cliveden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60540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Cliveden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6631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Cliveden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614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Cliveden Gar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4975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liveden Gard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0721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Cliveden Garden.-ñ.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4111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Clivede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6411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Cliveden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365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liveden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2397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liveden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5009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liveden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62875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liveden Hous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25498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liveden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747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Cliveden house-TheLong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61722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2 Imagen" descr="Cliveden Manor.-ñ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3151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Cliveden Secret Gard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3708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Clivelen Garden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4222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Coughton House Gardens</a:t>
            </a:r>
          </a:p>
        </p:txBody>
      </p:sp>
      <p:sp>
        <p:nvSpPr>
          <p:cNvPr id="84995" name="2 Marcador de contenido"/>
          <p:cNvSpPr>
            <a:spLocks noGrp="1"/>
          </p:cNvSpPr>
          <p:nvPr>
            <p:ph sz="quarter" idx="1"/>
          </p:nvPr>
        </p:nvSpPr>
        <p:spPr>
          <a:xfrm>
            <a:off x="457200" y="1412875"/>
            <a:ext cx="7643192" cy="5040313"/>
          </a:xfrm>
        </p:spPr>
        <p:txBody>
          <a:bodyPr>
            <a:normAutofit lnSpcReduction="10000"/>
          </a:bodyPr>
          <a:lstStyle/>
          <a:p>
            <a:r>
              <a:rPr lang="es-ES" dirty="0"/>
              <a:t>Una casa de finales del siglo XVII, sobre las fundaciones de los Tudor, con parque y jardín. </a:t>
            </a:r>
          </a:p>
          <a:p>
            <a:r>
              <a:rPr lang="es-ES" dirty="0"/>
              <a:t>El parque fue diseñado, cuando la casa fue reconstruida en 1695, en el "estilo neerlandés en Inglaterra por el neerlandés Van der Meulen jardinero. Hay una puerta de entrada en el muro delante de la casa y las avenidas a principios del siglo XVIII sobrevivir. </a:t>
            </a:r>
          </a:p>
          <a:p>
            <a:r>
              <a:rPr lang="es-ES" dirty="0"/>
              <a:t>Detrás de la casa hay una circular jardín de rosas, un estanque rectangular y de herbáceas. </a:t>
            </a:r>
          </a:p>
          <a:p>
            <a:r>
              <a:rPr lang="es-ES" dirty="0"/>
              <a:t>El 10 º Duque de Buccleuch encargó una pirámide invertida de hierba - la nueva característica  que se ha agregado al panorama desde el siglo XVIII.</a:t>
            </a:r>
          </a:p>
        </p:txBody>
      </p:sp>
    </p:spTree>
    <p:extLst>
      <p:ext uri="{BB962C8B-B14F-4D97-AF65-F5344CB8AC3E}">
        <p14:creationId xmlns:p14="http://schemas.microsoft.com/office/powerpoint/2010/main" val="26443229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Coughton-020606-00146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3478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Coughton-020606-00146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95391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Coughton-02.-Riverside 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86513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Coughton-020606-00147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52889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Coughton-020606-00146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3426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oughton-020606-00148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17692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oughton-020606-00147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32349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oughton-Court.-Warwick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4851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Dillon Gardens</a:t>
            </a:r>
          </a:p>
        </p:txBody>
      </p:sp>
      <p:sp>
        <p:nvSpPr>
          <p:cNvPr id="94211" name="2 Marcador de contenido"/>
          <p:cNvSpPr>
            <a:spLocks noGrp="1"/>
          </p:cNvSpPr>
          <p:nvPr>
            <p:ph sz="quarter" idx="1"/>
          </p:nvPr>
        </p:nvSpPr>
        <p:spPr>
          <a:xfrm>
            <a:off x="323851" y="1412875"/>
            <a:ext cx="7776542" cy="4968875"/>
          </a:xfrm>
        </p:spPr>
        <p:txBody>
          <a:bodyPr/>
          <a:lstStyle/>
          <a:p>
            <a:r>
              <a:rPr lang="es-ES" dirty="0"/>
              <a:t>Más de 25 años los dueños de este jardín, la escritora de jardinería y locutora Dillon Helen y su esposo Val han transformado su jardín de los alrededores de poco más de medio acre en un paraíso para los amantes de las plantas.</a:t>
            </a:r>
          </a:p>
          <a:p>
            <a:r>
              <a:rPr lang="es-ES" dirty="0"/>
              <a:t> Una característica notable es el canal de piedra caliza con arriates magníficamente plantados a ambos lados, que funciona muy muy bien. </a:t>
            </a:r>
          </a:p>
          <a:p>
            <a:r>
              <a:rPr lang="es-ES" dirty="0"/>
              <a:t>El jardín de grava es otra de las joyas, con la prestación de grava un complemento ideal para una colección de Araliaceae, muchas de ellas raras, con sus hojas exóticas y forma exuberante. </a:t>
            </a:r>
          </a:p>
          <a:p>
            <a:endParaRPr lang="es-ES" dirty="0"/>
          </a:p>
          <a:p>
            <a:endParaRPr lang="es-ES" dirty="0"/>
          </a:p>
        </p:txBody>
      </p:sp>
    </p:spTree>
    <p:extLst>
      <p:ext uri="{BB962C8B-B14F-4D97-AF65-F5344CB8AC3E}">
        <p14:creationId xmlns:p14="http://schemas.microsoft.com/office/powerpoint/2010/main" val="23189497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457200" y="549275"/>
            <a:ext cx="7499176" cy="5622925"/>
          </a:xfrm>
        </p:spPr>
        <p:txBody>
          <a:bodyPr>
            <a:normAutofit/>
          </a:bodyPr>
          <a:lstStyle/>
          <a:p>
            <a:pPr marL="0" indent="0" fontAlgn="auto">
              <a:spcAft>
                <a:spcPts val="0"/>
              </a:spcAft>
              <a:buFont typeface="Wingdings"/>
              <a:buNone/>
              <a:defRPr/>
            </a:pPr>
            <a:r>
              <a:rPr lang="es-ES" dirty="0"/>
              <a:t> </a:t>
            </a:r>
          </a:p>
          <a:p>
            <a:pPr marL="274320" indent="-274320" fontAlgn="auto">
              <a:spcAft>
                <a:spcPts val="0"/>
              </a:spcAft>
              <a:buFont typeface="Wingdings"/>
              <a:buChar char=""/>
              <a:defRPr/>
            </a:pPr>
            <a:r>
              <a:rPr lang="es-ES" dirty="0"/>
              <a:t>Hay algo que ver en todas las estaciones, las derivas de los copos de nieve en la primavera temprana, clavel, Hellebores y cielo azul Clematis en verano y en otoño los colores de la hoja maravillosa y a finales las especies de floración como Perovksia y Lavatera. </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7054826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Dillon Garden.-handg_can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395957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Dillon Garden.-cobbles_arch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3" name="2 Imagen" descr="Dillon Garden.-glasshouse_from_doo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8646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Dillon Garden.-llue_border_sphi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04097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Dillon Garden.-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60520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Dillon Garden.-phinx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65902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Dillo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7807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Dillon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0697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2 Imagen" descr="Dillon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04220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Dillon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998529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Dillon Gardens.-arca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6767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Dillon Gardens.-arches_to_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9563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Dillon Gardens.-blue_border_w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7061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Dillon Gardens.-red_bord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26858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Dillon Gardens.-red_border_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88676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Dillon Gardens.-yellow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550079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Eden Project Gardens</a:t>
            </a:r>
          </a:p>
        </p:txBody>
      </p:sp>
      <p:sp>
        <p:nvSpPr>
          <p:cNvPr id="104451" name="2 Marcador de contenido"/>
          <p:cNvSpPr>
            <a:spLocks noGrp="1"/>
          </p:cNvSpPr>
          <p:nvPr>
            <p:ph sz="quarter" idx="1"/>
          </p:nvPr>
        </p:nvSpPr>
        <p:spPr>
          <a:xfrm>
            <a:off x="457200" y="1628775"/>
            <a:ext cx="7643192" cy="4543425"/>
          </a:xfrm>
        </p:spPr>
        <p:txBody>
          <a:bodyPr>
            <a:normAutofit lnSpcReduction="10000"/>
          </a:bodyPr>
          <a:lstStyle/>
          <a:p>
            <a:pPr marL="274320" indent="-274320" fontAlgn="auto">
              <a:spcAft>
                <a:spcPts val="0"/>
              </a:spcAft>
              <a:buFont typeface="Wingdings"/>
              <a:buChar char=""/>
              <a:defRPr/>
            </a:pPr>
            <a:r>
              <a:rPr lang="es-ES" dirty="0"/>
              <a:t>El </a:t>
            </a:r>
            <a:r>
              <a:rPr lang="es-ES" b="1" dirty="0"/>
              <a:t>Proyecto Edén</a:t>
            </a:r>
            <a:r>
              <a:rPr lang="es-ES" dirty="0"/>
              <a:t> es una atracción turística en el Reino Unido, incluida la más grande del mundo el efecto invernadero </a:t>
            </a:r>
            <a:endParaRPr lang="es-ES" baseline="30000" dirty="0"/>
          </a:p>
          <a:p>
            <a:pPr marL="274320" indent="-274320" fontAlgn="auto">
              <a:spcAft>
                <a:spcPts val="0"/>
              </a:spcAft>
              <a:buFont typeface="Wingdings"/>
              <a:buChar char=""/>
              <a:defRPr/>
            </a:pPr>
            <a:r>
              <a:rPr lang="es-ES" dirty="0"/>
              <a:t> Dentro de los biomas artificiales son plantas que se recogen en todo el mundo.</a:t>
            </a:r>
          </a:p>
          <a:p>
            <a:pPr marL="274320" indent="-274320" fontAlgn="auto">
              <a:spcAft>
                <a:spcPts val="0"/>
              </a:spcAft>
              <a:buFont typeface="Wingdings"/>
              <a:buChar char=""/>
              <a:defRPr/>
            </a:pPr>
            <a:r>
              <a:rPr lang="es-ES" dirty="0"/>
              <a:t> El proyecto está situado en una recuperada cantera de caolinita , ubicada a 2 kilómetros de la ciudad de San Blazey y 5 kilómetros de la mayor ciudad de St Austell , Cornwall.</a:t>
            </a:r>
          </a:p>
          <a:p>
            <a:pPr marL="274320" indent="-274320" fontAlgn="auto">
              <a:spcAft>
                <a:spcPts val="0"/>
              </a:spcAft>
              <a:buFont typeface="Wingdings"/>
              <a:buChar char=""/>
              <a:defRPr/>
            </a:pPr>
            <a:r>
              <a:rPr lang="es-ES" dirty="0"/>
              <a:t>El complejo está dominado por dos recintos con bóvedas contiguas que la convierten en la casa de las especies de plantas todo el mundo. </a:t>
            </a:r>
          </a:p>
        </p:txBody>
      </p:sp>
    </p:spTree>
    <p:extLst>
      <p:ext uri="{BB962C8B-B14F-4D97-AF65-F5344CB8AC3E}">
        <p14:creationId xmlns:p14="http://schemas.microsoft.com/office/powerpoint/2010/main" val="35817870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Marcador de contenido"/>
          <p:cNvSpPr>
            <a:spLocks noGrp="1"/>
          </p:cNvSpPr>
          <p:nvPr>
            <p:ph sz="quarter" idx="1"/>
          </p:nvPr>
        </p:nvSpPr>
        <p:spPr>
          <a:xfrm>
            <a:off x="323851" y="549275"/>
            <a:ext cx="7776542" cy="6308725"/>
          </a:xfrm>
        </p:spPr>
        <p:txBody>
          <a:bodyPr/>
          <a:lstStyle/>
          <a:p>
            <a:r>
              <a:rPr lang="es-ES" dirty="0"/>
              <a:t>Cada recinto natural emula un bioma </a:t>
            </a:r>
          </a:p>
          <a:p>
            <a:r>
              <a:rPr lang="es-ES" dirty="0"/>
              <a:t>Los domos formados por cientos de hexagonales y pentagonales inflados,  son células de plástico con el apoyo de marcos de acero. </a:t>
            </a:r>
          </a:p>
          <a:p>
            <a:r>
              <a:rPr lang="es-ES" dirty="0"/>
              <a:t>El proyecto fue concebido por Tim Smit y diseñado por el arquitecto Nicholas Grimshaw y la empresa de ingeniería Anthony Hunt y Asociados (hoy parte de Sinclair Knight Merz ). Davis Langdon llevó a cabo la gestión de proyectos, Sir Robert McAlpine y Alfred McAlpine  hizo la construcción y MERO diseño y construyo los biomas.</a:t>
            </a:r>
          </a:p>
          <a:p>
            <a:r>
              <a:rPr lang="es-ES" dirty="0"/>
              <a:t> Land Use Consultans dirigió el plan maestro y diseño del paisaje. </a:t>
            </a:r>
          </a:p>
          <a:p>
            <a:r>
              <a:rPr lang="es-ES" dirty="0"/>
              <a:t>El proyecto tardó dos años y medio para construirse y se abrió al público el 17 de marzo de 2001. </a:t>
            </a:r>
          </a:p>
          <a:p>
            <a:endParaRPr lang="es-ES" dirty="0"/>
          </a:p>
          <a:p>
            <a:endParaRPr lang="es-ES" dirty="0"/>
          </a:p>
        </p:txBody>
      </p:sp>
    </p:spTree>
    <p:extLst>
      <p:ext uri="{BB962C8B-B14F-4D97-AF65-F5344CB8AC3E}">
        <p14:creationId xmlns:p14="http://schemas.microsoft.com/office/powerpoint/2010/main" val="262867360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2 Imagen" descr="Ede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81197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2 Imagen" descr="Eden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90388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Eden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8505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2 Imagen" descr="Eden Projec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7084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Eden Project.-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036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Eden Project.-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98106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Eden Project.-The Tropical Forest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372706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Eden Project.-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70713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Eden Project.-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1367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Eden Project.-x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446211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Eden Project.-x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35748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Eden Project.-x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268719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Eden Project.-x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245439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Eden Project.-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7394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Erddig House</a:t>
            </a:r>
          </a:p>
        </p:txBody>
      </p:sp>
      <p:sp>
        <p:nvSpPr>
          <p:cNvPr id="128003" name="2 Marcador de contenido"/>
          <p:cNvSpPr>
            <a:spLocks noGrp="1"/>
          </p:cNvSpPr>
          <p:nvPr>
            <p:ph sz="quarter" idx="1"/>
          </p:nvPr>
        </p:nvSpPr>
        <p:spPr/>
        <p:txBody>
          <a:bodyPr/>
          <a:lstStyle/>
          <a:p>
            <a:r>
              <a:rPr lang="es-ES" b="1" dirty="0"/>
              <a:t>Erddig Hall</a:t>
            </a:r>
            <a:r>
              <a:rPr lang="es-ES" dirty="0"/>
              <a:t> es un Fondo Nacional de propiedad en las afueras de Wrexham , Gales .</a:t>
            </a:r>
          </a:p>
          <a:p>
            <a:r>
              <a:rPr lang="es-ES" dirty="0"/>
              <a:t>Fue construido en 1684-1687 por Josué Edisbury , el Alguacil de Denbighshire y fue diseñado por Thomas Webb.</a:t>
            </a:r>
          </a:p>
          <a:p>
            <a:r>
              <a:rPr lang="es-ES" dirty="0"/>
              <a:t> El  jardín amurallado de  Erddig es uno de los sobrevivientes más importantes del siglo XVIII en Gran Bretaña.</a:t>
            </a:r>
          </a:p>
          <a:p>
            <a:r>
              <a:rPr lang="es-ES" dirty="0"/>
              <a:t>Los jardines contienen raros  árboles frutales , un canal , un estanque , una parterre de época victoriana  , y son el hogar de una NCCPG Nacional de  la planta Hedera(hiedra). </a:t>
            </a:r>
          </a:p>
          <a:p>
            <a:endParaRPr lang="es-ES" dirty="0"/>
          </a:p>
        </p:txBody>
      </p:sp>
    </p:spTree>
    <p:extLst>
      <p:ext uri="{BB962C8B-B14F-4D97-AF65-F5344CB8AC3E}">
        <p14:creationId xmlns:p14="http://schemas.microsoft.com/office/powerpoint/2010/main" val="387180166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457200" y="476250"/>
            <a:ext cx="7571184" cy="5695950"/>
          </a:xfrm>
        </p:spPr>
        <p:txBody>
          <a:bodyPr/>
          <a:lstStyle/>
          <a:p>
            <a:r>
              <a:rPr lang="es-ES" dirty="0"/>
              <a:t>La disposición de huecos en los setos de tejos en los jardines tienen una forma de tronco de abejas .</a:t>
            </a:r>
          </a:p>
        </p:txBody>
      </p:sp>
    </p:spTree>
    <p:extLst>
      <p:ext uri="{BB962C8B-B14F-4D97-AF65-F5344CB8AC3E}">
        <p14:creationId xmlns:p14="http://schemas.microsoft.com/office/powerpoint/2010/main" val="173664176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Erddig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98495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Erddig House Garden.-m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16695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Erddig House Garde.-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020452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Erddig House Garden.-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01127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Erddig House Garden.-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391946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Erddig House Garden.-m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290490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Erddig House Garden.-m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92634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Erddig House Garden.-m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27088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Erddig House Garden.-m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118621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Erddig House Garden.-Wa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93489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Erddig House.-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992240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Título"/>
          <p:cNvSpPr>
            <a:spLocks noGrp="1"/>
          </p:cNvSpPr>
          <p:nvPr>
            <p:ph type="title"/>
          </p:nvPr>
        </p:nvSpPr>
        <p:spPr/>
        <p:txBody>
          <a:bodyPr/>
          <a:lstStyle/>
          <a:p>
            <a:pPr marL="54864" fontAlgn="auto">
              <a:spcAft>
                <a:spcPts val="0"/>
              </a:spcAft>
              <a:defRPr/>
            </a:pPr>
            <a:r>
              <a:rPr lang="es-ES" dirty="0">
                <a:solidFill>
                  <a:schemeClr val="tx2">
                    <a:tint val="100000"/>
                    <a:shade val="90000"/>
                    <a:satMod val="250000"/>
                    <a:alpha val="100000"/>
                  </a:schemeClr>
                </a:solidFill>
              </a:rPr>
              <a:t>Eshadowns Gardens</a:t>
            </a:r>
          </a:p>
        </p:txBody>
      </p:sp>
      <p:sp>
        <p:nvSpPr>
          <p:cNvPr id="2" name="1 Marcador de contenido"/>
          <p:cNvSpPr>
            <a:spLocks noGrp="1"/>
          </p:cNvSpPr>
          <p:nvPr>
            <p:ph sz="quarter" idx="1"/>
          </p:nvPr>
        </p:nvSpPr>
        <p:spPr/>
        <p:txBody>
          <a:bodyPr>
            <a:normAutofit fontScale="92500"/>
          </a:bodyPr>
          <a:lstStyle/>
          <a:p>
            <a:pPr marL="274320" indent="-274320" fontAlgn="auto">
              <a:spcAft>
                <a:spcPts val="0"/>
              </a:spcAft>
              <a:buFont typeface="Wingdings"/>
              <a:buChar char=""/>
              <a:defRPr/>
            </a:pPr>
            <a:r>
              <a:rPr lang="es-ES" dirty="0"/>
              <a:t>ESHADOWS Gardens fue fundada por Shadow Hall y es una empresa familiar con sede en Norfolk. </a:t>
            </a:r>
          </a:p>
          <a:p>
            <a:pPr marL="274320" indent="-274320" fontAlgn="auto">
              <a:spcAft>
                <a:spcPts val="0"/>
              </a:spcAft>
              <a:buFont typeface="Wingdings"/>
              <a:buChar char=""/>
              <a:defRPr/>
            </a:pPr>
            <a:r>
              <a:rPr lang="es-ES" dirty="0"/>
              <a:t>Jardines sombras comenzaron manteniendo jardines clientes en 2006 y pronto fue consultado sobre los proyectos de diseño. </a:t>
            </a:r>
          </a:p>
          <a:p>
            <a:pPr marL="274320" indent="-274320" fontAlgn="auto">
              <a:spcAft>
                <a:spcPts val="0"/>
              </a:spcAft>
              <a:buFont typeface="Wingdings"/>
              <a:buChar char=""/>
              <a:defRPr/>
            </a:pPr>
            <a:r>
              <a:rPr lang="es-ES" dirty="0"/>
              <a:t>Shadow Hall es un diseñador dinámico cuya pasión por las plantas muestra en los jardines que ella crea. </a:t>
            </a:r>
          </a:p>
          <a:p>
            <a:pPr marL="274320" indent="-274320" fontAlgn="auto">
              <a:spcAft>
                <a:spcPts val="0"/>
              </a:spcAft>
              <a:buFont typeface="Wingdings"/>
              <a:buChar char=""/>
              <a:defRPr/>
            </a:pPr>
            <a:r>
              <a:rPr lang="es-ES" dirty="0"/>
              <a:t>Una mezcla de la horticultura creativa y la comprensión de las relaciones espaciales nos permite abordar cualquier jardín de tamaño produciendo práctico y sobre todo hermosos jardines que reflejan su estilo. </a:t>
            </a:r>
          </a:p>
        </p:txBody>
      </p:sp>
    </p:spTree>
    <p:extLst>
      <p:ext uri="{BB962C8B-B14F-4D97-AF65-F5344CB8AC3E}">
        <p14:creationId xmlns:p14="http://schemas.microsoft.com/office/powerpoint/2010/main" val="759194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Cada jardín es único y hacemos todo lo posible para crear jardines respetuosos del medio ambiente sin comprometer el diseño.</a:t>
            </a:r>
          </a:p>
          <a:p>
            <a:endParaRPr lang="es-ES" dirty="0"/>
          </a:p>
        </p:txBody>
      </p:sp>
    </p:spTree>
    <p:extLst>
      <p:ext uri="{BB962C8B-B14F-4D97-AF65-F5344CB8AC3E}">
        <p14:creationId xmlns:p14="http://schemas.microsoft.com/office/powerpoint/2010/main" val="8349542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Eshadown.-azal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356200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Eshadowns.-rholigh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19280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Eshadow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478944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Eshadowns.-astilb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978494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Eshadows.-atmpl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98542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Eshadows.-bell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535171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Eshadows.--colchicum specios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764433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Eshadows.-eric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652093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Eshadowns.-1bell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865303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Eshadows.-crocrosm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594897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Eshadows.-primu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719920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Eshadows.-lythr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97610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Eshadows.-osak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23307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Words>1971</Words>
  <Application>Microsoft Office PowerPoint</Application>
  <PresentationFormat>Presentación en pantalla (4:3)</PresentationFormat>
  <Paragraphs>321</Paragraphs>
  <Slides>144</Slides>
  <Notes>122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144</vt:i4>
      </vt:variant>
    </vt:vector>
  </HeadingPairs>
  <TitlesOfParts>
    <vt:vector size="149" baseType="lpstr">
      <vt:lpstr>Calibri</vt:lpstr>
      <vt:lpstr>Century Schoolbook</vt:lpstr>
      <vt:lpstr>Wingdings</vt:lpstr>
      <vt:lpstr>Wingdings 2</vt:lpstr>
      <vt:lpstr>Default Theme</vt:lpstr>
      <vt:lpstr>EUROPA.-LA VUELTA AL MUNDO EN 885 JARDINES.-GARDENS OF ENGLAND.-C-E </vt:lpstr>
      <vt:lpstr>Cheltenham Imperial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Chenies</vt:lpstr>
      <vt:lpstr>Presentación de PowerPoint</vt:lpstr>
      <vt:lpstr>Presentación de PowerPoint</vt:lpstr>
      <vt:lpstr>Presentación de PowerPoint</vt:lpstr>
      <vt:lpstr>Presentación de PowerPoint</vt:lpstr>
      <vt:lpstr>Presentación de PowerPoint</vt:lpstr>
      <vt:lpstr>Presentación de PowerPoint</vt:lpstr>
      <vt:lpstr>Chisbick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Clark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Cliveden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Coughton House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Dillon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Eden Project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Erddig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Eshadowns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9</cp:revision>
  <dcterms:created xsi:type="dcterms:W3CDTF">2013-09-08T06:06:48Z</dcterms:created>
  <dcterms:modified xsi:type="dcterms:W3CDTF">2018-03-12T05:39:18Z</dcterms:modified>
</cp:coreProperties>
</file>