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 id="428" r:id="rId17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viewProps" Target="viewProps.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notesMaster" Target="notesMasters/notesMaster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presProps" Target="presProp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2CCA67-9F8B-4CF0-8EBE-828E397F47C4}"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447146-6310-4FBD-A44E-454836E73EEA}" type="slidenum">
              <a:rPr lang="es-ES" smtClean="0"/>
              <a:t>‹Nº›</a:t>
            </a:fld>
            <a:endParaRPr lang="es-ES" dirty="0"/>
          </a:p>
        </p:txBody>
      </p:sp>
    </p:spTree>
    <p:extLst>
      <p:ext uri="{BB962C8B-B14F-4D97-AF65-F5344CB8AC3E}">
        <p14:creationId xmlns:p14="http://schemas.microsoft.com/office/powerpoint/2010/main" val="1331542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Loseley Rose Gardens</a:t>
            </a:r>
          </a:p>
        </p:txBody>
      </p:sp>
      <p:sp>
        <p:nvSpPr>
          <p:cNvPr id="32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AF5555-F5F1-4D00-A45E-C31C60F5AB58}"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Loseley Gardens</a:t>
            </a:r>
          </a:p>
        </p:txBody>
      </p:sp>
      <p:sp>
        <p:nvSpPr>
          <p:cNvPr id="33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EED9CD-3F60-41CE-AF39-93F1B0F2807A}"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Loseley Gardens</a:t>
            </a:r>
          </a:p>
        </p:txBody>
      </p:sp>
      <p:sp>
        <p:nvSpPr>
          <p:cNvPr id="34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4119A2-A160-4C4B-9E0C-F7464074854F}"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Loseley Gardens</a:t>
            </a:r>
          </a:p>
        </p:txBody>
      </p:sp>
      <p:sp>
        <p:nvSpPr>
          <p:cNvPr id="35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7F1214-3D60-4A5A-BF14-1649CB6F3F46}"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Loseley Gardens</a:t>
            </a:r>
          </a:p>
        </p:txBody>
      </p:sp>
      <p:sp>
        <p:nvSpPr>
          <p:cNvPr id="36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54CA3E-B9D3-4366-8B2D-544A7EB0CCF2}"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Loseley Gardens</a:t>
            </a:r>
          </a:p>
        </p:txBody>
      </p:sp>
      <p:sp>
        <p:nvSpPr>
          <p:cNvPr id="37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D67751-7657-4F8A-A718-2B23991BDD69}"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Loseley Gardens</a:t>
            </a:r>
          </a:p>
        </p:txBody>
      </p:sp>
      <p:sp>
        <p:nvSpPr>
          <p:cNvPr id="38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002100-E8E4-4199-B154-353A9142309D}"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Loseley Gardens</a:t>
            </a:r>
          </a:p>
        </p:txBody>
      </p:sp>
      <p:sp>
        <p:nvSpPr>
          <p:cNvPr id="39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675110-2EF1-4D4B-B45F-30C4CAC9B99D}"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Lost  of Gardens of Heligan</a:t>
            </a:r>
          </a:p>
        </p:txBody>
      </p:sp>
      <p:sp>
        <p:nvSpPr>
          <p:cNvPr id="40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91072E-B7DC-4F83-B0DF-058FADCD07CD}"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Lost Gardens of Heligan</a:t>
            </a:r>
          </a:p>
        </p:txBody>
      </p:sp>
      <p:sp>
        <p:nvSpPr>
          <p:cNvPr id="41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727876-0F15-4D2C-8336-259BA21A7DD7}"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Lost Gardens of Heligan</a:t>
            </a:r>
          </a:p>
        </p:txBody>
      </p:sp>
      <p:sp>
        <p:nvSpPr>
          <p:cNvPr id="43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A43F87-A163-4E28-A405-5A9B02EEADF0}"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Lost Gardens of Heligan</a:t>
            </a:r>
          </a:p>
        </p:txBody>
      </p:sp>
      <p:sp>
        <p:nvSpPr>
          <p:cNvPr id="44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8154C1-476F-4BF5-A086-2F41033EB256}"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Lost Gardens of Heligan</a:t>
            </a:r>
          </a:p>
        </p:txBody>
      </p:sp>
      <p:sp>
        <p:nvSpPr>
          <p:cNvPr id="45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F01770-4D4D-4B44-9E4D-8F3669DC13CF}"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Lost Gardens of Heligan</a:t>
            </a:r>
          </a:p>
        </p:txBody>
      </p:sp>
      <p:sp>
        <p:nvSpPr>
          <p:cNvPr id="46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D65A90-7605-4B0A-89E6-5CDA3424279A}"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Lost Gardens of Heligan</a:t>
            </a:r>
          </a:p>
        </p:txBody>
      </p:sp>
      <p:sp>
        <p:nvSpPr>
          <p:cNvPr id="47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B80C51-EA3E-4151-8645-2EDC95862A00}"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Lyme Park</a:t>
            </a:r>
          </a:p>
        </p:txBody>
      </p:sp>
      <p:sp>
        <p:nvSpPr>
          <p:cNvPr id="48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6BCA40-7123-4D8F-9012-6E8E10B750E8}"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Lyme Park</a:t>
            </a:r>
          </a:p>
        </p:txBody>
      </p:sp>
      <p:sp>
        <p:nvSpPr>
          <p:cNvPr id="49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0E701B-139C-4168-BC9E-525ACDF8C9AC}"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Lyme Park</a:t>
            </a:r>
          </a:p>
        </p:txBody>
      </p:sp>
      <p:sp>
        <p:nvSpPr>
          <p:cNvPr id="50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23C5D4-B454-424B-8571-C326F1627947}"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Marsden Park</a:t>
            </a:r>
          </a:p>
        </p:txBody>
      </p:sp>
      <p:sp>
        <p:nvSpPr>
          <p:cNvPr id="51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2795CC-8F4B-491D-85FE-4949412BB841}"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Marsden Park</a:t>
            </a:r>
          </a:p>
        </p:txBody>
      </p:sp>
      <p:sp>
        <p:nvSpPr>
          <p:cNvPr id="52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5FEEC7-031D-4339-BCE8-DBBB36CA204B}"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Marsden Park</a:t>
            </a:r>
          </a:p>
        </p:txBody>
      </p:sp>
      <p:sp>
        <p:nvSpPr>
          <p:cNvPr id="53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B5468F-3E4C-4E42-8B5B-E9F54D3B599A}"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Marsden Park</a:t>
            </a:r>
          </a:p>
        </p:txBody>
      </p:sp>
      <p:sp>
        <p:nvSpPr>
          <p:cNvPr id="54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BF65B6-ED0C-4B13-8742-05E76F3B7374}"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Marsden Park</a:t>
            </a:r>
          </a:p>
        </p:txBody>
      </p:sp>
      <p:sp>
        <p:nvSpPr>
          <p:cNvPr id="55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7766E6-8DC8-4EF0-99A8-56A6C1754EAB}"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9F17FE11-2B5F-4008-BC11-D5C70B5DE6B4}"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01D599EA-F957-4744-8280-13BB9252B867}"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DE659EE0-EB56-49A9-8997-3EF816CB29E3}"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1C7FDB6D-76DE-48F5-8F68-2CDA6AF43B45}"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6FBBD9FD-4FE4-44C2-963B-4A34B1FCEF04}"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6E4CD0CC-BAA9-4AD3-B60A-F0F7F0F1817B}"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B2EBFC99-B47D-4F40-BF74-D857FC45BB46}"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514E53FD-8C6D-4E6F-80FF-81E6E31864CE}"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83D6381B-CA24-425D-995D-B2E2369F3699}"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861E12CC-8412-48C2-8533-21ABDA04ED4F}"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20C3CB6B-4497-4ED6-9019-F9606E7BBC0B}"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4A9B93BB-52E3-4A1B-B438-F1014B3BD345}"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E7BA3433-1DE8-4CCC-8C00-829DD8D1BFBF}"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13DE5A2B-1F07-4034-8C5D-86FA7F45958B}"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C19F3347-2579-4170-8B21-A8FCB8D0F160}"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69958D2D-7FB5-469D-9FA1-4E62CAFD893D}"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0ED58395-9C85-4D7F-9F1B-523B56DFDDA3}"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7DAE8B2B-9424-4B9B-A2E1-8F2A80F4E906}"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D77F881D-B5EC-48E4-BFDC-C89448DD8799}"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C106FF58-2ECE-4E8D-9EDA-6E3AFA7A1BDB}"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D04EAD6D-E757-4EDA-B91B-04D3A4463D56}"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0A1FF522-E5F7-4CE7-B2BE-41D901426182}"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166526CE-F91A-40BF-9D8B-DA5B1544C090}"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F8C0FF4A-E8EC-4030-9EB5-23EB399C2C9E}"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Stewart.-Agapanthus</a:t>
            </a:r>
          </a:p>
        </p:txBody>
      </p:sp>
      <p:sp>
        <p:nvSpPr>
          <p:cNvPr id="4" name="3 Marcador de número de diapositiva"/>
          <p:cNvSpPr>
            <a:spLocks noGrp="1"/>
          </p:cNvSpPr>
          <p:nvPr>
            <p:ph type="sldNum" sz="quarter" idx="5"/>
          </p:nvPr>
        </p:nvSpPr>
        <p:spPr/>
        <p:txBody>
          <a:bodyPr/>
          <a:lstStyle/>
          <a:p>
            <a:pPr>
              <a:defRPr/>
            </a:pPr>
            <a:fld id="{43E5D4E7-06DF-4620-82C2-0E30943C587D}"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Stewart.-Aloe striatula</a:t>
            </a:r>
          </a:p>
        </p:txBody>
      </p:sp>
      <p:sp>
        <p:nvSpPr>
          <p:cNvPr id="4" name="3 Marcador de número de diapositiva"/>
          <p:cNvSpPr>
            <a:spLocks noGrp="1"/>
          </p:cNvSpPr>
          <p:nvPr>
            <p:ph type="sldNum" sz="quarter" idx="5"/>
          </p:nvPr>
        </p:nvSpPr>
        <p:spPr/>
        <p:txBody>
          <a:bodyPr/>
          <a:lstStyle/>
          <a:p>
            <a:pPr>
              <a:defRPr/>
            </a:pPr>
            <a:fld id="{3ED37CB4-4E23-4000-B0D0-093C3D196197}"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Stewart.-Beschorneria</a:t>
            </a:r>
          </a:p>
        </p:txBody>
      </p:sp>
      <p:sp>
        <p:nvSpPr>
          <p:cNvPr id="4" name="3 Marcador de número de diapositiva"/>
          <p:cNvSpPr>
            <a:spLocks noGrp="1"/>
          </p:cNvSpPr>
          <p:nvPr>
            <p:ph type="sldNum" sz="quarter" idx="5"/>
          </p:nvPr>
        </p:nvSpPr>
        <p:spPr/>
        <p:txBody>
          <a:bodyPr/>
          <a:lstStyle/>
          <a:p>
            <a:pPr>
              <a:defRPr/>
            </a:pPr>
            <a:fld id="{E48EE97A-B8D4-46CF-9A81-150E391E8A08}"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Stewart.-Cordylines</a:t>
            </a:r>
          </a:p>
        </p:txBody>
      </p:sp>
      <p:sp>
        <p:nvSpPr>
          <p:cNvPr id="4" name="3 Marcador de número de diapositiva"/>
          <p:cNvSpPr>
            <a:spLocks noGrp="1"/>
          </p:cNvSpPr>
          <p:nvPr>
            <p:ph type="sldNum" sz="quarter" idx="5"/>
          </p:nvPr>
        </p:nvSpPr>
        <p:spPr/>
        <p:txBody>
          <a:bodyPr/>
          <a:lstStyle/>
          <a:p>
            <a:pPr>
              <a:defRPr/>
            </a:pPr>
            <a:fld id="{4DEB1FE5-4A6B-4EE5-BAAC-7298854B245B}"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BE3BE069-F660-4D04-95E1-0DD349F06C05}"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Stewart.-Gunneras</a:t>
            </a:r>
          </a:p>
        </p:txBody>
      </p:sp>
      <p:sp>
        <p:nvSpPr>
          <p:cNvPr id="4" name="3 Marcador de número de diapositiva"/>
          <p:cNvSpPr>
            <a:spLocks noGrp="1"/>
          </p:cNvSpPr>
          <p:nvPr>
            <p:ph type="sldNum" sz="quarter" idx="5"/>
          </p:nvPr>
        </p:nvSpPr>
        <p:spPr/>
        <p:txBody>
          <a:bodyPr/>
          <a:lstStyle/>
          <a:p>
            <a:pPr>
              <a:defRPr/>
            </a:pPr>
            <a:fld id="{357AAF43-683D-4BAD-A941-DE2471E3C890}"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Stewart.-Melianthus</a:t>
            </a:r>
          </a:p>
        </p:txBody>
      </p:sp>
      <p:sp>
        <p:nvSpPr>
          <p:cNvPr id="4" name="3 Marcador de número de diapositiva"/>
          <p:cNvSpPr>
            <a:spLocks noGrp="1"/>
          </p:cNvSpPr>
          <p:nvPr>
            <p:ph type="sldNum" sz="quarter" idx="5"/>
          </p:nvPr>
        </p:nvSpPr>
        <p:spPr/>
        <p:txBody>
          <a:bodyPr/>
          <a:lstStyle/>
          <a:p>
            <a:pPr>
              <a:defRPr/>
            </a:pPr>
            <a:fld id="{C7AE6766-77BA-4238-96B5-DEB38A83A81F}"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Norfolck Botanic Gardens</a:t>
            </a:r>
          </a:p>
        </p:txBody>
      </p:sp>
      <p:sp>
        <p:nvSpPr>
          <p:cNvPr id="4" name="3 Marcador de número de diapositiva"/>
          <p:cNvSpPr>
            <a:spLocks noGrp="1"/>
          </p:cNvSpPr>
          <p:nvPr>
            <p:ph type="sldNum" sz="quarter" idx="5"/>
          </p:nvPr>
        </p:nvSpPr>
        <p:spPr/>
        <p:txBody>
          <a:bodyPr/>
          <a:lstStyle/>
          <a:p>
            <a:pPr>
              <a:defRPr/>
            </a:pPr>
            <a:fld id="{9EC403F2-A14D-4573-A0AB-E81188BD0317}"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C6D15F73-F228-4C1C-B111-FA7B0112A2D5}"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55F52800-DC2E-48D1-8FCB-A51446C0D7FF}"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17F926D8-2363-44E3-88C4-9BE679B70598}"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744BDB94-7255-43C2-BF0C-E9159A56B9AB}"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D98BF96D-0A84-4217-845E-E1A1238A6486}"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83F985E7-F5EC-4628-94B8-27A7739159C8}"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6F6A0A43-B780-40A0-B197-75A3391E6DE3}"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F53A877A-27B5-4EBE-966F-C1D62BF51EB8}"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97324BD7-12A7-4D9D-B797-8726F053179A}"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A4A7D5C6-D075-43B2-8674-BC0112D8BEFE}"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EE475BAE-81B0-4512-BE75-A0CD02191239}"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C18DCA0A-1E10-4E26-8E2E-E0F7F20A0484}"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28894F42-8A2A-4D61-A501-65E92D1AC2B8}"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697F424F-AAEA-4B31-B1EF-B3213C16CF9A}"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Gardens</a:t>
            </a:r>
          </a:p>
        </p:txBody>
      </p:sp>
      <p:sp>
        <p:nvSpPr>
          <p:cNvPr id="4" name="3 Marcador de número de diapositiva"/>
          <p:cNvSpPr>
            <a:spLocks noGrp="1"/>
          </p:cNvSpPr>
          <p:nvPr>
            <p:ph type="sldNum" sz="quarter" idx="5"/>
          </p:nvPr>
        </p:nvSpPr>
        <p:spPr/>
        <p:txBody>
          <a:bodyPr/>
          <a:lstStyle/>
          <a:p>
            <a:pPr>
              <a:defRPr/>
            </a:pPr>
            <a:fld id="{F4F974B8-9818-456E-BF91-8F5E28E99B1A}"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Gardens</a:t>
            </a:r>
          </a:p>
        </p:txBody>
      </p:sp>
      <p:sp>
        <p:nvSpPr>
          <p:cNvPr id="4" name="3 Marcador de número de diapositiva"/>
          <p:cNvSpPr>
            <a:spLocks noGrp="1"/>
          </p:cNvSpPr>
          <p:nvPr>
            <p:ph type="sldNum" sz="quarter" idx="5"/>
          </p:nvPr>
        </p:nvSpPr>
        <p:spPr/>
        <p:txBody>
          <a:bodyPr/>
          <a:lstStyle/>
          <a:p>
            <a:pPr>
              <a:defRPr/>
            </a:pPr>
            <a:fld id="{A4C48CCB-CF43-4DE7-B094-3B74B18B0018}"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Gardens</a:t>
            </a:r>
          </a:p>
        </p:txBody>
      </p:sp>
      <p:sp>
        <p:nvSpPr>
          <p:cNvPr id="4" name="3 Marcador de número de diapositiva"/>
          <p:cNvSpPr>
            <a:spLocks noGrp="1"/>
          </p:cNvSpPr>
          <p:nvPr>
            <p:ph type="sldNum" sz="quarter" idx="5"/>
          </p:nvPr>
        </p:nvSpPr>
        <p:spPr/>
        <p:txBody>
          <a:bodyPr/>
          <a:lstStyle/>
          <a:p>
            <a:pPr>
              <a:defRPr/>
            </a:pPr>
            <a:fld id="{B710485F-0C8C-4E31-8F57-7C0C77636F8E}"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Gardens</a:t>
            </a:r>
          </a:p>
        </p:txBody>
      </p:sp>
      <p:sp>
        <p:nvSpPr>
          <p:cNvPr id="4" name="3 Marcador de número de diapositiva"/>
          <p:cNvSpPr>
            <a:spLocks noGrp="1"/>
          </p:cNvSpPr>
          <p:nvPr>
            <p:ph type="sldNum" sz="quarter" idx="5"/>
          </p:nvPr>
        </p:nvSpPr>
        <p:spPr/>
        <p:txBody>
          <a:bodyPr/>
          <a:lstStyle/>
          <a:p>
            <a:pPr>
              <a:defRPr/>
            </a:pPr>
            <a:fld id="{AFBB82B7-36BD-45B6-866E-6E7AA2CC8F89}"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Gardens</a:t>
            </a:r>
          </a:p>
        </p:txBody>
      </p:sp>
      <p:sp>
        <p:nvSpPr>
          <p:cNvPr id="4" name="3 Marcador de número de diapositiva"/>
          <p:cNvSpPr>
            <a:spLocks noGrp="1"/>
          </p:cNvSpPr>
          <p:nvPr>
            <p:ph type="sldNum" sz="quarter" idx="5"/>
          </p:nvPr>
        </p:nvSpPr>
        <p:spPr/>
        <p:txBody>
          <a:bodyPr/>
          <a:lstStyle/>
          <a:p>
            <a:pPr>
              <a:defRPr/>
            </a:pPr>
            <a:fld id="{79B2A34F-2BD1-4144-AF82-FE275469E7BB}"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Gardens</a:t>
            </a:r>
          </a:p>
        </p:txBody>
      </p:sp>
      <p:sp>
        <p:nvSpPr>
          <p:cNvPr id="4" name="3 Marcador de número de diapositiva"/>
          <p:cNvSpPr>
            <a:spLocks noGrp="1"/>
          </p:cNvSpPr>
          <p:nvPr>
            <p:ph type="sldNum" sz="quarter" idx="5"/>
          </p:nvPr>
        </p:nvSpPr>
        <p:spPr/>
        <p:txBody>
          <a:bodyPr/>
          <a:lstStyle/>
          <a:p>
            <a:pPr>
              <a:defRPr/>
            </a:pPr>
            <a:fld id="{92113007-2FFC-44E3-BE76-B85956D3B139}"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Gardens.-Criquet</a:t>
            </a:r>
          </a:p>
        </p:txBody>
      </p:sp>
      <p:sp>
        <p:nvSpPr>
          <p:cNvPr id="4" name="3 Marcador de número de diapositiva"/>
          <p:cNvSpPr>
            <a:spLocks noGrp="1"/>
          </p:cNvSpPr>
          <p:nvPr>
            <p:ph type="sldNum" sz="quarter" idx="5"/>
          </p:nvPr>
        </p:nvSpPr>
        <p:spPr/>
        <p:txBody>
          <a:bodyPr/>
          <a:lstStyle/>
          <a:p>
            <a:pPr>
              <a:defRPr/>
            </a:pPr>
            <a:fld id="{BF604914-6692-4E5A-A0D6-1038299E6C96}"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Gardens</a:t>
            </a:r>
          </a:p>
        </p:txBody>
      </p:sp>
      <p:sp>
        <p:nvSpPr>
          <p:cNvPr id="4" name="3 Marcador de número de diapositiva"/>
          <p:cNvSpPr>
            <a:spLocks noGrp="1"/>
          </p:cNvSpPr>
          <p:nvPr>
            <p:ph type="sldNum" sz="quarter" idx="5"/>
          </p:nvPr>
        </p:nvSpPr>
        <p:spPr/>
        <p:txBody>
          <a:bodyPr/>
          <a:lstStyle/>
          <a:p>
            <a:pPr>
              <a:defRPr/>
            </a:pPr>
            <a:fld id="{BAFDF010-572D-40D9-B593-7BAA83303C43}"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Rose Garden</a:t>
            </a:r>
          </a:p>
        </p:txBody>
      </p:sp>
      <p:sp>
        <p:nvSpPr>
          <p:cNvPr id="4" name="3 Marcador de número de diapositiva"/>
          <p:cNvSpPr>
            <a:spLocks noGrp="1"/>
          </p:cNvSpPr>
          <p:nvPr>
            <p:ph type="sldNum" sz="quarter" idx="5"/>
          </p:nvPr>
        </p:nvSpPr>
        <p:spPr/>
        <p:txBody>
          <a:bodyPr/>
          <a:lstStyle/>
          <a:p>
            <a:pPr>
              <a:defRPr/>
            </a:pPr>
            <a:fld id="{AD8A9092-D0C0-4BC8-B8CF-FA7246E85C9E}"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Rock Garden</a:t>
            </a:r>
          </a:p>
        </p:txBody>
      </p:sp>
      <p:sp>
        <p:nvSpPr>
          <p:cNvPr id="4" name="3 Marcador de número de diapositiva"/>
          <p:cNvSpPr>
            <a:spLocks noGrp="1"/>
          </p:cNvSpPr>
          <p:nvPr>
            <p:ph type="sldNum" sz="quarter" idx="5"/>
          </p:nvPr>
        </p:nvSpPr>
        <p:spPr/>
        <p:txBody>
          <a:bodyPr/>
          <a:lstStyle/>
          <a:p>
            <a:pPr>
              <a:defRPr/>
            </a:pPr>
            <a:fld id="{62AE80B1-DDFB-4625-B32A-598B0F054932}"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.-Summer Border</a:t>
            </a:r>
          </a:p>
        </p:txBody>
      </p:sp>
      <p:sp>
        <p:nvSpPr>
          <p:cNvPr id="4" name="3 Marcador de número de diapositiva"/>
          <p:cNvSpPr>
            <a:spLocks noGrp="1"/>
          </p:cNvSpPr>
          <p:nvPr>
            <p:ph type="sldNum" sz="quarter" idx="5"/>
          </p:nvPr>
        </p:nvSpPr>
        <p:spPr/>
        <p:txBody>
          <a:bodyPr/>
          <a:lstStyle/>
          <a:p>
            <a:pPr>
              <a:defRPr/>
            </a:pPr>
            <a:fld id="{6346C745-6FC5-489F-9F14-0E55A08B5443}"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Gardens</a:t>
            </a:r>
          </a:p>
        </p:txBody>
      </p:sp>
      <p:sp>
        <p:nvSpPr>
          <p:cNvPr id="4" name="3 Marcador de número de diapositiva"/>
          <p:cNvSpPr>
            <a:spLocks noGrp="1"/>
          </p:cNvSpPr>
          <p:nvPr>
            <p:ph type="sldNum" sz="quarter" idx="5"/>
          </p:nvPr>
        </p:nvSpPr>
        <p:spPr/>
        <p:txBody>
          <a:bodyPr/>
          <a:lstStyle/>
          <a:p>
            <a:pPr>
              <a:defRPr/>
            </a:pPr>
            <a:fld id="{A5E5AFE6-83C9-42E2-A073-928BE32FFF13}"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Gardens</a:t>
            </a:r>
          </a:p>
        </p:txBody>
      </p:sp>
      <p:sp>
        <p:nvSpPr>
          <p:cNvPr id="4" name="3 Marcador de número de diapositiva"/>
          <p:cNvSpPr>
            <a:spLocks noGrp="1"/>
          </p:cNvSpPr>
          <p:nvPr>
            <p:ph type="sldNum" sz="quarter" idx="5"/>
          </p:nvPr>
        </p:nvSpPr>
        <p:spPr/>
        <p:txBody>
          <a:bodyPr/>
          <a:lstStyle/>
          <a:p>
            <a:pPr>
              <a:defRPr/>
            </a:pPr>
            <a:fld id="{67879784-0B96-47C8-BB9A-7B87C24D8C85}"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Old Palace Gardens</a:t>
            </a:r>
          </a:p>
        </p:txBody>
      </p:sp>
      <p:sp>
        <p:nvSpPr>
          <p:cNvPr id="4" name="3 Marcador de número de diapositiva"/>
          <p:cNvSpPr>
            <a:spLocks noGrp="1"/>
          </p:cNvSpPr>
          <p:nvPr>
            <p:ph type="sldNum" sz="quarter" idx="5"/>
          </p:nvPr>
        </p:nvSpPr>
        <p:spPr/>
        <p:txBody>
          <a:bodyPr/>
          <a:lstStyle/>
          <a:p>
            <a:pPr>
              <a:defRPr/>
            </a:pPr>
            <a:fld id="{453BA6DA-CEEB-4EE4-B5C2-450708CBDD2A}"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Old Palace Gardens</a:t>
            </a:r>
          </a:p>
        </p:txBody>
      </p:sp>
      <p:sp>
        <p:nvSpPr>
          <p:cNvPr id="4" name="3 Marcador de número de diapositiva"/>
          <p:cNvSpPr>
            <a:spLocks noGrp="1"/>
          </p:cNvSpPr>
          <p:nvPr>
            <p:ph type="sldNum" sz="quarter" idx="5"/>
          </p:nvPr>
        </p:nvSpPr>
        <p:spPr/>
        <p:txBody>
          <a:bodyPr/>
          <a:lstStyle/>
          <a:p>
            <a:pPr>
              <a:defRPr/>
            </a:pPr>
            <a:fld id="{E84A3A12-14B6-434C-8714-A13C8B34E51C}"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Old Palace Gardens</a:t>
            </a:r>
          </a:p>
        </p:txBody>
      </p:sp>
      <p:sp>
        <p:nvSpPr>
          <p:cNvPr id="4" name="3 Marcador de número de diapositiva"/>
          <p:cNvSpPr>
            <a:spLocks noGrp="1"/>
          </p:cNvSpPr>
          <p:nvPr>
            <p:ph type="sldNum" sz="quarter" idx="5"/>
          </p:nvPr>
        </p:nvSpPr>
        <p:spPr/>
        <p:txBody>
          <a:bodyPr/>
          <a:lstStyle/>
          <a:p>
            <a:pPr>
              <a:defRPr/>
            </a:pPr>
            <a:fld id="{92447924-CEC1-414B-B941-104C4E1A1F0E}"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Osborne House</a:t>
            </a:r>
          </a:p>
        </p:txBody>
      </p:sp>
      <p:sp>
        <p:nvSpPr>
          <p:cNvPr id="4" name="3 Marcador de número de diapositiva"/>
          <p:cNvSpPr>
            <a:spLocks noGrp="1"/>
          </p:cNvSpPr>
          <p:nvPr>
            <p:ph type="sldNum" sz="quarter" idx="5"/>
          </p:nvPr>
        </p:nvSpPr>
        <p:spPr/>
        <p:txBody>
          <a:bodyPr/>
          <a:lstStyle/>
          <a:p>
            <a:pPr>
              <a:defRPr/>
            </a:pPr>
            <a:fld id="{27AD3B84-E64F-4A64-BF73-105D5120CECE}"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Osborne House</a:t>
            </a:r>
          </a:p>
        </p:txBody>
      </p:sp>
      <p:sp>
        <p:nvSpPr>
          <p:cNvPr id="4" name="3 Marcador de número de diapositiva"/>
          <p:cNvSpPr>
            <a:spLocks noGrp="1"/>
          </p:cNvSpPr>
          <p:nvPr>
            <p:ph type="sldNum" sz="quarter" idx="5"/>
          </p:nvPr>
        </p:nvSpPr>
        <p:spPr/>
        <p:txBody>
          <a:bodyPr/>
          <a:lstStyle/>
          <a:p>
            <a:pPr>
              <a:defRPr/>
            </a:pPr>
            <a:fld id="{62A16AE4-0082-4418-A4DF-20529EEBB7DD}"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Osborne House</a:t>
            </a:r>
          </a:p>
        </p:txBody>
      </p:sp>
      <p:sp>
        <p:nvSpPr>
          <p:cNvPr id="4" name="3 Marcador de número de diapositiva"/>
          <p:cNvSpPr>
            <a:spLocks noGrp="1"/>
          </p:cNvSpPr>
          <p:nvPr>
            <p:ph type="sldNum" sz="quarter" idx="5"/>
          </p:nvPr>
        </p:nvSpPr>
        <p:spPr/>
        <p:txBody>
          <a:bodyPr/>
          <a:lstStyle/>
          <a:p>
            <a:pPr>
              <a:defRPr/>
            </a:pPr>
            <a:fld id="{75DD287A-0246-4DC1-8FF6-4CE45908BC2B}"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Osborne House</a:t>
            </a:r>
          </a:p>
        </p:txBody>
      </p:sp>
      <p:sp>
        <p:nvSpPr>
          <p:cNvPr id="4" name="3 Marcador de número de diapositiva"/>
          <p:cNvSpPr>
            <a:spLocks noGrp="1"/>
          </p:cNvSpPr>
          <p:nvPr>
            <p:ph type="sldNum" sz="quarter" idx="5"/>
          </p:nvPr>
        </p:nvSpPr>
        <p:spPr/>
        <p:txBody>
          <a:bodyPr/>
          <a:lstStyle/>
          <a:p>
            <a:pPr>
              <a:defRPr/>
            </a:pPr>
            <a:fld id="{B0E90D12-2B77-43C4-8D67-28F1223D0ADE}"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Packwood Gardens</a:t>
            </a:r>
          </a:p>
        </p:txBody>
      </p:sp>
      <p:sp>
        <p:nvSpPr>
          <p:cNvPr id="4" name="3 Marcador de número de diapositiva"/>
          <p:cNvSpPr>
            <a:spLocks noGrp="1"/>
          </p:cNvSpPr>
          <p:nvPr>
            <p:ph type="sldNum" sz="quarter" idx="5"/>
          </p:nvPr>
        </p:nvSpPr>
        <p:spPr/>
        <p:txBody>
          <a:bodyPr/>
          <a:lstStyle/>
          <a:p>
            <a:pPr>
              <a:defRPr/>
            </a:pPr>
            <a:fld id="{5ECB50C0-DC41-408D-8678-C19D2EEC032A}"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Packwood Gardens</a:t>
            </a:r>
          </a:p>
        </p:txBody>
      </p:sp>
      <p:sp>
        <p:nvSpPr>
          <p:cNvPr id="4" name="3 Marcador de número de diapositiva"/>
          <p:cNvSpPr>
            <a:spLocks noGrp="1"/>
          </p:cNvSpPr>
          <p:nvPr>
            <p:ph type="sldNum" sz="quarter" idx="5"/>
          </p:nvPr>
        </p:nvSpPr>
        <p:spPr/>
        <p:txBody>
          <a:bodyPr/>
          <a:lstStyle/>
          <a:p>
            <a:pPr>
              <a:defRPr/>
            </a:pPr>
            <a:fld id="{29E06AD8-3A77-48F5-8892-837BAA4C1115}"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Packwood Gardens</a:t>
            </a:r>
          </a:p>
        </p:txBody>
      </p:sp>
      <p:sp>
        <p:nvSpPr>
          <p:cNvPr id="4" name="3 Marcador de número de diapositiva"/>
          <p:cNvSpPr>
            <a:spLocks noGrp="1"/>
          </p:cNvSpPr>
          <p:nvPr>
            <p:ph type="sldNum" sz="quarter" idx="5"/>
          </p:nvPr>
        </p:nvSpPr>
        <p:spPr/>
        <p:txBody>
          <a:bodyPr/>
          <a:lstStyle/>
          <a:p>
            <a:pPr>
              <a:defRPr/>
            </a:pPr>
            <a:fld id="{C5C07747-98BD-41C3-80F6-7C40E2DCC71A}"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Packwood Gardens</a:t>
            </a:r>
          </a:p>
        </p:txBody>
      </p:sp>
      <p:sp>
        <p:nvSpPr>
          <p:cNvPr id="4" name="3 Marcador de número de diapositiva"/>
          <p:cNvSpPr>
            <a:spLocks noGrp="1"/>
          </p:cNvSpPr>
          <p:nvPr>
            <p:ph type="sldNum" sz="quarter" idx="5"/>
          </p:nvPr>
        </p:nvSpPr>
        <p:spPr/>
        <p:txBody>
          <a:bodyPr/>
          <a:lstStyle/>
          <a:p>
            <a:pPr>
              <a:defRPr/>
            </a:pPr>
            <a:fld id="{715540A1-E100-468D-AC67-5FA557755E28}"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Pacwood House</a:t>
            </a:r>
          </a:p>
        </p:txBody>
      </p:sp>
      <p:sp>
        <p:nvSpPr>
          <p:cNvPr id="4" name="3 Marcador de número de diapositiva"/>
          <p:cNvSpPr>
            <a:spLocks noGrp="1"/>
          </p:cNvSpPr>
          <p:nvPr>
            <p:ph type="sldNum" sz="quarter" idx="5"/>
          </p:nvPr>
        </p:nvSpPr>
        <p:spPr/>
        <p:txBody>
          <a:bodyPr/>
          <a:lstStyle/>
          <a:p>
            <a:pPr>
              <a:defRPr/>
            </a:pPr>
            <a:fld id="{6C6613C3-1200-4236-A827-61B1D7FDA3ED}"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Packwood Gardens</a:t>
            </a:r>
          </a:p>
        </p:txBody>
      </p:sp>
      <p:sp>
        <p:nvSpPr>
          <p:cNvPr id="4" name="3 Marcador de número de diapositiva"/>
          <p:cNvSpPr>
            <a:spLocks noGrp="1"/>
          </p:cNvSpPr>
          <p:nvPr>
            <p:ph type="sldNum" sz="quarter" idx="5"/>
          </p:nvPr>
        </p:nvSpPr>
        <p:spPr/>
        <p:txBody>
          <a:bodyPr/>
          <a:lstStyle/>
          <a:p>
            <a:pPr>
              <a:defRPr/>
            </a:pPr>
            <a:fld id="{34197539-085E-4262-A4A0-F3D4D6DBC979}"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Peakock Gardens</a:t>
            </a:r>
          </a:p>
        </p:txBody>
      </p:sp>
      <p:sp>
        <p:nvSpPr>
          <p:cNvPr id="4" name="3 Marcador de número de diapositiva"/>
          <p:cNvSpPr>
            <a:spLocks noGrp="1"/>
          </p:cNvSpPr>
          <p:nvPr>
            <p:ph type="sldNum" sz="quarter" idx="5"/>
          </p:nvPr>
        </p:nvSpPr>
        <p:spPr/>
        <p:txBody>
          <a:bodyPr/>
          <a:lstStyle/>
          <a:p>
            <a:pPr>
              <a:defRPr/>
            </a:pPr>
            <a:fld id="{9B6B3EEC-26DD-478D-AE53-9DD3D1491FE1}"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Peackoc Gardens</a:t>
            </a:r>
          </a:p>
        </p:txBody>
      </p:sp>
      <p:sp>
        <p:nvSpPr>
          <p:cNvPr id="4" name="3 Marcador de número de diapositiva"/>
          <p:cNvSpPr>
            <a:spLocks noGrp="1"/>
          </p:cNvSpPr>
          <p:nvPr>
            <p:ph type="sldNum" sz="quarter" idx="5"/>
          </p:nvPr>
        </p:nvSpPr>
        <p:spPr/>
        <p:txBody>
          <a:bodyPr/>
          <a:lstStyle/>
          <a:p>
            <a:pPr>
              <a:defRPr/>
            </a:pPr>
            <a:fld id="{837D43DB-32DB-45E1-9235-47BDBC2C1890}"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Peacock Gardens</a:t>
            </a:r>
          </a:p>
        </p:txBody>
      </p:sp>
      <p:sp>
        <p:nvSpPr>
          <p:cNvPr id="4" name="3 Marcador de número de diapositiva"/>
          <p:cNvSpPr>
            <a:spLocks noGrp="1"/>
          </p:cNvSpPr>
          <p:nvPr>
            <p:ph type="sldNum" sz="quarter" idx="5"/>
          </p:nvPr>
        </p:nvSpPr>
        <p:spPr/>
        <p:txBody>
          <a:bodyPr/>
          <a:lstStyle/>
          <a:p>
            <a:pPr>
              <a:defRPr/>
            </a:pPr>
            <a:fld id="{ED159E05-A1AE-48B0-A6FB-21AEAB1B8D41}"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Peracock Gardens</a:t>
            </a:r>
          </a:p>
        </p:txBody>
      </p:sp>
      <p:sp>
        <p:nvSpPr>
          <p:cNvPr id="4" name="3 Marcador de número de diapositiva"/>
          <p:cNvSpPr>
            <a:spLocks noGrp="1"/>
          </p:cNvSpPr>
          <p:nvPr>
            <p:ph type="sldNum" sz="quarter" idx="5"/>
          </p:nvPr>
        </p:nvSpPr>
        <p:spPr/>
        <p:txBody>
          <a:bodyPr/>
          <a:lstStyle/>
          <a:p>
            <a:pPr>
              <a:defRPr/>
            </a:pPr>
            <a:fld id="{51951835-373A-46C3-8210-005E82B1D4B8}"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Penhurst Gardens</a:t>
            </a:r>
          </a:p>
        </p:txBody>
      </p:sp>
      <p:sp>
        <p:nvSpPr>
          <p:cNvPr id="4" name="3 Marcador de número de diapositiva"/>
          <p:cNvSpPr>
            <a:spLocks noGrp="1"/>
          </p:cNvSpPr>
          <p:nvPr>
            <p:ph type="sldNum" sz="quarter" idx="5"/>
          </p:nvPr>
        </p:nvSpPr>
        <p:spPr/>
        <p:txBody>
          <a:bodyPr/>
          <a:lstStyle/>
          <a:p>
            <a:pPr>
              <a:defRPr/>
            </a:pPr>
            <a:fld id="{216F3B64-75C1-4FC8-A980-8316340AC494}"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Penhurst Place Gardens</a:t>
            </a:r>
          </a:p>
        </p:txBody>
      </p:sp>
      <p:sp>
        <p:nvSpPr>
          <p:cNvPr id="4" name="3 Marcador de número de diapositiva"/>
          <p:cNvSpPr>
            <a:spLocks noGrp="1"/>
          </p:cNvSpPr>
          <p:nvPr>
            <p:ph type="sldNum" sz="quarter" idx="5"/>
          </p:nvPr>
        </p:nvSpPr>
        <p:spPr/>
        <p:txBody>
          <a:bodyPr/>
          <a:lstStyle/>
          <a:p>
            <a:pPr>
              <a:defRPr/>
            </a:pPr>
            <a:fld id="{7F469162-FD09-4AE3-8529-BA8FAD42FD3B}"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Penhust Place Gardens</a:t>
            </a:r>
          </a:p>
        </p:txBody>
      </p:sp>
      <p:sp>
        <p:nvSpPr>
          <p:cNvPr id="4" name="3 Marcador de número de diapositiva"/>
          <p:cNvSpPr>
            <a:spLocks noGrp="1"/>
          </p:cNvSpPr>
          <p:nvPr>
            <p:ph type="sldNum" sz="quarter" idx="5"/>
          </p:nvPr>
        </p:nvSpPr>
        <p:spPr/>
        <p:txBody>
          <a:bodyPr/>
          <a:lstStyle/>
          <a:p>
            <a:pPr>
              <a:defRPr/>
            </a:pPr>
            <a:fld id="{EB92D3B3-18BC-4881-8E3F-D731B39173C7}"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Penhurst Place Gardens</a:t>
            </a:r>
          </a:p>
        </p:txBody>
      </p:sp>
      <p:sp>
        <p:nvSpPr>
          <p:cNvPr id="4" name="3 Marcador de número de diapositiva"/>
          <p:cNvSpPr>
            <a:spLocks noGrp="1"/>
          </p:cNvSpPr>
          <p:nvPr>
            <p:ph type="sldNum" sz="quarter" idx="5"/>
          </p:nvPr>
        </p:nvSpPr>
        <p:spPr/>
        <p:txBody>
          <a:bodyPr/>
          <a:lstStyle/>
          <a:p>
            <a:pPr>
              <a:defRPr/>
            </a:pPr>
            <a:fld id="{A9782412-1C46-4E48-8D6C-2E71DF6DCE4B}" type="slidenum">
              <a:rPr lang="es-ES">
                <a:solidFill>
                  <a:prstClr val="black"/>
                </a:solidFill>
              </a:rPr>
              <a:pPr>
                <a:defRPr/>
              </a:pPr>
              <a:t>145</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Penhurst Place Gardens</a:t>
            </a:r>
          </a:p>
        </p:txBody>
      </p:sp>
      <p:sp>
        <p:nvSpPr>
          <p:cNvPr id="4" name="3 Marcador de número de diapositiva"/>
          <p:cNvSpPr>
            <a:spLocks noGrp="1"/>
          </p:cNvSpPr>
          <p:nvPr>
            <p:ph type="sldNum" sz="quarter" idx="5"/>
          </p:nvPr>
        </p:nvSpPr>
        <p:spPr/>
        <p:txBody>
          <a:bodyPr/>
          <a:lstStyle/>
          <a:p>
            <a:pPr>
              <a:defRPr/>
            </a:pPr>
            <a:fld id="{1B065158-542E-4B61-995D-D9C20B1262C8}"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Penhurst Place Gardens</a:t>
            </a:r>
          </a:p>
        </p:txBody>
      </p:sp>
      <p:sp>
        <p:nvSpPr>
          <p:cNvPr id="4" name="3 Marcador de número de diapositiva"/>
          <p:cNvSpPr>
            <a:spLocks noGrp="1"/>
          </p:cNvSpPr>
          <p:nvPr>
            <p:ph type="sldNum" sz="quarter" idx="5"/>
          </p:nvPr>
        </p:nvSpPr>
        <p:spPr/>
        <p:txBody>
          <a:bodyPr/>
          <a:lstStyle/>
          <a:p>
            <a:pPr>
              <a:defRPr/>
            </a:pPr>
            <a:fld id="{882123B6-0F17-4B29-9540-F939AB69C234}"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Penhurst Place Gardens</a:t>
            </a:r>
          </a:p>
        </p:txBody>
      </p:sp>
      <p:sp>
        <p:nvSpPr>
          <p:cNvPr id="4" name="3 Marcador de número de diapositiva"/>
          <p:cNvSpPr>
            <a:spLocks noGrp="1"/>
          </p:cNvSpPr>
          <p:nvPr>
            <p:ph type="sldNum" sz="quarter" idx="5"/>
          </p:nvPr>
        </p:nvSpPr>
        <p:spPr/>
        <p:txBody>
          <a:bodyPr/>
          <a:lstStyle/>
          <a:p>
            <a:pPr>
              <a:defRPr/>
            </a:pPr>
            <a:fld id="{22BCA7E9-C614-436F-89CA-062A31D48BBE}"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Penhurst Place Gardens</a:t>
            </a:r>
          </a:p>
        </p:txBody>
      </p:sp>
      <p:sp>
        <p:nvSpPr>
          <p:cNvPr id="4" name="3 Marcador de número de diapositiva"/>
          <p:cNvSpPr>
            <a:spLocks noGrp="1"/>
          </p:cNvSpPr>
          <p:nvPr>
            <p:ph type="sldNum" sz="quarter" idx="5"/>
          </p:nvPr>
        </p:nvSpPr>
        <p:spPr/>
        <p:txBody>
          <a:bodyPr/>
          <a:lstStyle/>
          <a:p>
            <a:pPr>
              <a:defRPr/>
            </a:pPr>
            <a:fld id="{FFE4B628-777C-4677-B599-13F825DE1388}"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Penhurst Place Gardens</a:t>
            </a:r>
          </a:p>
        </p:txBody>
      </p:sp>
      <p:sp>
        <p:nvSpPr>
          <p:cNvPr id="4" name="3 Marcador de número de diapositiva"/>
          <p:cNvSpPr>
            <a:spLocks noGrp="1"/>
          </p:cNvSpPr>
          <p:nvPr>
            <p:ph type="sldNum" sz="quarter" idx="5"/>
          </p:nvPr>
        </p:nvSpPr>
        <p:spPr/>
        <p:txBody>
          <a:bodyPr/>
          <a:lstStyle/>
          <a:p>
            <a:pPr>
              <a:defRPr/>
            </a:pPr>
            <a:fld id="{7F06E559-9CE3-4DB0-B569-7FA3086595AC}"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Penhurst Place Gardens</a:t>
            </a:r>
          </a:p>
        </p:txBody>
      </p:sp>
      <p:sp>
        <p:nvSpPr>
          <p:cNvPr id="4" name="3 Marcador de número de diapositiva"/>
          <p:cNvSpPr>
            <a:spLocks noGrp="1"/>
          </p:cNvSpPr>
          <p:nvPr>
            <p:ph type="sldNum" sz="quarter" idx="5"/>
          </p:nvPr>
        </p:nvSpPr>
        <p:spPr/>
        <p:txBody>
          <a:bodyPr/>
          <a:lstStyle/>
          <a:p>
            <a:pPr>
              <a:defRPr/>
            </a:pPr>
            <a:fld id="{7D5C160F-E28E-499B-9E36-4D905315CFAF}"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Penhurst Place Gardens</a:t>
            </a:r>
          </a:p>
        </p:txBody>
      </p:sp>
      <p:sp>
        <p:nvSpPr>
          <p:cNvPr id="4" name="3 Marcador de número de diapositiva"/>
          <p:cNvSpPr>
            <a:spLocks noGrp="1"/>
          </p:cNvSpPr>
          <p:nvPr>
            <p:ph type="sldNum" sz="quarter" idx="5"/>
          </p:nvPr>
        </p:nvSpPr>
        <p:spPr/>
        <p:txBody>
          <a:bodyPr/>
          <a:lstStyle/>
          <a:p>
            <a:pPr>
              <a:defRPr/>
            </a:pPr>
            <a:fld id="{44B85076-36D8-485C-831F-A0BC1D158516}" type="slidenum">
              <a:rPr lang="es-ES">
                <a:solidFill>
                  <a:prstClr val="black"/>
                </a:solidFill>
              </a:rPr>
              <a:pPr>
                <a:defRPr/>
              </a:pPr>
              <a:t>152</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Penhurst from the gardens</a:t>
            </a:r>
          </a:p>
        </p:txBody>
      </p:sp>
      <p:sp>
        <p:nvSpPr>
          <p:cNvPr id="4" name="3 Marcador de número de diapositiva"/>
          <p:cNvSpPr>
            <a:spLocks noGrp="1"/>
          </p:cNvSpPr>
          <p:nvPr>
            <p:ph type="sldNum" sz="quarter" idx="5"/>
          </p:nvPr>
        </p:nvSpPr>
        <p:spPr/>
        <p:txBody>
          <a:bodyPr/>
          <a:lstStyle/>
          <a:p>
            <a:pPr>
              <a:defRPr/>
            </a:pPr>
            <a:fld id="{6E9EBA24-4020-46B4-B7E0-AE0C9F189A0F}"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Picton Castle Gardens</a:t>
            </a:r>
          </a:p>
        </p:txBody>
      </p:sp>
      <p:sp>
        <p:nvSpPr>
          <p:cNvPr id="4" name="3 Marcador de número de diapositiva"/>
          <p:cNvSpPr>
            <a:spLocks noGrp="1"/>
          </p:cNvSpPr>
          <p:nvPr>
            <p:ph type="sldNum" sz="quarter" idx="5"/>
          </p:nvPr>
        </p:nvSpPr>
        <p:spPr/>
        <p:txBody>
          <a:bodyPr/>
          <a:lstStyle/>
          <a:p>
            <a:pPr>
              <a:defRPr/>
            </a:pPr>
            <a:fld id="{7DB112F4-F0B0-46F1-9A33-C0BF1CE8183D}" type="slidenum">
              <a:rPr lang="es-ES">
                <a:solidFill>
                  <a:prstClr val="black"/>
                </a:solidFill>
              </a:rPr>
              <a:pPr>
                <a:defRPr/>
              </a:pPr>
              <a:t>156</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1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Picton Castle Gardens</a:t>
            </a:r>
          </a:p>
        </p:txBody>
      </p:sp>
      <p:sp>
        <p:nvSpPr>
          <p:cNvPr id="4" name="3 Marcador de número de diapositiva"/>
          <p:cNvSpPr>
            <a:spLocks noGrp="1"/>
          </p:cNvSpPr>
          <p:nvPr>
            <p:ph type="sldNum" sz="quarter" idx="5"/>
          </p:nvPr>
        </p:nvSpPr>
        <p:spPr/>
        <p:txBody>
          <a:bodyPr/>
          <a:lstStyle/>
          <a:p>
            <a:pPr>
              <a:defRPr/>
            </a:pPr>
            <a:fld id="{770DAE87-F3C4-4CE5-A756-8CBA609A21C4}" type="slidenum">
              <a:rPr lang="es-ES">
                <a:solidFill>
                  <a:prstClr val="black"/>
                </a:solidFill>
              </a:rPr>
              <a:pPr>
                <a:defRPr/>
              </a:pPr>
              <a:t>157</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Picton Castle Gardens</a:t>
            </a:r>
          </a:p>
        </p:txBody>
      </p:sp>
      <p:sp>
        <p:nvSpPr>
          <p:cNvPr id="4" name="3 Marcador de número de diapositiva"/>
          <p:cNvSpPr>
            <a:spLocks noGrp="1"/>
          </p:cNvSpPr>
          <p:nvPr>
            <p:ph type="sldNum" sz="quarter" idx="5"/>
          </p:nvPr>
        </p:nvSpPr>
        <p:spPr/>
        <p:txBody>
          <a:bodyPr/>
          <a:lstStyle/>
          <a:p>
            <a:pPr>
              <a:defRPr/>
            </a:pPr>
            <a:fld id="{F47087A9-0694-4F85-90E6-4231BDD12D44}" type="slidenum">
              <a:rPr lang="es-ES">
                <a:solidFill>
                  <a:prstClr val="black"/>
                </a:solidFill>
              </a:rPr>
              <a:pPr>
                <a:defRPr/>
              </a:pPr>
              <a:t>158</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Picton Castle Gardens</a:t>
            </a:r>
          </a:p>
        </p:txBody>
      </p:sp>
      <p:sp>
        <p:nvSpPr>
          <p:cNvPr id="4" name="3 Marcador de número de diapositiva"/>
          <p:cNvSpPr>
            <a:spLocks noGrp="1"/>
          </p:cNvSpPr>
          <p:nvPr>
            <p:ph type="sldNum" sz="quarter" idx="5"/>
          </p:nvPr>
        </p:nvSpPr>
        <p:spPr/>
        <p:txBody>
          <a:bodyPr/>
          <a:lstStyle/>
          <a:p>
            <a:pPr>
              <a:defRPr/>
            </a:pPr>
            <a:fld id="{D39F1239-8F26-4D6E-8ECF-DC6872F3CD53}" type="slidenum">
              <a:rPr lang="es-ES">
                <a:solidFill>
                  <a:prstClr val="black"/>
                </a:solidFill>
              </a:rPr>
              <a:pPr>
                <a:defRPr/>
              </a:pPr>
              <a:t>159</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Picton Castle Gardens</a:t>
            </a:r>
          </a:p>
        </p:txBody>
      </p:sp>
      <p:sp>
        <p:nvSpPr>
          <p:cNvPr id="4" name="3 Marcador de número de diapositiva"/>
          <p:cNvSpPr>
            <a:spLocks noGrp="1"/>
          </p:cNvSpPr>
          <p:nvPr>
            <p:ph type="sldNum" sz="quarter" idx="5"/>
          </p:nvPr>
        </p:nvSpPr>
        <p:spPr/>
        <p:txBody>
          <a:bodyPr/>
          <a:lstStyle/>
          <a:p>
            <a:pPr>
              <a:defRPr/>
            </a:pPr>
            <a:fld id="{1A5B586B-31E7-4AFC-9B9B-75D390ED78AD}" type="slidenum">
              <a:rPr lang="es-ES">
                <a:solidFill>
                  <a:prstClr val="black"/>
                </a:solidFill>
              </a:rPr>
              <a:pPr>
                <a:defRPr/>
              </a:pPr>
              <a:t>160</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5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Picton Castle Gardens</a:t>
            </a:r>
          </a:p>
        </p:txBody>
      </p:sp>
      <p:sp>
        <p:nvSpPr>
          <p:cNvPr id="4" name="3 Marcador de número de diapositiva"/>
          <p:cNvSpPr>
            <a:spLocks noGrp="1"/>
          </p:cNvSpPr>
          <p:nvPr>
            <p:ph type="sldNum" sz="quarter" idx="5"/>
          </p:nvPr>
        </p:nvSpPr>
        <p:spPr/>
        <p:txBody>
          <a:bodyPr/>
          <a:lstStyle/>
          <a:p>
            <a:pPr>
              <a:defRPr/>
            </a:pPr>
            <a:fld id="{F67E8F85-4028-46D1-829F-23F3EAA5833E}" type="slidenum">
              <a:rPr lang="es-ES">
                <a:solidFill>
                  <a:prstClr val="black"/>
                </a:solidFill>
              </a:rPr>
              <a:pPr>
                <a:defRPr/>
              </a:pPr>
              <a:t>161</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Picton Castle Gardens</a:t>
            </a:r>
          </a:p>
        </p:txBody>
      </p:sp>
      <p:sp>
        <p:nvSpPr>
          <p:cNvPr id="4" name="3 Marcador de número de diapositiva"/>
          <p:cNvSpPr>
            <a:spLocks noGrp="1"/>
          </p:cNvSpPr>
          <p:nvPr>
            <p:ph type="sldNum" sz="quarter" idx="5"/>
          </p:nvPr>
        </p:nvSpPr>
        <p:spPr/>
        <p:txBody>
          <a:bodyPr/>
          <a:lstStyle/>
          <a:p>
            <a:pPr>
              <a:defRPr/>
            </a:pPr>
            <a:fld id="{6B8256BA-BB26-4E39-AF9E-346A196A2D95}" type="slidenum">
              <a:rPr lang="es-ES">
                <a:solidFill>
                  <a:prstClr val="black"/>
                </a:solidFill>
              </a:rPr>
              <a:pPr>
                <a:defRPr/>
              </a:pPr>
              <a:t>162</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Polesden Lacey</a:t>
            </a:r>
          </a:p>
        </p:txBody>
      </p:sp>
      <p:sp>
        <p:nvSpPr>
          <p:cNvPr id="4" name="3 Marcador de número de diapositiva"/>
          <p:cNvSpPr>
            <a:spLocks noGrp="1"/>
          </p:cNvSpPr>
          <p:nvPr>
            <p:ph type="sldNum" sz="quarter" idx="5"/>
          </p:nvPr>
        </p:nvSpPr>
        <p:spPr/>
        <p:txBody>
          <a:bodyPr/>
          <a:lstStyle/>
          <a:p>
            <a:pPr>
              <a:defRPr/>
            </a:pPr>
            <a:fld id="{3CC7410B-220D-42A5-A16A-756CB18F776F}" type="slidenum">
              <a:rPr lang="es-ES">
                <a:solidFill>
                  <a:prstClr val="black"/>
                </a:solidFill>
              </a:rPr>
              <a:pPr>
                <a:defRPr/>
              </a:pPr>
              <a:t>166</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8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Polesden Lacey</a:t>
            </a:r>
          </a:p>
        </p:txBody>
      </p:sp>
      <p:sp>
        <p:nvSpPr>
          <p:cNvPr id="4" name="3 Marcador de número de diapositiva"/>
          <p:cNvSpPr>
            <a:spLocks noGrp="1"/>
          </p:cNvSpPr>
          <p:nvPr>
            <p:ph type="sldNum" sz="quarter" idx="5"/>
          </p:nvPr>
        </p:nvSpPr>
        <p:spPr/>
        <p:txBody>
          <a:bodyPr/>
          <a:lstStyle/>
          <a:p>
            <a:pPr>
              <a:defRPr/>
            </a:pPr>
            <a:fld id="{ADCEA58C-7F65-4BC8-9FDE-279A98AD9CB7}" type="slidenum">
              <a:rPr lang="es-ES">
                <a:solidFill>
                  <a:prstClr val="black"/>
                </a:solidFill>
              </a:rPr>
              <a:pPr>
                <a:defRPr/>
              </a:pPr>
              <a:t>167</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9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Polesden Lacey</a:t>
            </a:r>
          </a:p>
        </p:txBody>
      </p:sp>
      <p:sp>
        <p:nvSpPr>
          <p:cNvPr id="4" name="3 Marcador de número de diapositiva"/>
          <p:cNvSpPr>
            <a:spLocks noGrp="1"/>
          </p:cNvSpPr>
          <p:nvPr>
            <p:ph type="sldNum" sz="quarter" idx="5"/>
          </p:nvPr>
        </p:nvSpPr>
        <p:spPr/>
        <p:txBody>
          <a:bodyPr/>
          <a:lstStyle/>
          <a:p>
            <a:pPr>
              <a:defRPr/>
            </a:pPr>
            <a:fld id="{FEF94655-5905-4330-99A7-24826023201F}" type="slidenum">
              <a:rPr lang="es-ES">
                <a:solidFill>
                  <a:prstClr val="black"/>
                </a:solidFill>
              </a:rPr>
              <a:pPr>
                <a:defRPr/>
              </a:pPr>
              <a:t>168</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0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Polesden Lacey</a:t>
            </a:r>
          </a:p>
        </p:txBody>
      </p:sp>
      <p:sp>
        <p:nvSpPr>
          <p:cNvPr id="4" name="3 Marcador de número de diapositiva"/>
          <p:cNvSpPr>
            <a:spLocks noGrp="1"/>
          </p:cNvSpPr>
          <p:nvPr>
            <p:ph type="sldNum" sz="quarter" idx="5"/>
          </p:nvPr>
        </p:nvSpPr>
        <p:spPr/>
        <p:txBody>
          <a:bodyPr/>
          <a:lstStyle/>
          <a:p>
            <a:pPr>
              <a:defRPr/>
            </a:pPr>
            <a:fld id="{B8BE6776-BBD4-46B9-A560-788F760DA62A}" type="slidenum">
              <a:rPr lang="es-ES">
                <a:solidFill>
                  <a:prstClr val="black"/>
                </a:solidFill>
              </a:rPr>
              <a:pPr>
                <a:defRPr/>
              </a:pPr>
              <a:t>169</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Polesden Lacey</a:t>
            </a:r>
          </a:p>
        </p:txBody>
      </p:sp>
      <p:sp>
        <p:nvSpPr>
          <p:cNvPr id="4" name="3 Marcador de número de diapositiva"/>
          <p:cNvSpPr>
            <a:spLocks noGrp="1"/>
          </p:cNvSpPr>
          <p:nvPr>
            <p:ph type="sldNum" sz="quarter" idx="5"/>
          </p:nvPr>
        </p:nvSpPr>
        <p:spPr/>
        <p:txBody>
          <a:bodyPr/>
          <a:lstStyle/>
          <a:p>
            <a:pPr>
              <a:defRPr/>
            </a:pPr>
            <a:fld id="{05942C8D-0EA6-4182-9413-5A7464F24C0E}" type="slidenum">
              <a:rPr lang="es-ES">
                <a:solidFill>
                  <a:prstClr val="black"/>
                </a:solidFill>
              </a:rPr>
              <a:pPr>
                <a:defRPr/>
              </a:pPr>
              <a:t>170</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2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Polesden Lacey.-Criquet Lawn</a:t>
            </a:r>
          </a:p>
        </p:txBody>
      </p:sp>
      <p:sp>
        <p:nvSpPr>
          <p:cNvPr id="4" name="3 Marcador de número de diapositiva"/>
          <p:cNvSpPr>
            <a:spLocks noGrp="1"/>
          </p:cNvSpPr>
          <p:nvPr>
            <p:ph type="sldNum" sz="quarter" idx="5"/>
          </p:nvPr>
        </p:nvSpPr>
        <p:spPr/>
        <p:txBody>
          <a:bodyPr/>
          <a:lstStyle/>
          <a:p>
            <a:pPr>
              <a:defRPr/>
            </a:pPr>
            <a:fld id="{F05D5EB7-6A85-49BD-B8E2-E52DE77485A2}" type="slidenum">
              <a:rPr lang="es-ES">
                <a:solidFill>
                  <a:prstClr val="black"/>
                </a:solidFill>
              </a:rPr>
              <a:pPr>
                <a:defRPr/>
              </a:pPr>
              <a:t>171</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3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Polesden Lacey</a:t>
            </a:r>
          </a:p>
        </p:txBody>
      </p:sp>
      <p:sp>
        <p:nvSpPr>
          <p:cNvPr id="4" name="3 Marcador de número de diapositiva"/>
          <p:cNvSpPr>
            <a:spLocks noGrp="1"/>
          </p:cNvSpPr>
          <p:nvPr>
            <p:ph type="sldNum" sz="quarter" idx="5"/>
          </p:nvPr>
        </p:nvSpPr>
        <p:spPr/>
        <p:txBody>
          <a:bodyPr/>
          <a:lstStyle/>
          <a:p>
            <a:pPr>
              <a:defRPr/>
            </a:pPr>
            <a:fld id="{6551AE7F-51AC-4705-98F8-87035FC0D4D4}" type="slidenum">
              <a:rPr lang="es-ES">
                <a:solidFill>
                  <a:prstClr val="black"/>
                </a:solidFill>
              </a:rPr>
              <a:pPr>
                <a:defRPr/>
              </a:pPr>
              <a:t>172</a:t>
            </a:fld>
            <a:endParaRPr lang="es-ES" dirty="0">
              <a:solidFill>
                <a:prstClr val="black"/>
              </a:solidFil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Polesden Lacey</a:t>
            </a:r>
          </a:p>
        </p:txBody>
      </p:sp>
      <p:sp>
        <p:nvSpPr>
          <p:cNvPr id="4" name="3 Marcador de número de diapositiva"/>
          <p:cNvSpPr>
            <a:spLocks noGrp="1"/>
          </p:cNvSpPr>
          <p:nvPr>
            <p:ph type="sldNum" sz="quarter" idx="5"/>
          </p:nvPr>
        </p:nvSpPr>
        <p:spPr/>
        <p:txBody>
          <a:bodyPr/>
          <a:lstStyle/>
          <a:p>
            <a:pPr>
              <a:defRPr/>
            </a:pPr>
            <a:fld id="{25E1AD21-EC25-4482-BE98-46A11FDF9F55}" type="slidenum">
              <a:rPr lang="es-ES">
                <a:solidFill>
                  <a:prstClr val="black"/>
                </a:solidFill>
              </a:rPr>
              <a:pPr>
                <a:defRPr/>
              </a:pPr>
              <a:t>173</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6.xml"/><Relationship Id="rId1" Type="http://schemas.openxmlformats.org/officeDocument/2006/relationships/slideLayout" Target="../slideLayouts/slideLayout7.xml"/><Relationship Id="rId4" Type="http://schemas.openxmlformats.org/officeDocument/2006/relationships/image" Target="../media/image12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18448" cy="1944216"/>
          </a:xfrm>
        </p:spPr>
        <p:txBody>
          <a:bodyPr>
            <a:normAutofit fontScale="90000"/>
          </a:bodyPr>
          <a:lstStyle/>
          <a:p>
            <a:r>
              <a:rPr lang="es-ES" sz="3600" dirty="0"/>
              <a:t>EUROPA.-LA VUELTA AL MUNDO EN 885 JARDINES.-GARDENS OF ENGLAND.-L-M-N-O-P-W</a:t>
            </a:r>
            <a:br>
              <a:rPr lang="es-ES" dirty="0"/>
            </a:br>
            <a:endParaRPr lang="es-ES" dirty="0"/>
          </a:p>
        </p:txBody>
      </p:sp>
      <p:sp>
        <p:nvSpPr>
          <p:cNvPr id="3" name="2 Subtítulo"/>
          <p:cNvSpPr>
            <a:spLocks noGrp="1"/>
          </p:cNvSpPr>
          <p:nvPr>
            <p:ph type="subTitle" idx="1"/>
          </p:nvPr>
        </p:nvSpPr>
        <p:spPr>
          <a:xfrm>
            <a:off x="2843808" y="4581128"/>
            <a:ext cx="4608512"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title"/>
          </p:nvPr>
        </p:nvSpPr>
        <p:spPr/>
        <p:txBody>
          <a:bodyPr/>
          <a:lstStyle/>
          <a:p>
            <a:pPr fontAlgn="auto">
              <a:spcAft>
                <a:spcPts val="0"/>
              </a:spcAft>
              <a:defRPr/>
            </a:pPr>
            <a:r>
              <a:rPr lang="es-ES" dirty="0"/>
              <a:t>Loseley Gardens</a:t>
            </a:r>
          </a:p>
        </p:txBody>
      </p:sp>
      <p:sp>
        <p:nvSpPr>
          <p:cNvPr id="9219" name="2 Marcador de contenido"/>
          <p:cNvSpPr>
            <a:spLocks noGrp="1"/>
          </p:cNvSpPr>
          <p:nvPr>
            <p:ph sz="quarter" idx="1"/>
          </p:nvPr>
        </p:nvSpPr>
        <p:spPr/>
        <p:txBody>
          <a:bodyPr/>
          <a:lstStyle/>
          <a:p>
            <a:r>
              <a:rPr lang="es-ES" dirty="0"/>
              <a:t>Loseley Park es una histórica casa señorial situada fuera de Guildford , en Surrey , Inglaterra, cerca de Compton . La finca fue adquirida por los antepasados ​​directos de los actuales propietarios, el Más-Molyneux, a principios del siglo XVI. </a:t>
            </a:r>
          </a:p>
          <a:p>
            <a:r>
              <a:rPr lang="es-ES" dirty="0"/>
              <a:t>Loseley Park es la residencia de la familia Más-Molyneux, y está abierto al público. En los campos vecinos, un rebaño de vacas Jersey pasta. Su leche se utiliza para hacer productos locales de yogur y helado . El siglo XVII granero del diezmo está disponible para bodas. </a:t>
            </a:r>
          </a:p>
          <a:p>
            <a:endParaRPr lang="es-ES" dirty="0"/>
          </a:p>
        </p:txBody>
      </p:sp>
    </p:spTree>
    <p:extLst>
      <p:ext uri="{BB962C8B-B14F-4D97-AF65-F5344CB8AC3E}">
        <p14:creationId xmlns:p14="http://schemas.microsoft.com/office/powerpoint/2010/main" val="3400759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457200" y="549275"/>
            <a:ext cx="7467600" cy="5924550"/>
          </a:xfrm>
        </p:spPr>
        <p:txBody>
          <a:bodyPr/>
          <a:lstStyle/>
          <a:p>
            <a:r>
              <a:rPr lang="es-ES" dirty="0"/>
              <a:t>Loseley aparece en el Libro de Domesday de 1086 como Losele.</a:t>
            </a:r>
          </a:p>
          <a:p>
            <a:r>
              <a:rPr lang="es-ES" dirty="0"/>
              <a:t> Fue sostenido por Turald (Thorold) de Roger de Montgomery. </a:t>
            </a:r>
          </a:p>
          <a:p>
            <a:r>
              <a:rPr lang="es-ES" dirty="0"/>
              <a:t>Sus activos Domesday fueron: 2 pieles . Tenía 4 arados , 5 acres (20.000 m 2) de la pradera . </a:t>
            </a:r>
          </a:p>
          <a:p>
            <a:r>
              <a:rPr lang="es-ES" dirty="0"/>
              <a:t>Se rindió £ 3.  Los trabajos de Sir Thomas Cawarden , amo del Revels antiguamente se conservan en la casa. </a:t>
            </a:r>
          </a:p>
          <a:p>
            <a:r>
              <a:rPr lang="es-ES" dirty="0"/>
              <a:t>La casa actual fue construida entre 1562 y 1568 con piedra traída de las ruinas de Waverley Abbey .  La nueva casa sustituirá uno más pequeño que Elizabeth me declaré no era "adecuado" para que se visite y pidió algo más grande se construirá. </a:t>
            </a:r>
          </a:p>
          <a:p>
            <a:endParaRPr lang="es-ES" dirty="0"/>
          </a:p>
        </p:txBody>
      </p:sp>
    </p:spTree>
    <p:extLst>
      <p:ext uri="{BB962C8B-B14F-4D97-AF65-F5344CB8AC3E}">
        <p14:creationId xmlns:p14="http://schemas.microsoft.com/office/powerpoint/2010/main" val="1333935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457200" y="404813"/>
            <a:ext cx="7467600" cy="6069012"/>
          </a:xfrm>
        </p:spPr>
        <p:txBody>
          <a:bodyPr/>
          <a:lstStyle/>
          <a:p>
            <a:r>
              <a:rPr lang="es-ES" dirty="0"/>
              <a:t>La nueva casa sustituirá uno más pequeño que Elizabeth me declaré no era "adecuado" para que se visite y pidió algo más grande se construirá.</a:t>
            </a:r>
          </a:p>
          <a:p>
            <a:r>
              <a:rPr lang="es-ES" dirty="0"/>
              <a:t> La gran sala es la sala principal de que contiene paneles de Henry VIII 's Nonsuch Palace , una galería de juglar , tallas de Grinling Gibbons , paneles de Henry VIII 's tiendas de banquetes y una colección de retratos de la familia real y. </a:t>
            </a:r>
          </a:p>
          <a:p>
            <a:r>
              <a:rPr lang="es-ES" dirty="0"/>
              <a:t>El salón tiene un techo dorado decorado para James I visita 's y una chimenea de tiza. </a:t>
            </a:r>
          </a:p>
          <a:p>
            <a:r>
              <a:rPr lang="es-ES" dirty="0"/>
              <a:t>Las tallas por encima de la chimenea de la biblioteca (con fecha de 1570) conmemora una de las visitas de Elizabeth I. </a:t>
            </a:r>
          </a:p>
        </p:txBody>
      </p:sp>
    </p:spTree>
    <p:extLst>
      <p:ext uri="{BB962C8B-B14F-4D97-AF65-F5344CB8AC3E}">
        <p14:creationId xmlns:p14="http://schemas.microsoft.com/office/powerpoint/2010/main" val="1528187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457200" y="476250"/>
            <a:ext cx="7467600" cy="5997575"/>
          </a:xfrm>
        </p:spPr>
        <p:txBody>
          <a:bodyPr/>
          <a:lstStyle/>
          <a:p>
            <a:r>
              <a:rPr lang="es-ES" dirty="0"/>
              <a:t>La habitación de Sir Más contienen un espejo Vauxhall siglo XVIII. Dos dormitorios con nombre Sala del Rey y la Sala de la Reina fueron utilizados por Jaime I y Elizabeth I , respectivamente. </a:t>
            </a:r>
          </a:p>
          <a:p>
            <a:r>
              <a:rPr lang="es-ES" dirty="0"/>
              <a:t> La casa contiene una de las pocas pinturas de Ana Bolena . </a:t>
            </a:r>
          </a:p>
          <a:p>
            <a:r>
              <a:rPr lang="es-ES" dirty="0"/>
              <a:t>El jardín, con base en un diseño por Gertrude Jekyll , contiene una serie de "habitaciones" con diferentes temas que los atraviesan.</a:t>
            </a:r>
          </a:p>
          <a:p>
            <a:r>
              <a:rPr lang="es-ES" dirty="0"/>
              <a:t> La remodelación del jardín comenzó en 1993/4 con el Rose Garden y continuó con el jardín de hierbas, jardín de flores, White Garden y, más recientemente, el de verduras orgánicas y Cut Flower Garden.</a:t>
            </a:r>
          </a:p>
        </p:txBody>
      </p:sp>
    </p:spTree>
    <p:extLst>
      <p:ext uri="{BB962C8B-B14F-4D97-AF65-F5344CB8AC3E}">
        <p14:creationId xmlns:p14="http://schemas.microsoft.com/office/powerpoint/2010/main" val="29227317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457200" y="476250"/>
            <a:ext cx="7467600" cy="5997575"/>
          </a:xfrm>
        </p:spPr>
        <p:txBody>
          <a:bodyPr/>
          <a:lstStyle/>
          <a:p>
            <a:r>
              <a:rPr lang="es-ES" dirty="0"/>
              <a:t>Los jardines están rodeados de una vieja pared de edad similar a la casa y contienen un paseo vid, una enorme extensión de glicina , el foso y el muro a pie, y la vieja morera en torno al cual gira una profecía familia. </a:t>
            </a:r>
          </a:p>
          <a:p>
            <a:endParaRPr lang="es-ES" dirty="0"/>
          </a:p>
        </p:txBody>
      </p:sp>
    </p:spTree>
    <p:extLst>
      <p:ext uri="{BB962C8B-B14F-4D97-AF65-F5344CB8AC3E}">
        <p14:creationId xmlns:p14="http://schemas.microsoft.com/office/powerpoint/2010/main" val="2525461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3 Imagen" descr="Loseley Garden.-Rose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2016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Loseley Park flower gardenma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8176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Loseley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5872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Loseley Park.-general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9146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Loseley Park.-RoseGarden to Stable Yar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6916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Loseley Park.-TennisLawnBord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377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loseley Park.-roser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9080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3 Imagen" descr="Loseley.-roserai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30415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Título"/>
          <p:cNvSpPr>
            <a:spLocks noGrp="1"/>
          </p:cNvSpPr>
          <p:nvPr>
            <p:ph type="title"/>
          </p:nvPr>
        </p:nvSpPr>
        <p:spPr/>
        <p:txBody>
          <a:bodyPr/>
          <a:lstStyle/>
          <a:p>
            <a:pPr fontAlgn="auto">
              <a:spcAft>
                <a:spcPts val="0"/>
              </a:spcAft>
              <a:defRPr/>
            </a:pPr>
            <a:r>
              <a:rPr lang="es-ES" dirty="0"/>
              <a:t>Lost Gardens of Heligan</a:t>
            </a:r>
          </a:p>
        </p:txBody>
      </p:sp>
      <p:sp>
        <p:nvSpPr>
          <p:cNvPr id="22531" name="2 Marcador de contenido"/>
          <p:cNvSpPr>
            <a:spLocks noGrp="1"/>
          </p:cNvSpPr>
          <p:nvPr>
            <p:ph sz="quarter" idx="1"/>
          </p:nvPr>
        </p:nvSpPr>
        <p:spPr/>
        <p:txBody>
          <a:bodyPr>
            <a:normAutofit lnSpcReduction="10000"/>
          </a:bodyPr>
          <a:lstStyle/>
          <a:p>
            <a:r>
              <a:rPr lang="es-ES" dirty="0"/>
              <a:t>The Lost Gardens of Heligan ( Cornish : Lowarth Helygen, que significa jardín de árboles de sauce), cerca de Mevagissey en Cornualles , son uno de los más populares de los jardines botánicos en el Reino Unido . El estilo de los jardines es típico del siglo XIX Gardenesque estilo, con áreas de carácter diferente y en diferentes estilos de diseño. </a:t>
            </a:r>
          </a:p>
          <a:p>
            <a:r>
              <a:rPr lang="es-ES" dirty="0"/>
              <a:t>Los jardines fueron creados por los miembros de la familia Tremayne Cornish, durante un período comprendido entre la mitad del siglo XVIII hasta principios del siglo XX, y todavía forman parte de la familia Heligan raíces . </a:t>
            </a:r>
          </a:p>
        </p:txBody>
      </p:sp>
    </p:spTree>
    <p:extLst>
      <p:ext uri="{BB962C8B-B14F-4D97-AF65-F5344CB8AC3E}">
        <p14:creationId xmlns:p14="http://schemas.microsoft.com/office/powerpoint/2010/main" val="4975993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2 Marcador de contenido"/>
          <p:cNvSpPr>
            <a:spLocks noGrp="1"/>
          </p:cNvSpPr>
          <p:nvPr>
            <p:ph sz="quarter" idx="1"/>
          </p:nvPr>
        </p:nvSpPr>
        <p:spPr>
          <a:xfrm>
            <a:off x="457200" y="765175"/>
            <a:ext cx="7467600" cy="5708650"/>
          </a:xfrm>
        </p:spPr>
        <p:txBody>
          <a:bodyPr/>
          <a:lstStyle/>
          <a:p>
            <a:r>
              <a:rPr lang="es-ES" dirty="0"/>
              <a:t>Los jardines fueron descuidados después de la Primera Guerra Mundial , y la restituyó sólo en la década de 1990, una restauración que ha sido objeto de varios programas de televisión y libros populares.</a:t>
            </a:r>
          </a:p>
          <a:p>
            <a:r>
              <a:rPr lang="es-ES" dirty="0"/>
              <a:t> Los jardines ahora cuentan con una fabulosa colección de edad y colosal rododendros y camelias , una serie de lagos alimentados por una bomba de ariete más de cien años de antigüedad, flores y hortalizas de alta productividad, un jardín italiano, y una impresionante área silvestre llena de primaeval- buscan sub-tropicales helechos arborescentes llamados "The Jungle". </a:t>
            </a:r>
          </a:p>
          <a:p>
            <a:endParaRPr lang="es-ES" dirty="0"/>
          </a:p>
        </p:txBody>
      </p:sp>
    </p:spTree>
    <p:extLst>
      <p:ext uri="{BB962C8B-B14F-4D97-AF65-F5344CB8AC3E}">
        <p14:creationId xmlns:p14="http://schemas.microsoft.com/office/powerpoint/2010/main" val="3034969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250"/>
            <a:ext cx="7467600" cy="5997575"/>
          </a:xfrm>
        </p:spPr>
        <p:txBody>
          <a:bodyPr>
            <a:normAutofit fontScale="92500"/>
          </a:bodyPr>
          <a:lstStyle/>
          <a:p>
            <a:pPr marL="274320" indent="-274320" fontAlgn="auto">
              <a:spcAft>
                <a:spcPts val="0"/>
              </a:spcAft>
              <a:buFont typeface="Wingdings"/>
              <a:buChar char=""/>
              <a:defRPr/>
            </a:pPr>
            <a:r>
              <a:rPr lang="es-ES" dirty="0"/>
              <a:t>Los jardines también cuentan con Europa 's sólo queda pit piña , calentado por descomposición del estiércol , y dos figuras hechas de rocas y plantas conocidas como la Doncella de barro y la cabeza del gigante. </a:t>
            </a:r>
          </a:p>
          <a:p>
            <a:pPr marL="274320" indent="-274320" fontAlgn="auto">
              <a:spcAft>
                <a:spcPts val="0"/>
              </a:spcAft>
              <a:buFont typeface="Wingdings"/>
              <a:buChar char=""/>
              <a:defRPr/>
            </a:pPr>
            <a:r>
              <a:rPr lang="es-ES" dirty="0"/>
              <a:t>-El nombre del lugar, debidamente pronunciado 'h'LIG'n', y no HEL-i-gun 'comúnmente escuchado, se deriva de la palabra Cornish Helygen,' sauce '.</a:t>
            </a:r>
          </a:p>
          <a:p>
            <a:pPr marL="274320" indent="-274320" fontAlgn="auto">
              <a:spcAft>
                <a:spcPts val="0"/>
              </a:spcAft>
              <a:buFont typeface="Wingdings"/>
              <a:buChar char=""/>
              <a:defRPr/>
            </a:pPr>
            <a:r>
              <a:rPr lang="es-ES" dirty="0"/>
              <a:t>Los jardines eran parte originalmente de la finca Heligan, propiedad de la familia Tremayne de Cornualles. Después de la Primera Guerra Mundial, que produjo la muerte de 16 de los 22 jardineros que trabajaban en el, los jardines quedaron en un estado de negligencia hasta que Tim Smit y un grupo de entusiastas compañeros decidieron restaurar el jardín a su esplendor original.</a:t>
            </a:r>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19863790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2 Marcador de contenido"/>
          <p:cNvSpPr>
            <a:spLocks noGrp="1"/>
          </p:cNvSpPr>
          <p:nvPr>
            <p:ph sz="quarter" idx="1"/>
          </p:nvPr>
        </p:nvSpPr>
        <p:spPr>
          <a:xfrm>
            <a:off x="457200" y="1341438"/>
            <a:ext cx="7467600" cy="5132387"/>
          </a:xfrm>
        </p:spPr>
        <p:txBody>
          <a:bodyPr/>
          <a:lstStyle/>
          <a:p>
            <a:r>
              <a:rPr lang="es-ES" dirty="0"/>
              <a:t>El estilo de los jardines es típico del estilo Gardenesque del siglo XIX, con áreas de diverso carácter y en diferentes estilos de diseño</a:t>
            </a:r>
          </a:p>
          <a:p>
            <a:r>
              <a:rPr lang="es-ES" dirty="0"/>
              <a:t>Los jardines actualmente albergan una fabulosa colección de ejemplares añosos y colosales de rhododendron y camellias, una serie de lagos alimentados por bombas de ariete que cuentan con más de una centuria, frondosos jardines florales y de hortalizas, un jardín italiano, y un área salvaje imponente plena de helechos arborescentes de aire subtropical denominada "The Jungle" (La jungla). </a:t>
            </a:r>
          </a:p>
        </p:txBody>
      </p:sp>
    </p:spTree>
    <p:extLst>
      <p:ext uri="{BB962C8B-B14F-4D97-AF65-F5344CB8AC3E}">
        <p14:creationId xmlns:p14="http://schemas.microsoft.com/office/powerpoint/2010/main" val="3065198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2 Marcador de contenido"/>
          <p:cNvSpPr>
            <a:spLocks noGrp="1"/>
          </p:cNvSpPr>
          <p:nvPr>
            <p:ph sz="quarter" idx="1"/>
          </p:nvPr>
        </p:nvSpPr>
        <p:spPr>
          <a:xfrm>
            <a:off x="539750" y="476250"/>
            <a:ext cx="7467600" cy="5761038"/>
          </a:xfrm>
        </p:spPr>
        <p:txBody>
          <a:bodyPr/>
          <a:lstStyle/>
          <a:p>
            <a:r>
              <a:rPr lang="es-ES" dirty="0"/>
              <a:t>Los jardines también albergan el único Hoyo de la piña que permanece actualmente en Europa, calentado por el calor desprendido por la descomposición del compost, y dos figuras hechas de rocas y plantas conocidas como la Doncella de Fango y la Cabeza de Gigante.</a:t>
            </a:r>
          </a:p>
          <a:p>
            <a:endParaRPr lang="es-ES" dirty="0"/>
          </a:p>
          <a:p>
            <a:endParaRPr lang="es-ES" dirty="0"/>
          </a:p>
        </p:txBody>
      </p:sp>
    </p:spTree>
    <p:extLst>
      <p:ext uri="{BB962C8B-B14F-4D97-AF65-F5344CB8AC3E}">
        <p14:creationId xmlns:p14="http://schemas.microsoft.com/office/powerpoint/2010/main" val="32753319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Lost Gardens of Heliga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858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9583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Lost Gardens of Heliga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62214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Lost Gardens of Heliga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77305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Lost Gardens of Heliga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14313"/>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81746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Lost Gardens of Helig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85750"/>
            <a:ext cx="9144000" cy="657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02890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Lost Gardens of Heliga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31108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Lost Gardens.-Horizon let pictu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46584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Título"/>
          <p:cNvSpPr>
            <a:spLocks noGrp="1"/>
          </p:cNvSpPr>
          <p:nvPr>
            <p:ph type="title"/>
          </p:nvPr>
        </p:nvSpPr>
        <p:spPr/>
        <p:txBody>
          <a:bodyPr/>
          <a:lstStyle/>
          <a:p>
            <a:pPr fontAlgn="auto">
              <a:spcAft>
                <a:spcPts val="0"/>
              </a:spcAft>
              <a:defRPr/>
            </a:pPr>
            <a:r>
              <a:rPr lang="es-ES" dirty="0"/>
              <a:t>Lyme Park</a:t>
            </a:r>
          </a:p>
        </p:txBody>
      </p:sp>
      <p:sp>
        <p:nvSpPr>
          <p:cNvPr id="20483" name="2 Marcador de contenido"/>
          <p:cNvSpPr>
            <a:spLocks noGrp="1"/>
          </p:cNvSpPr>
          <p:nvPr>
            <p:ph sz="quarter" idx="1"/>
          </p:nvPr>
        </p:nvSpPr>
        <p:spPr/>
        <p:txBody>
          <a:bodyPr>
            <a:normAutofit lnSpcReduction="10000"/>
          </a:bodyPr>
          <a:lstStyle/>
          <a:p>
            <a:pPr marL="274320" indent="-274320" fontAlgn="auto">
              <a:spcAft>
                <a:spcPts val="0"/>
              </a:spcAft>
              <a:buFont typeface="Wingdings"/>
              <a:buChar char=""/>
              <a:defRPr/>
            </a:pPr>
            <a:r>
              <a:rPr lang="es-ES" dirty="0"/>
              <a:t>Lyme Park es una gran finca situada al sur de Disley , Cheshire . La propiedad es administrada por el Fideicomiso Nacional y consiste en una mansión rodeada de jardines, en un parque de ciervos en el Parque Nacional de Peak District .</a:t>
            </a:r>
          </a:p>
          <a:p>
            <a:pPr marL="274320" indent="-274320" fontAlgn="auto">
              <a:spcAft>
                <a:spcPts val="0"/>
              </a:spcAft>
              <a:buFont typeface="Wingdings"/>
              <a:buChar char=""/>
              <a:defRPr/>
            </a:pPr>
            <a:r>
              <a:rPr lang="es-ES" dirty="0"/>
              <a:t> La casa es el más grande de Cheshire,  y ha sido designada por el Inglés Patrimonio como un grado I edificio protegido . </a:t>
            </a:r>
          </a:p>
          <a:p>
            <a:pPr marL="274320" indent="-274320" fontAlgn="auto">
              <a:spcAft>
                <a:spcPts val="0"/>
              </a:spcAft>
              <a:buFont typeface="Wingdings"/>
              <a:buChar char=""/>
              <a:defRPr/>
            </a:pPr>
            <a:r>
              <a:rPr lang="es-ES" dirty="0"/>
              <a:t>La finca fue concedida a sir Thomas Danyers en 1346 y pasó a las Leghs de Lyme por matrimonio en 1388. Se mantuvo en el poder de la familia Legh hasta 1946 cuando se le dio a la confianza nacional . La casa data de la última parte del siglo XVI.</a:t>
            </a:r>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34801855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250"/>
            <a:ext cx="7467600" cy="5997575"/>
          </a:xfrm>
        </p:spPr>
        <p:txBody>
          <a:bodyPr>
            <a:normAutofit lnSpcReduction="10000"/>
          </a:bodyPr>
          <a:lstStyle/>
          <a:p>
            <a:pPr marL="274320" indent="-274320" fontAlgn="auto">
              <a:spcAft>
                <a:spcPts val="0"/>
              </a:spcAft>
              <a:buFont typeface="Wingdings"/>
              <a:buChar char=""/>
              <a:defRPr/>
            </a:pPr>
            <a:r>
              <a:rPr lang="es-ES" dirty="0"/>
              <a:t>Se hicieron modificaciones a la misma en la década de 1720 por Giacomo Leoni , quien retuvo algunos de los isabelinos características y ha añadido otros, particularmente el patio y la gama del sur. </a:t>
            </a:r>
          </a:p>
          <a:p>
            <a:pPr marL="274320" indent="-274320" fontAlgn="auto">
              <a:spcAft>
                <a:spcPts val="0"/>
              </a:spcAft>
              <a:buFont typeface="Wingdings"/>
              <a:buChar char=""/>
              <a:defRPr/>
            </a:pPr>
            <a:r>
              <a:rPr lang="es-ES" dirty="0"/>
              <a:t>Es difícil clasificar la obra de Leoni en Lyme, ya que contiene elementos tanto de Palladio y barroco estilos. [a] Otras modificaciones fueron hechas por Lewis Wyatt en el siglo XIX, sobre todo en el interior. </a:t>
            </a:r>
          </a:p>
          <a:p>
            <a:pPr marL="274320" indent="-274320" fontAlgn="auto">
              <a:spcAft>
                <a:spcPts val="0"/>
              </a:spcAft>
              <a:buFont typeface="Wingdings"/>
              <a:buChar char=""/>
              <a:defRPr/>
            </a:pPr>
            <a:r>
              <a:rPr lang="es-ES" dirty="0"/>
              <a:t>Jardines formales fueron creados y desarrollados a finales de los XIX y principios del XX. </a:t>
            </a:r>
          </a:p>
          <a:p>
            <a:pPr marL="274320" indent="-274320" fontAlgn="auto">
              <a:spcAft>
                <a:spcPts val="0"/>
              </a:spcAft>
              <a:buFont typeface="Wingdings"/>
              <a:buChar char=""/>
              <a:defRPr/>
            </a:pPr>
            <a:r>
              <a:rPr lang="es-ES" dirty="0"/>
              <a:t>La casa, los jardines y el parque han sido utilizados como locaciones para la filmación y que están abiertos al público. El Lyme Misal Caxton se encuentra en exhibición en la Biblioteca. </a:t>
            </a:r>
          </a:p>
        </p:txBody>
      </p:sp>
    </p:spTree>
    <p:extLst>
      <p:ext uri="{BB962C8B-B14F-4D97-AF65-F5344CB8AC3E}">
        <p14:creationId xmlns:p14="http://schemas.microsoft.com/office/powerpoint/2010/main" val="23709721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250"/>
            <a:ext cx="7467600" cy="5997575"/>
          </a:xfrm>
        </p:spPr>
        <p:txBody>
          <a:bodyPr>
            <a:normAutofit lnSpcReduction="10000"/>
          </a:bodyPr>
          <a:lstStyle/>
          <a:p>
            <a:pPr marL="274320" indent="-274320" fontAlgn="auto">
              <a:spcAft>
                <a:spcPts val="0"/>
              </a:spcAft>
              <a:buFont typeface="Wingdings"/>
              <a:buChar char=""/>
              <a:defRPr/>
            </a:pPr>
            <a:r>
              <a:rPr lang="es-ES" dirty="0"/>
              <a:t>Al oeste de la casa es la antigua balsa de aceite . Desde el lado sur un césped desciende hasta otro estanque más allá de que es un pequeño barranco con un puente de piedra, esta área se conoce como Killtime.</a:t>
            </a:r>
          </a:p>
          <a:p>
            <a:pPr marL="274320" indent="-274320" fontAlgn="auto">
              <a:spcAft>
                <a:spcPts val="0"/>
              </a:spcAft>
              <a:buFont typeface="Wingdings"/>
              <a:buChar char=""/>
              <a:defRPr/>
            </a:pPr>
            <a:r>
              <a:rPr lang="es-ES" dirty="0"/>
              <a:t> Al oeste del jardín es el jardín holandés hundido, que fue creado por William Legh. </a:t>
            </a:r>
          </a:p>
          <a:p>
            <a:pPr marL="274320" indent="-274320" fontAlgn="auto">
              <a:spcAft>
                <a:spcPts val="0"/>
              </a:spcAft>
              <a:buFont typeface="Wingdings"/>
              <a:buChar char=""/>
              <a:defRPr/>
            </a:pPr>
            <a:r>
              <a:rPr lang="es-ES" dirty="0"/>
              <a:t>Consta de camas formales de flores con una fuente central. Hacia el oeste, el sur y el este del invernadero son jardines de flores más formales, incluyendo jardines de rosas.</a:t>
            </a:r>
          </a:p>
          <a:p>
            <a:pPr marL="274320" indent="-274320" fontAlgn="auto">
              <a:spcAft>
                <a:spcPts val="0"/>
              </a:spcAft>
              <a:buFont typeface="Wingdings"/>
              <a:buChar char=""/>
              <a:defRPr/>
            </a:pPr>
            <a:r>
              <a:rPr lang="es-ES" dirty="0"/>
              <a:t>El parque Deer fue cerrado en el siglo XIV por Piers Legh I. En el siglo XVII Richard Legh plantó avenidas de sicomoro y cal árboles. El hijo de Richard, Peter Legh XII realizó más extensa plantación de árboles en el parque, dándole su aspecto actual. [</a:t>
            </a:r>
          </a:p>
        </p:txBody>
      </p:sp>
    </p:spTree>
    <p:extLst>
      <p:ext uri="{BB962C8B-B14F-4D97-AF65-F5344CB8AC3E}">
        <p14:creationId xmlns:p14="http://schemas.microsoft.com/office/powerpoint/2010/main" val="8184291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Lyme Park.-Dutch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07610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Lyme Park.- Ros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04402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Lyme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34324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Título"/>
          <p:cNvSpPr>
            <a:spLocks noGrp="1"/>
          </p:cNvSpPr>
          <p:nvPr>
            <p:ph type="title"/>
          </p:nvPr>
        </p:nvSpPr>
        <p:spPr/>
        <p:txBody>
          <a:bodyPr/>
          <a:lstStyle/>
          <a:p>
            <a:pPr fontAlgn="auto">
              <a:spcAft>
                <a:spcPts val="0"/>
              </a:spcAft>
              <a:defRPr/>
            </a:pPr>
            <a:r>
              <a:rPr lang="es-ES" dirty="0"/>
              <a:t>Marsden Park</a:t>
            </a:r>
          </a:p>
        </p:txBody>
      </p:sp>
      <p:sp>
        <p:nvSpPr>
          <p:cNvPr id="40963" name="2 Marcador de contenido"/>
          <p:cNvSpPr>
            <a:spLocks noGrp="1"/>
          </p:cNvSpPr>
          <p:nvPr>
            <p:ph sz="quarter" idx="1"/>
          </p:nvPr>
        </p:nvSpPr>
        <p:spPr/>
        <p:txBody>
          <a:bodyPr/>
          <a:lstStyle/>
          <a:p>
            <a:r>
              <a:rPr lang="es-ES" dirty="0"/>
              <a:t>Marsden Park es un suburbio de Sydney , en el estado de Nueva Gales del Sur , Australia . Marsden Park está situado a 49 kilómetros al oeste del distrito central de negocios de Sydney , en el área del gobierno local de la ciudad de Blacktown y es parte del Greater Western Sydney región.</a:t>
            </a:r>
          </a:p>
          <a:p>
            <a:r>
              <a:rPr lang="es-ES" dirty="0"/>
              <a:t>Los suburbios toma su nombre de Samuel Marsden (1764-1838), la Iglesia de Inglaterra sacerdote y terrateniente de la zona,</a:t>
            </a:r>
          </a:p>
        </p:txBody>
      </p:sp>
    </p:spTree>
    <p:extLst>
      <p:ext uri="{BB962C8B-B14F-4D97-AF65-F5344CB8AC3E}">
        <p14:creationId xmlns:p14="http://schemas.microsoft.com/office/powerpoint/2010/main" val="32161373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Marsden Park.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09333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Marsden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5381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2 Imagen" descr="Marsden Par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22258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Marsden Park.-The Sundi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89551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Marsden Park.-UK.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4643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Título"/>
          <p:cNvSpPr>
            <a:spLocks noGrp="1"/>
          </p:cNvSpPr>
          <p:nvPr>
            <p:ph type="title"/>
          </p:nvPr>
        </p:nvSpPr>
        <p:spPr/>
        <p:txBody>
          <a:bodyPr/>
          <a:lstStyle/>
          <a:p>
            <a:pPr fontAlgn="auto">
              <a:spcAft>
                <a:spcPts val="0"/>
              </a:spcAft>
              <a:defRPr/>
            </a:pPr>
            <a:r>
              <a:rPr lang="es-ES" dirty="0"/>
              <a:t>Mount Stewart</a:t>
            </a:r>
          </a:p>
        </p:txBody>
      </p:sp>
      <p:sp>
        <p:nvSpPr>
          <p:cNvPr id="30723" name="2 Marcador de contenido"/>
          <p:cNvSpPr>
            <a:spLocks noGrp="1"/>
          </p:cNvSpPr>
          <p:nvPr>
            <p:ph sz="quarter" idx="1"/>
          </p:nvPr>
        </p:nvSpPr>
        <p:spPr/>
        <p:txBody>
          <a:bodyPr>
            <a:normAutofit lnSpcReduction="10000"/>
          </a:bodyPr>
          <a:lstStyle/>
          <a:p>
            <a:pPr marL="274320" indent="-274320" fontAlgn="auto">
              <a:spcAft>
                <a:spcPts val="0"/>
              </a:spcAft>
              <a:buFont typeface="Wingdings"/>
              <a:buChar char=""/>
              <a:defRPr/>
            </a:pPr>
            <a:r>
              <a:rPr lang="es-ES" dirty="0"/>
              <a:t>Mount Stewart es una casa señorial del siglo XVIII situada en el condado de Down en Irlanda del Norte que es propiedad del National Trust</a:t>
            </a:r>
          </a:p>
          <a:p>
            <a:pPr marL="274320" indent="-274320" fontAlgn="auto">
              <a:spcAft>
                <a:spcPts val="0"/>
              </a:spcAft>
              <a:buFont typeface="Wingdings"/>
              <a:buChar char=""/>
              <a:defRPr/>
            </a:pPr>
            <a:r>
              <a:rPr lang="es-ES" dirty="0"/>
              <a:t>Construida por el marqués de Londonderry se trata de una de las mejores mansiones de toda Irlanda. El interior de la casa está decorado con estatuar de mármol, estucos, molduras de escayolas, vajilla francesa, etc.</a:t>
            </a:r>
          </a:p>
          <a:p>
            <a:pPr marL="274320" indent="-274320" fontAlgn="auto">
              <a:spcAft>
                <a:spcPts val="0"/>
              </a:spcAft>
              <a:buFont typeface="Wingdings"/>
              <a:buChar char=""/>
              <a:defRPr/>
            </a:pPr>
            <a:r>
              <a:rPr lang="es-ES" dirty="0"/>
              <a:t>El comedor contiene 22 sillas utilizadas en el congreso de Viena de 1815 y que fueron regaladas a Lord Castleragh, ministro inglés de asuntos exteriores entre 1812 y 1822, por sus méritos dentro del congreso.</a:t>
            </a:r>
          </a:p>
        </p:txBody>
      </p:sp>
    </p:spTree>
    <p:extLst>
      <p:ext uri="{BB962C8B-B14F-4D97-AF65-F5344CB8AC3E}">
        <p14:creationId xmlns:p14="http://schemas.microsoft.com/office/powerpoint/2010/main" val="1847392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2 Marcador de contenido"/>
          <p:cNvSpPr>
            <a:spLocks noGrp="1"/>
          </p:cNvSpPr>
          <p:nvPr>
            <p:ph sz="quarter" idx="1"/>
          </p:nvPr>
        </p:nvSpPr>
        <p:spPr>
          <a:xfrm>
            <a:off x="457200" y="260350"/>
            <a:ext cx="7467600" cy="6213475"/>
          </a:xfrm>
        </p:spPr>
        <p:txBody>
          <a:bodyPr/>
          <a:lstStyle/>
          <a:p>
            <a:r>
              <a:rPr lang="es-ES" dirty="0"/>
              <a:t>Los jardines son otra de las piezas importantes de la propiedad. Estos jardines fueron construidos bajo la supervisión de Lady Edith, esposa el séptimo marqués. En el jardín llegaron a trabajar treinta soldados retirados. </a:t>
            </a:r>
          </a:p>
          <a:p>
            <a:r>
              <a:rPr lang="es-ES" dirty="0"/>
              <a:t>Los jardines contiene diferentes ambientes: Jardín italiano, jardín español, jardín del trébol, jardín hundido y la Dodo terrace. </a:t>
            </a:r>
          </a:p>
          <a:p>
            <a:r>
              <a:rPr lang="es-ES" dirty="0"/>
              <a:t>Los jardines contienen un lago, y un cementerio en los que descansan los restos de la familia.</a:t>
            </a:r>
          </a:p>
          <a:p>
            <a:r>
              <a:rPr lang="es-ES" dirty="0"/>
              <a:t>Una parte de la mansión permanece cerrada al público debido a que son los aposentos privados de la última descendiente que gracias a un acuerdo con National Trust en el momento de la venta permanece como inquilina de una parte de la mansión (agosto de 2007).</a:t>
            </a:r>
          </a:p>
          <a:p>
            <a:endParaRPr lang="es-ES" dirty="0"/>
          </a:p>
        </p:txBody>
      </p:sp>
    </p:spTree>
    <p:extLst>
      <p:ext uri="{BB962C8B-B14F-4D97-AF65-F5344CB8AC3E}">
        <p14:creationId xmlns:p14="http://schemas.microsoft.com/office/powerpoint/2010/main" val="18765146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Mount Srewart.-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07465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Mount Stewar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52605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Mount Stewart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11897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Mount Stewart.-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8048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Mount Stewart.-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45371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Mount Stewart.-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14579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Mount Stewart.-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98542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Mount Stewart.-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61386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Mount Stewart.-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11497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Mount Stewart.-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55099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Mount Stewart.-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6728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Mount Stewart.-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56097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Mount Stewart.-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30796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Mount Stewart.-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36597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Mount Stewart.-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78547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Mount Stewart.-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41584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Mount Stewart.-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05855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Mount Stewart.-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10441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Mount Stewart.-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95379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Mount Stewart.-1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86460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Mount Stewart.-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02125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Mount Stewart.-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58696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Mount Stewart.-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9052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Mount Stewart.-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41493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Mount Stewart.-Agapanth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05163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Mount Stewart.-Aloe striatu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22736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Mount Stewart.-Berschone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08269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Mount Stewart.-Cordyline indivi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000117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Mount Stewart.-County Dow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1190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Mount Stewart.-Gunner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769941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Mount Stewart.-Melianth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62508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2 Título"/>
          <p:cNvSpPr>
            <a:spLocks noGrp="1"/>
          </p:cNvSpPr>
          <p:nvPr>
            <p:ph type="title"/>
          </p:nvPr>
        </p:nvSpPr>
        <p:spPr/>
        <p:txBody>
          <a:bodyPr/>
          <a:lstStyle/>
          <a:p>
            <a:pPr fontAlgn="auto">
              <a:spcAft>
                <a:spcPts val="0"/>
              </a:spcAft>
              <a:defRPr/>
            </a:pPr>
            <a:r>
              <a:rPr lang="es-ES" dirty="0"/>
              <a:t>Norfolk Botanic Gardens</a:t>
            </a:r>
          </a:p>
        </p:txBody>
      </p:sp>
      <p:sp>
        <p:nvSpPr>
          <p:cNvPr id="63491" name="3 Marcador de contenido"/>
          <p:cNvSpPr>
            <a:spLocks noGrp="1"/>
          </p:cNvSpPr>
          <p:nvPr>
            <p:ph sz="quarter" idx="1"/>
          </p:nvPr>
        </p:nvSpPr>
        <p:spPr/>
        <p:txBody>
          <a:bodyPr>
            <a:normAutofit lnSpcReduction="10000"/>
          </a:bodyPr>
          <a:lstStyle/>
          <a:p>
            <a:pPr marL="274320" indent="-274320" fontAlgn="auto">
              <a:spcAft>
                <a:spcPts val="0"/>
              </a:spcAft>
              <a:buFont typeface="Wingdings"/>
              <a:buChar char=""/>
              <a:defRPr/>
            </a:pPr>
            <a:r>
              <a:rPr lang="es-ES" dirty="0"/>
              <a:t>El Jardín Botánico de Norfolk es un jardín botánico con arboreto situado en 6700 Azalea Garden Road, Norfolk, Virginia.USA.</a:t>
            </a:r>
          </a:p>
          <a:p>
            <a:pPr marL="274320" indent="-274320" fontAlgn="auto">
              <a:spcAft>
                <a:spcPts val="0"/>
              </a:spcAft>
              <a:buFont typeface="Wingdings"/>
              <a:buChar char=""/>
              <a:defRPr/>
            </a:pPr>
            <a:r>
              <a:rPr lang="es-ES" dirty="0"/>
              <a:t>El Norfolk Botanical Garden fue llamado por primera vez el Azalea Garden Norfolk, aparece en el Registro Nacional de Lugares Históricos . Norfolk Botanical Garden abrió sus puertas en 1938, cuando la ciudad de Norfolk a un lado un 75 acres (300.000 m2) de tierra alta y boscosa más 75 acres (300.000 m 2) de depósito para un jardín de la ciudad. </a:t>
            </a:r>
          </a:p>
          <a:p>
            <a:pPr marL="274320" indent="-274320" fontAlgn="auto">
              <a:spcAft>
                <a:spcPts val="0"/>
              </a:spcAft>
              <a:buFont typeface="Wingdings"/>
              <a:buChar char=""/>
              <a:defRPr/>
            </a:pPr>
            <a:r>
              <a:rPr lang="es-ES" dirty="0"/>
              <a:t>En 1938, bajo una administración del progreso de trabajos (WPA) de subvención, 200 mujeres afroamericanas y 20 hombres abrieron el sitio. </a:t>
            </a:r>
          </a:p>
        </p:txBody>
      </p:sp>
    </p:spTree>
    <p:extLst>
      <p:ext uri="{BB962C8B-B14F-4D97-AF65-F5344CB8AC3E}">
        <p14:creationId xmlns:p14="http://schemas.microsoft.com/office/powerpoint/2010/main" val="159781688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sz="quarter" idx="1"/>
          </p:nvPr>
        </p:nvSpPr>
        <p:spPr>
          <a:xfrm>
            <a:off x="457200" y="476250"/>
            <a:ext cx="7467600" cy="5997575"/>
          </a:xfrm>
        </p:spPr>
        <p:txBody>
          <a:bodyPr/>
          <a:lstStyle/>
          <a:p>
            <a:r>
              <a:rPr lang="es-ES" dirty="0"/>
              <a:t>En marzo de 1939, 4.000 azaleas , 2000 rododendros , varios miles de arbustos y árboles diversos, y 100 fanegas de narcisos había sido plantada.</a:t>
            </a:r>
          </a:p>
          <a:p>
            <a:r>
              <a:rPr lang="es-ES" dirty="0"/>
              <a:t> En 1958, la Old Dominion Horticultural Society hizo cargo de mantenimiento y cambió el nombre del jardín de Norfolk Botanical Garden.</a:t>
            </a:r>
          </a:p>
          <a:p>
            <a:r>
              <a:rPr lang="es-ES" dirty="0"/>
              <a:t>El jardín lo hizo en un momento contiene 175 acres, pero el cercano aeropuerto internacional de Norfolk se expandió y se llevaron a 20 acres. Se añadieron una serie de jardines a través de los años 1950 y 1960, incluyendo un jardín japonés , el desierto plantas de jardín, jardín colonial y jardín de rosas. Hoy en día los terrenos hay numerosos jardines temáticos. </a:t>
            </a:r>
          </a:p>
          <a:p>
            <a:endParaRPr lang="es-ES" dirty="0"/>
          </a:p>
        </p:txBody>
      </p:sp>
    </p:spTree>
    <p:extLst>
      <p:ext uri="{BB962C8B-B14F-4D97-AF65-F5344CB8AC3E}">
        <p14:creationId xmlns:p14="http://schemas.microsoft.com/office/powerpoint/2010/main" val="11511981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2 Marcador de contenido"/>
          <p:cNvSpPr>
            <a:spLocks noGrp="1"/>
          </p:cNvSpPr>
          <p:nvPr>
            <p:ph sz="quarter" idx="1"/>
          </p:nvPr>
        </p:nvSpPr>
        <p:spPr>
          <a:xfrm>
            <a:off x="457200" y="404813"/>
            <a:ext cx="7467600" cy="6069012"/>
          </a:xfrm>
        </p:spPr>
        <p:txBody>
          <a:bodyPr/>
          <a:lstStyle/>
          <a:p>
            <a:r>
              <a:rPr lang="es-ES" dirty="0"/>
              <a:t>Entre ellos: </a:t>
            </a:r>
          </a:p>
          <a:p>
            <a:r>
              <a:rPr lang="es-ES" dirty="0"/>
              <a:t>Selección All-American Display Jardín - Características de Todo-América Selección (AAS) de nuevas variedades anuales. </a:t>
            </a:r>
          </a:p>
          <a:p>
            <a:r>
              <a:rPr lang="es-ES" dirty="0"/>
              <a:t>Annette Kagan Healing Garden - plantas medicinales, corriente y piscinas. </a:t>
            </a:r>
          </a:p>
          <a:p>
            <a:r>
              <a:rPr lang="es-ES" dirty="0"/>
              <a:t>Bicentennial Garden (1976) Rosa - más de 3.000 plantas que representan a más de 430 variedades de rosas. </a:t>
            </a:r>
          </a:p>
          <a:p>
            <a:r>
              <a:rPr lang="es-ES" dirty="0"/>
              <a:t>Walk Frontera - frontera tradicional estilo Inglés, con tulipanes , narcisos , pensamientos , así como las azaleas , hibiscus 'Diane', impatiens , petunias y Gomphrena . </a:t>
            </a:r>
          </a:p>
          <a:p>
            <a:r>
              <a:rPr lang="es-ES" dirty="0"/>
              <a:t>Bristow Butterfly Garden (2 acres) - un hábitat para las mariposas y polillas . </a:t>
            </a:r>
          </a:p>
        </p:txBody>
      </p:sp>
    </p:spTree>
    <p:extLst>
      <p:ext uri="{BB962C8B-B14F-4D97-AF65-F5344CB8AC3E}">
        <p14:creationId xmlns:p14="http://schemas.microsoft.com/office/powerpoint/2010/main" val="24489358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2 Marcador de contenido"/>
          <p:cNvSpPr>
            <a:spLocks noGrp="1"/>
          </p:cNvSpPr>
          <p:nvPr>
            <p:ph sz="quarter" idx="1"/>
          </p:nvPr>
        </p:nvSpPr>
        <p:spPr>
          <a:xfrm>
            <a:off x="457200" y="404813"/>
            <a:ext cx="7467600" cy="6069012"/>
          </a:xfrm>
        </p:spPr>
        <p:txBody>
          <a:bodyPr/>
          <a:lstStyle/>
          <a:p>
            <a:r>
              <a:rPr lang="es-ES" dirty="0"/>
              <a:t>Colonial Herb Garden - Americana hierba huerto de los siglos 18 y 19, cubierto con madera de boj . </a:t>
            </a:r>
          </a:p>
          <a:p>
            <a:r>
              <a:rPr lang="es-ES" dirty="0"/>
              <a:t>Conifer Garden - enano y grandes coníferas , como árbol de la vida , cedros , falso ciprés , enebro y abeto .</a:t>
            </a:r>
          </a:p>
          <a:p>
            <a:r>
              <a:rPr lang="es-ES" dirty="0"/>
              <a:t> Fern Glade - numerosos helechos especie. </a:t>
            </a:r>
          </a:p>
          <a:p>
            <a:r>
              <a:rPr lang="es-ES" dirty="0"/>
              <a:t>Floración Aboretum (17.5 acres) - una colección de 336 árboles en flor. </a:t>
            </a:r>
          </a:p>
          <a:p>
            <a:r>
              <a:rPr lang="es-ES" dirty="0"/>
              <a:t>Four Seasons Jardín y Wildflower Meadow (1994) - más de 50 flores silvestres especies y 10 especies de gramíneas . </a:t>
            </a:r>
          </a:p>
          <a:p>
            <a:r>
              <a:rPr lang="es-ES" dirty="0"/>
              <a:t>Fragancia Jardín (1963) - Plantas de fragancias, incluyendo arrayán , fringetree , lavanda , osmanthus , menta , wintersweet y bulbos fragantes. </a:t>
            </a:r>
          </a:p>
          <a:p>
            <a:endParaRPr lang="es-ES" dirty="0"/>
          </a:p>
          <a:p>
            <a:endParaRPr lang="es-ES" dirty="0"/>
          </a:p>
          <a:p>
            <a:endParaRPr lang="es-ES" dirty="0"/>
          </a:p>
        </p:txBody>
      </p:sp>
    </p:spTree>
    <p:extLst>
      <p:ext uri="{BB962C8B-B14F-4D97-AF65-F5344CB8AC3E}">
        <p14:creationId xmlns:p14="http://schemas.microsoft.com/office/powerpoint/2010/main" val="18540538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813"/>
            <a:ext cx="7467600" cy="6069012"/>
          </a:xfrm>
        </p:spPr>
        <p:txBody>
          <a:bodyPr>
            <a:normAutofit fontScale="92500"/>
          </a:bodyPr>
          <a:lstStyle/>
          <a:p>
            <a:pPr marL="274320" indent="-274320" fontAlgn="auto">
              <a:spcAft>
                <a:spcPts val="0"/>
              </a:spcAft>
              <a:buFont typeface="Wingdings"/>
              <a:buChar char=""/>
              <a:defRPr/>
            </a:pPr>
            <a:r>
              <a:rPr lang="es-ES" dirty="0"/>
              <a:t>Hofheimer Camellia Jardín (1992) - uno de los más grandes de la región de camelia colección, más de 500 variedades. Los tipos predominantes son variedades de Camellia japonica y C. sasanqua. </a:t>
            </a:r>
          </a:p>
          <a:p>
            <a:pPr marL="274320" indent="-274320" fontAlgn="auto">
              <a:spcAft>
                <a:spcPts val="0"/>
              </a:spcAft>
              <a:buFont typeface="Wingdings"/>
              <a:buChar char=""/>
              <a:defRPr/>
            </a:pPr>
            <a:r>
              <a:rPr lang="es-ES" dirty="0"/>
              <a:t>Acebo Garden &amp; Turner Sculpture Garden (1950, 3 hectáreas) - hoja perenne acebos en el jardín "habitaciones". El jardín cuenta con 121 variedades de acebos, incluyendo más de 20 tipos de acebos americanas y asiáticas y una docena de inglés acebos se agrupan por regiones geográficas. </a:t>
            </a:r>
          </a:p>
          <a:p>
            <a:pPr marL="274320" indent="-274320" fontAlgn="auto">
              <a:spcAft>
                <a:spcPts val="0"/>
              </a:spcAft>
              <a:buFont typeface="Wingdings"/>
              <a:buChar char=""/>
              <a:defRPr/>
            </a:pPr>
            <a:r>
              <a:rPr lang="es-ES" dirty="0"/>
              <a:t>Jardín Japonés (1962) - creado en honor a la ciudad de Norfolk hermana, Moji, Japón y dedicado de nuevo en 1962 a Kitakyushu , anteriormente Moji, rediseñado y renovado en 1995. </a:t>
            </a:r>
          </a:p>
          <a:p>
            <a:pPr marL="274320" indent="-274320" fontAlgn="auto">
              <a:spcAft>
                <a:spcPts val="0"/>
              </a:spcAft>
              <a:buFont typeface="Wingdings"/>
              <a:buChar char=""/>
              <a:defRPr/>
            </a:pPr>
            <a:r>
              <a:rPr lang="es-ES" dirty="0"/>
              <a:t>Kaufman Hydrangea Garden - cerca de 200 variedades de hortensias y familiares cercanos. </a:t>
            </a:r>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153998680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813"/>
            <a:ext cx="7467600" cy="6069012"/>
          </a:xfrm>
        </p:spPr>
        <p:txBody>
          <a:bodyPr>
            <a:normAutofit fontScale="92500" lnSpcReduction="10000"/>
          </a:bodyPr>
          <a:lstStyle/>
          <a:p>
            <a:pPr marL="274320" indent="-274320" fontAlgn="auto">
              <a:spcAft>
                <a:spcPts val="0"/>
              </a:spcAft>
              <a:buFont typeface="Wingdings"/>
              <a:buChar char=""/>
              <a:defRPr/>
            </a:pPr>
            <a:r>
              <a:rPr lang="es-ES" dirty="0"/>
              <a:t>Matson Garden (0.25 acres) - grandes redadas de plantas perennes y grupos mixtos más pequeños. </a:t>
            </a:r>
          </a:p>
          <a:p>
            <a:pPr marL="274320" indent="-274320" fontAlgn="auto">
              <a:spcAft>
                <a:spcPts val="0"/>
              </a:spcAft>
              <a:buFont typeface="Wingdings"/>
              <a:buChar char=""/>
              <a:defRPr/>
            </a:pPr>
            <a:r>
              <a:rPr lang="es-ES" dirty="0"/>
              <a:t>Mirror Lake (1939) - lago con pista pavimentada y pequeños senderos de bosques.</a:t>
            </a:r>
          </a:p>
          <a:p>
            <a:pPr marL="274320" indent="-274320" fontAlgn="auto">
              <a:spcAft>
                <a:spcPts val="0"/>
              </a:spcAft>
              <a:buFont typeface="Wingdings"/>
              <a:buChar char=""/>
              <a:defRPr/>
            </a:pPr>
            <a:r>
              <a:rPr lang="es-ES" dirty="0"/>
              <a:t>OTAN Overlook - Vistas al jardín, con secuoyas y azul atlas cedros; nombrado en honor de la cercana OTAN instalación. </a:t>
            </a:r>
          </a:p>
          <a:p>
            <a:pPr marL="274320" indent="-274320" fontAlgn="auto">
              <a:spcAft>
                <a:spcPts val="0"/>
              </a:spcAft>
              <a:buFont typeface="Wingdings"/>
              <a:buChar char=""/>
              <a:defRPr/>
            </a:pPr>
            <a:r>
              <a:rPr lang="es-ES" dirty="0"/>
              <a:t>Aeropuerto Internacional de Norfolk Overlook - mapa detallado del Aeropuerto Internacional de Norfolk con una descripción de cómo funcionan los aviones. Los visitantes pueden monitorear las comunicaciones de tierra del aeropuerto. </a:t>
            </a:r>
          </a:p>
          <a:p>
            <a:pPr marL="274320" indent="-274320" fontAlgn="auto">
              <a:spcAft>
                <a:spcPts val="0"/>
              </a:spcAft>
              <a:buFont typeface="Wingdings"/>
              <a:buChar char=""/>
              <a:defRPr/>
            </a:pPr>
            <a:r>
              <a:rPr lang="es-ES" dirty="0"/>
              <a:t>Pureza Jardín - Cataldi escultura 's de la Virgen y el Niño, con el telón de fondo de las camelias . </a:t>
            </a:r>
          </a:p>
          <a:p>
            <a:pPr marL="274320" indent="-274320" fontAlgn="auto">
              <a:spcAft>
                <a:spcPts val="0"/>
              </a:spcAft>
              <a:buFont typeface="Wingdings"/>
              <a:buChar char=""/>
              <a:defRPr/>
            </a:pPr>
            <a:r>
              <a:rPr lang="es-ES" dirty="0"/>
              <a:t>Jardín Renacimiento (1994) - dibujos sobre Italian Renaissance jardines de finales del siglo 16, con la vista, terrazas, muros de piedra, estatuas de las estaciones, y la piscina reflectante y una fuente. </a:t>
            </a:r>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42402866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3375"/>
            <a:ext cx="7467600" cy="6140450"/>
          </a:xfrm>
        </p:spPr>
        <p:txBody>
          <a:bodyPr>
            <a:normAutofit fontScale="92500" lnSpcReduction="10000"/>
          </a:bodyPr>
          <a:lstStyle/>
          <a:p>
            <a:pPr marL="274320" indent="-274320" fontAlgn="auto">
              <a:spcAft>
                <a:spcPts val="0"/>
              </a:spcAft>
              <a:buFont typeface="Wingdings"/>
              <a:buChar char=""/>
              <a:defRPr/>
            </a:pPr>
            <a:r>
              <a:rPr lang="es-ES" dirty="0"/>
              <a:t>Jardín Renacimiento (1994) - dibujos sobre Italian Renaissance jardines de finales del siglo 16, con la vista, terrazas, muros de piedra, estatuas de las estaciones, y la piscina reflectante y una fuente. </a:t>
            </a:r>
          </a:p>
          <a:p>
            <a:pPr marL="274320" indent="-274320" fontAlgn="auto">
              <a:spcAft>
                <a:spcPts val="0"/>
              </a:spcAft>
              <a:buFont typeface="Wingdings"/>
              <a:buChar char=""/>
              <a:defRPr/>
            </a:pPr>
            <a:r>
              <a:rPr lang="es-ES" dirty="0"/>
              <a:t>Rhododendron Glade - más de 175 azaleas y rododendros variedades. </a:t>
            </a:r>
          </a:p>
          <a:p>
            <a:pPr marL="274320" indent="-274320" fontAlgn="auto">
              <a:spcAft>
                <a:spcPts val="0"/>
              </a:spcAft>
              <a:buFont typeface="Wingdings"/>
              <a:buChar char=""/>
              <a:defRPr/>
            </a:pPr>
            <a:r>
              <a:rPr lang="es-ES" dirty="0"/>
              <a:t>Sarah Lee Baker Jardín Perenne (1 acre) - más de 200 variedades de plantas perennes, en un ambiente formal con una fuente de piedra caliza y canales.</a:t>
            </a:r>
          </a:p>
          <a:p>
            <a:pPr marL="274320" indent="-274320" fontAlgn="auto">
              <a:spcAft>
                <a:spcPts val="0"/>
              </a:spcAft>
              <a:buFont typeface="Wingdings"/>
              <a:buChar char=""/>
              <a:defRPr/>
            </a:pPr>
            <a:r>
              <a:rPr lang="es-ES" dirty="0"/>
              <a:t> Statuary Vista - once, siete pies estatuas de tamaño heroico tallados de Carrara mármol por Sir Moisés Jacob Ezequiel en Roma, 1879-1884, por William Wilson Corcoran , fundador de la Corcoran Gallery of Art en Washington, DC. Estas estatuas fueron originalmente diseñado para ser establecido en nichos del segundo piso de la Galería Corcoran y representar artistas notables ( Rembrandt , Rubens , Canova , Fidias , Murillo , Durero , Da Vinci , etc.) </a:t>
            </a:r>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29150625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2 Marcador de contenido"/>
          <p:cNvSpPr>
            <a:spLocks noGrp="1"/>
          </p:cNvSpPr>
          <p:nvPr>
            <p:ph sz="quarter" idx="1"/>
          </p:nvPr>
        </p:nvSpPr>
        <p:spPr>
          <a:xfrm>
            <a:off x="457200" y="333375"/>
            <a:ext cx="7467600" cy="6140450"/>
          </a:xfrm>
        </p:spPr>
        <p:txBody>
          <a:bodyPr/>
          <a:lstStyle/>
          <a:p>
            <a:r>
              <a:rPr lang="es-ES" dirty="0"/>
              <a:t>Estas estatuas fueron originalmente diseñadas para ser establecido en nichos del segundo piso de la Galería Corcoran y representar artistas notables ( Rembrandt , Rubens , Canova , Fidias , Murillo , Durero , Da Vinci , etc.) </a:t>
            </a:r>
          </a:p>
          <a:p>
            <a:r>
              <a:rPr lang="es-ES" dirty="0"/>
              <a:t>Sunken Garden (1963) - piscina pequeña con plantas de sombra y el sol. </a:t>
            </a:r>
          </a:p>
          <a:p>
            <a:r>
              <a:rPr lang="es-ES" dirty="0"/>
              <a:t>Tropical Garden - bananas , orejas de elefante , eucalipto , jengibres , etc </a:t>
            </a:r>
          </a:p>
          <a:p>
            <a:r>
              <a:rPr lang="es-ES" dirty="0"/>
              <a:t>Virginia Jardín de Plantas Nativas (6 acres) - cuatro comunidades de plantas que una vez cubrieron gran parte del sudeste de Virginia : ciprés de los pantanos / tupelo pantano, bosque maderas duras, bosques de pinos de hoja larga, y los bosques de cedro blanco del Atlántico. </a:t>
            </a:r>
          </a:p>
          <a:p>
            <a:endParaRPr lang="es-ES" dirty="0"/>
          </a:p>
          <a:p>
            <a:endParaRPr lang="es-ES" dirty="0"/>
          </a:p>
        </p:txBody>
      </p:sp>
    </p:spTree>
    <p:extLst>
      <p:ext uri="{BB962C8B-B14F-4D97-AF65-F5344CB8AC3E}">
        <p14:creationId xmlns:p14="http://schemas.microsoft.com/office/powerpoint/2010/main" val="42618345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2 Marcador de contenido"/>
          <p:cNvSpPr>
            <a:spLocks noGrp="1"/>
          </p:cNvSpPr>
          <p:nvPr>
            <p:ph sz="quarter" idx="1"/>
          </p:nvPr>
        </p:nvSpPr>
        <p:spPr>
          <a:xfrm>
            <a:off x="457200" y="404813"/>
            <a:ext cx="7467600" cy="6069012"/>
          </a:xfrm>
        </p:spPr>
        <p:txBody>
          <a:bodyPr/>
          <a:lstStyle/>
          <a:p>
            <a:r>
              <a:rPr lang="es-ES" dirty="0"/>
              <a:t>Winter Garden - plantas de interés invierno. </a:t>
            </a:r>
          </a:p>
          <a:p>
            <a:r>
              <a:rPr lang="es-ES" dirty="0"/>
              <a:t>World of Wonders (3 acres) - para las familias y los niños. </a:t>
            </a:r>
          </a:p>
          <a:p>
            <a:r>
              <a:rPr lang="es-ES" dirty="0"/>
              <a:t>Rose Walking </a:t>
            </a:r>
          </a:p>
          <a:p>
            <a:r>
              <a:rPr lang="es-ES" dirty="0"/>
              <a:t>Este tour es una visión en profundidad del Bicentenario Rose Garden. </a:t>
            </a:r>
          </a:p>
          <a:p>
            <a:r>
              <a:rPr lang="es-ES" dirty="0"/>
              <a:t>Fue terminado en 1976 en honor del 200 aniversario del nacimiento de Estados Unidos. Dentro de las 3,5 hectáreas hay 3.000 arbustos individuales que representan aproximadamente 400  cultivares . </a:t>
            </a:r>
          </a:p>
          <a:p>
            <a:r>
              <a:rPr lang="es-ES" dirty="0"/>
              <a:t>Antes era uno de los 23 sitios de prueba para la selección All-American de rosas (All American Rose Selection), y ahora es sólo un sitio de visualización designada. </a:t>
            </a:r>
          </a:p>
          <a:p>
            <a:endParaRPr lang="es-ES" dirty="0"/>
          </a:p>
          <a:p>
            <a:endParaRPr lang="es-ES" dirty="0"/>
          </a:p>
        </p:txBody>
      </p:sp>
    </p:spTree>
    <p:extLst>
      <p:ext uri="{BB962C8B-B14F-4D97-AF65-F5344CB8AC3E}">
        <p14:creationId xmlns:p14="http://schemas.microsoft.com/office/powerpoint/2010/main" val="222020482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Norfolck Botanic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671368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Norfolk Botanic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71047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Norfolk Botanic Garde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08741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Norfolk Botanic Garden.-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719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Norfolk Botanic Garden.-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419641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Norfolk Botanic Garden.-x7.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597096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Norfolk Botanic Garden.-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924808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Norfolk Botanic Gardens.-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706283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Norfolk Botanic Gardens.-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506161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Norfolk Botanic Gardens.-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63997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Norfolk Botanic Gardens.-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194611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Norfolk Botanical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053652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Norfolk Botanical Gardens.-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478268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Norfolk Botanical Gardens.-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847691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Norfolk Botanical Gardens.-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201720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2 Título"/>
          <p:cNvSpPr>
            <a:spLocks noGrp="1"/>
          </p:cNvSpPr>
          <p:nvPr>
            <p:ph type="title"/>
          </p:nvPr>
        </p:nvSpPr>
        <p:spPr/>
        <p:txBody>
          <a:bodyPr/>
          <a:lstStyle/>
          <a:p>
            <a:pPr fontAlgn="auto">
              <a:spcAft>
                <a:spcPts val="0"/>
              </a:spcAft>
              <a:defRPr/>
            </a:pPr>
            <a:r>
              <a:rPr lang="es-ES" dirty="0"/>
              <a:t>Nymans Gardens</a:t>
            </a:r>
          </a:p>
        </p:txBody>
      </p:sp>
      <p:sp>
        <p:nvSpPr>
          <p:cNvPr id="105475" name="3 Marcador de contenido"/>
          <p:cNvSpPr>
            <a:spLocks noGrp="1"/>
          </p:cNvSpPr>
          <p:nvPr>
            <p:ph sz="quarter" idx="1"/>
          </p:nvPr>
        </p:nvSpPr>
        <p:spPr/>
        <p:txBody>
          <a:bodyPr/>
          <a:lstStyle/>
          <a:p>
            <a:r>
              <a:rPr lang="es-ES" dirty="0"/>
              <a:t>Nymans, Handcross, Haywards Heath , West Sussex, es un jardín Inglés desarrollado por tres generaciones de la Messel familia, desde finales del siglo XIX, y llevó a la fama por el coronel Leonard Messel CR. Nymans, desde 1953 a National Trust propiedad, es el origen de muchos deportes, selecciones e híbridos, tanto planificado y casual, algunos de los cuales pueden ser identificados por el término nymanensis, "de Nymans". Eucryphia × nymansensis (E. cordifolia × E. glutinosa) es también conocida como E. "Nymansay". </a:t>
            </a:r>
          </a:p>
        </p:txBody>
      </p:sp>
    </p:spTree>
    <p:extLst>
      <p:ext uri="{BB962C8B-B14F-4D97-AF65-F5344CB8AC3E}">
        <p14:creationId xmlns:p14="http://schemas.microsoft.com/office/powerpoint/2010/main" val="114419153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2 Marcador de contenido"/>
          <p:cNvSpPr>
            <a:spLocks noGrp="1"/>
          </p:cNvSpPr>
          <p:nvPr>
            <p:ph sz="quarter" idx="1"/>
          </p:nvPr>
        </p:nvSpPr>
        <p:spPr>
          <a:xfrm>
            <a:off x="457200" y="404813"/>
            <a:ext cx="7467600" cy="6069012"/>
          </a:xfrm>
        </p:spPr>
        <p:txBody>
          <a:bodyPr/>
          <a:lstStyle/>
          <a:p>
            <a:r>
              <a:rPr lang="es-ES" dirty="0"/>
              <a:t>Magnolia × loebneri 'Leonard Messel' Camellia 'Maud Messel' y Forsythia suspensa 'Nymans', con sus tallos jóvenes de bronce, son todos arbusto familiar para los jardineros.</a:t>
            </a:r>
          </a:p>
          <a:p>
            <a:r>
              <a:rPr lang="es-ES" dirty="0"/>
              <a:t>En el siglo XIX, Ludwig Messel, un miembro de una familia alemana inusualmente creativo asentado en familia Inglaterra, compró la finca Nymans, un conjunto casa de 600 hectáreas en un terreno en pendiente con vistas al pintoresco High Weald de Sussex, para hacer un ajuste para la vida familiar y entretenimientos, con la de Artes y Oficios de planificación de inspiración "Garden Room", donde topiary características contrastan con las nuevas plantas de zonas templadas de todo el mundo. </a:t>
            </a:r>
          </a:p>
        </p:txBody>
      </p:sp>
    </p:spTree>
    <p:extLst>
      <p:ext uri="{BB962C8B-B14F-4D97-AF65-F5344CB8AC3E}">
        <p14:creationId xmlns:p14="http://schemas.microsoft.com/office/powerpoint/2010/main" val="83536451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3375"/>
            <a:ext cx="7467600" cy="6140450"/>
          </a:xfrm>
        </p:spPr>
        <p:txBody>
          <a:bodyPr>
            <a:normAutofit lnSpcReduction="10000"/>
          </a:bodyPr>
          <a:lstStyle/>
          <a:p>
            <a:pPr marL="274320" indent="-274320" fontAlgn="auto">
              <a:spcAft>
                <a:spcPts val="0"/>
              </a:spcAft>
              <a:buFont typeface="Wingdings"/>
              <a:buChar char=""/>
              <a:defRPr/>
            </a:pPr>
            <a:r>
              <a:rPr lang="es-ES" dirty="0"/>
              <a:t>Jardinero jefe de Messel de 1895 fue James Comber, cuya experiencia ayudó a colecciones de plantas forman en Nymans de camelias , rododendros , que en este caso, de manera inusual en la época, se combinaron con las plantaciones de brezo ( Erica ) eucryphias y magnolias . William Robinson aconseja establecer rutas salvajes Garden.</a:t>
            </a:r>
          </a:p>
          <a:p>
            <a:pPr marL="274320" indent="-274320" fontAlgn="auto">
              <a:spcAft>
                <a:spcPts val="0"/>
              </a:spcAft>
              <a:buFont typeface="Wingdings"/>
              <a:buChar char=""/>
              <a:defRPr/>
            </a:pPr>
            <a:r>
              <a:rPr lang="es-ES" dirty="0"/>
              <a:t>Su hijo, el teniente coronel Leonard Messel, sucediendo a la propiedad en 1915, sustituyó a la indescriptible casa Regency con la pintoresca mansión de piedra, diseñado por Sir Walter Tapper y Norman Evill en un estilo gótico / Tudor tarde apacible. Él y su esposa Maude extiende el jardín hacia el norte y suscrito a la recolección de semillas expediciones en el Himalaya y en América del Sur.</a:t>
            </a:r>
          </a:p>
        </p:txBody>
      </p:sp>
    </p:spTree>
    <p:extLst>
      <p:ext uri="{BB962C8B-B14F-4D97-AF65-F5344CB8AC3E}">
        <p14:creationId xmlns:p14="http://schemas.microsoft.com/office/powerpoint/2010/main" val="423483451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2 Marcador de contenido"/>
          <p:cNvSpPr>
            <a:spLocks noGrp="1"/>
          </p:cNvSpPr>
          <p:nvPr>
            <p:ph sz="quarter" idx="1"/>
          </p:nvPr>
        </p:nvSpPr>
        <p:spPr>
          <a:xfrm>
            <a:off x="457200" y="476250"/>
            <a:ext cx="7467600" cy="5997575"/>
          </a:xfrm>
        </p:spPr>
        <p:txBody>
          <a:bodyPr/>
          <a:lstStyle/>
          <a:p>
            <a:r>
              <a:rPr lang="es-ES" dirty="0"/>
              <a:t>El jardín alcanzó su punto máximo en la década de 1930 y fue abierto regularmente al público. La severa reducción de personal en la Segunda Guerra Mundial fue seguida en 1947 por un desastroso incendio en la casa, que sobrevive como una ruina jardín. </a:t>
            </a:r>
          </a:p>
          <a:p>
            <a:r>
              <a:rPr lang="es-ES" dirty="0"/>
              <a:t>La casa fue parcialmente reconstruida y se convirtió en la casa de la hija de Leonard Messel  Anne Messel y su segundo marido el sexto conde de Rosse . </a:t>
            </a:r>
          </a:p>
          <a:p>
            <a:r>
              <a:rPr lang="es-ES" dirty="0"/>
              <a:t>A la muerte de Leonard Messel en 1953 se quiso dar a la confianza nacional con 275 hectáreas de bosques, uno de los primeros jardines asumidos por el Fondo. Lady Rosse continuó sirviendo como director Garden. </a:t>
            </a:r>
          </a:p>
          <a:p>
            <a:endParaRPr lang="es-ES" dirty="0"/>
          </a:p>
        </p:txBody>
      </p:sp>
    </p:spTree>
    <p:extLst>
      <p:ext uri="{BB962C8B-B14F-4D97-AF65-F5344CB8AC3E}">
        <p14:creationId xmlns:p14="http://schemas.microsoft.com/office/powerpoint/2010/main" val="311787766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2 Marcador de contenido"/>
          <p:cNvSpPr>
            <a:spLocks noGrp="1"/>
          </p:cNvSpPr>
          <p:nvPr>
            <p:ph sz="quarter" idx="1"/>
          </p:nvPr>
        </p:nvSpPr>
        <p:spPr>
          <a:xfrm>
            <a:off x="684213" y="333375"/>
            <a:ext cx="7467600" cy="5903913"/>
          </a:xfrm>
        </p:spPr>
        <p:txBody>
          <a:bodyPr/>
          <a:lstStyle/>
          <a:p>
            <a:r>
              <a:rPr lang="es-ES" dirty="0"/>
              <a:t>El jardín sufrió mucho daño en la gran tormenta en octubre de 1987 , la pérdida de 486 árboles y muchos de los arbustos. </a:t>
            </a:r>
          </a:p>
          <a:p>
            <a:r>
              <a:rPr lang="es-ES" dirty="0"/>
              <a:t> El pinar , una de las primeras características del jardín, fue destruida. </a:t>
            </a:r>
          </a:p>
          <a:p>
            <a:r>
              <a:rPr lang="es-ES" dirty="0"/>
              <a:t> Las restauraciones están en curso</a:t>
            </a:r>
          </a:p>
        </p:txBody>
      </p:sp>
    </p:spTree>
    <p:extLst>
      <p:ext uri="{BB962C8B-B14F-4D97-AF65-F5344CB8AC3E}">
        <p14:creationId xmlns:p14="http://schemas.microsoft.com/office/powerpoint/2010/main" val="237934188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Nyma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438665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Nyma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706796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Nyma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931903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Nymans.-Fuen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949902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Nyma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234450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Nymans.-Pergo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139127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Nymans_2005_croquetlaw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39480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Nymans_2005_houserui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384508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Nymans_2005_rose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723658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Nymans_rock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958601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Nymans_summer_border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2205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Nymans_sunk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924575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Nymans_wall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68320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Título"/>
          <p:cNvSpPr>
            <a:spLocks noGrp="1"/>
          </p:cNvSpPr>
          <p:nvPr>
            <p:ph type="title"/>
          </p:nvPr>
        </p:nvSpPr>
        <p:spPr/>
        <p:txBody>
          <a:bodyPr/>
          <a:lstStyle/>
          <a:p>
            <a:pPr fontAlgn="auto">
              <a:spcAft>
                <a:spcPts val="0"/>
              </a:spcAft>
              <a:defRPr/>
            </a:pPr>
            <a:r>
              <a:rPr lang="es-ES" dirty="0"/>
              <a:t>Hatfield House.-Old Palace</a:t>
            </a:r>
          </a:p>
        </p:txBody>
      </p:sp>
      <p:sp>
        <p:nvSpPr>
          <p:cNvPr id="123907" name="2 Marcador de contenido"/>
          <p:cNvSpPr>
            <a:spLocks noGrp="1"/>
          </p:cNvSpPr>
          <p:nvPr>
            <p:ph sz="quarter" idx="1"/>
          </p:nvPr>
        </p:nvSpPr>
        <p:spPr/>
        <p:txBody>
          <a:bodyPr/>
          <a:lstStyle/>
          <a:p>
            <a:r>
              <a:rPr lang="es-ES" dirty="0"/>
              <a:t>Hatfield House es una casa de campo situado en un gran parque, el gran parque, en el lado este de la ciudad de Hatfield , Hertfordshire , Inglaterra . El presente jacobea casa fue construida en 1611 por Robert Cecil , primer conde de Salisbury y el Primer Ministro de rey James I , y ha sido el hogar de la familia Cecil desde entonces. </a:t>
            </a:r>
          </a:p>
          <a:p>
            <a:r>
              <a:rPr lang="es-ES" dirty="0"/>
              <a:t>Es un excelente ejemplo de la arquitectura jacobea y actualmente es la casa de Robert Gascoyne-Cecil, séptimo marqués de Salisbury . La casa está abierta al público. </a:t>
            </a:r>
          </a:p>
        </p:txBody>
      </p:sp>
    </p:spTree>
    <p:extLst>
      <p:ext uri="{BB962C8B-B14F-4D97-AF65-F5344CB8AC3E}">
        <p14:creationId xmlns:p14="http://schemas.microsoft.com/office/powerpoint/2010/main" val="210921821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2 Marcador de contenido"/>
          <p:cNvSpPr>
            <a:spLocks noGrp="1"/>
          </p:cNvSpPr>
          <p:nvPr>
            <p:ph sz="quarter" idx="1"/>
          </p:nvPr>
        </p:nvSpPr>
        <p:spPr>
          <a:xfrm>
            <a:off x="457200" y="476250"/>
            <a:ext cx="7467600" cy="5997575"/>
          </a:xfrm>
        </p:spPr>
        <p:txBody>
          <a:bodyPr/>
          <a:lstStyle/>
          <a:p>
            <a:r>
              <a:rPr lang="es-ES" dirty="0"/>
              <a:t>Los jardines, que abarca 42 acres (170.000 m²), datan de principios del siglo XVII, y fueron establecidos por John Tradescant el anciano . Tradescant visitó Europa y regresó con árboles y plantas que nunca antes habían sido cultivadas en Inglaterra.</a:t>
            </a:r>
          </a:p>
          <a:p>
            <a:r>
              <a:rPr lang="es-ES" dirty="0"/>
              <a:t> Los jardines incluyen huertos, fuentes, plantas aromáticas, parterres de agua, terrazas, jardines de hierbas y un laberinto pie. </a:t>
            </a:r>
          </a:p>
          <a:p>
            <a:r>
              <a:rPr lang="es-ES" dirty="0"/>
              <a:t>Ellos fueron abandonados en el siglo XVIII, pero la restauración se inició en la época victoriana y continúa bajo el actual viuda marquesa de Salisbury. </a:t>
            </a:r>
          </a:p>
        </p:txBody>
      </p:sp>
    </p:spTree>
    <p:extLst>
      <p:ext uri="{BB962C8B-B14F-4D97-AF65-F5344CB8AC3E}">
        <p14:creationId xmlns:p14="http://schemas.microsoft.com/office/powerpoint/2010/main" val="310274808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Old_Palace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59526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Old_Palace_Gardens_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768667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Old_Palace_Gardens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516097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1 Título"/>
          <p:cNvSpPr>
            <a:spLocks noGrp="1"/>
          </p:cNvSpPr>
          <p:nvPr>
            <p:ph type="title"/>
          </p:nvPr>
        </p:nvSpPr>
        <p:spPr/>
        <p:txBody>
          <a:bodyPr/>
          <a:lstStyle/>
          <a:p>
            <a:pPr fontAlgn="auto">
              <a:spcAft>
                <a:spcPts val="0"/>
              </a:spcAft>
              <a:defRPr/>
            </a:pPr>
            <a:r>
              <a:rPr lang="es-ES" dirty="0"/>
              <a:t>Osborne House</a:t>
            </a:r>
          </a:p>
        </p:txBody>
      </p:sp>
      <p:sp>
        <p:nvSpPr>
          <p:cNvPr id="98307" name="2 Marcador de contenido"/>
          <p:cNvSpPr>
            <a:spLocks noGrp="1"/>
          </p:cNvSpPr>
          <p:nvPr>
            <p:ph sz="quarter" idx="1"/>
          </p:nvPr>
        </p:nvSpPr>
        <p:spPr/>
        <p:txBody>
          <a:bodyPr>
            <a:normAutofit lnSpcReduction="10000"/>
          </a:bodyPr>
          <a:lstStyle/>
          <a:p>
            <a:pPr marL="274320" indent="-274320" fontAlgn="auto">
              <a:spcAft>
                <a:spcPts val="0"/>
              </a:spcAft>
              <a:buFont typeface="Wingdings"/>
              <a:buChar char=""/>
              <a:defRPr/>
            </a:pPr>
            <a:r>
              <a:rPr lang="es-ES" dirty="0"/>
              <a:t>Osborne House es una antigua residencia real en East Cowes , Isla de Wight , Reino Unido . La casa fue construida entre 1845 y 1851 para la reina Victoria y el príncipe Alberto como casa de verano y refugio rural. Prince Albert diseñó la casa en el mismo estilo de un Renacimiento italiano palazzo. El constructor fue Thomas Cubitt , el London arquitecto y constructor cuya empresa construyó la fachada principal del Palacio de Buckingham para la pareja real en 1847. </a:t>
            </a:r>
          </a:p>
          <a:p>
            <a:pPr marL="274320" indent="-274320" fontAlgn="auto">
              <a:spcAft>
                <a:spcPts val="0"/>
              </a:spcAft>
              <a:buFont typeface="Wingdings"/>
              <a:buChar char=""/>
              <a:defRPr/>
            </a:pPr>
            <a:r>
              <a:rPr lang="es-ES" dirty="0"/>
              <a:t>Una casa más pequeña antes de que el sitio fue demolida para dar paso a una nueva y mucho más grande.. </a:t>
            </a:r>
          </a:p>
        </p:txBody>
      </p:sp>
    </p:spTree>
    <p:extLst>
      <p:ext uri="{BB962C8B-B14F-4D97-AF65-F5344CB8AC3E}">
        <p14:creationId xmlns:p14="http://schemas.microsoft.com/office/powerpoint/2010/main" val="41957636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2 Marcador de contenido"/>
          <p:cNvSpPr>
            <a:spLocks noGrp="1"/>
          </p:cNvSpPr>
          <p:nvPr>
            <p:ph sz="quarter" idx="1"/>
          </p:nvPr>
        </p:nvSpPr>
        <p:spPr>
          <a:xfrm>
            <a:off x="457200" y="260350"/>
            <a:ext cx="7467600" cy="6213475"/>
          </a:xfrm>
        </p:spPr>
        <p:txBody>
          <a:bodyPr>
            <a:normAutofit lnSpcReduction="10000"/>
          </a:bodyPr>
          <a:lstStyle/>
          <a:p>
            <a:r>
              <a:rPr lang="es-ES" dirty="0"/>
              <a:t>Reina Victoria murió en Osborne House en enero de 1901. Después de su muerte, la casa se convirtió en excedente para las necesidades reales y se le dio al estado con unas cuantas habitaciones distribuidas como museo real privado dedicado a la reina Victoria. </a:t>
            </a:r>
          </a:p>
          <a:p>
            <a:r>
              <a:rPr lang="es-ES" dirty="0"/>
              <a:t>Desde 1903 hasta 1921 fue utilizado como un centro de formación oficial subalterno de la marina de guerra real conocido como el Royal Naval College de Osborne. </a:t>
            </a:r>
          </a:p>
          <a:p>
            <a:r>
              <a:rPr lang="es-ES" dirty="0"/>
              <a:t>Hoy en día está completamente abierta al público. </a:t>
            </a:r>
          </a:p>
          <a:p>
            <a:r>
              <a:rPr lang="es-ES" dirty="0"/>
              <a:t>Hoy, Osborne House es bajo el cuidado de Patrimonio Inglés y está abierto al público. Pabellón de cricket del ex Colegio Naval fue convertido en una casa rural en el año 2004 y puede ser reservada por los miembros del público. </a:t>
            </a:r>
          </a:p>
        </p:txBody>
      </p:sp>
    </p:spTree>
    <p:extLst>
      <p:ext uri="{BB962C8B-B14F-4D97-AF65-F5344CB8AC3E}">
        <p14:creationId xmlns:p14="http://schemas.microsoft.com/office/powerpoint/2010/main" val="131476005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2 Marcador de contenido"/>
          <p:cNvSpPr>
            <a:spLocks noGrp="1"/>
          </p:cNvSpPr>
          <p:nvPr>
            <p:ph sz="quarter" idx="1"/>
          </p:nvPr>
        </p:nvSpPr>
        <p:spPr>
          <a:xfrm>
            <a:off x="457200" y="404813"/>
            <a:ext cx="7467600" cy="6069012"/>
          </a:xfrm>
        </p:spPr>
        <p:txBody>
          <a:bodyPr/>
          <a:lstStyle/>
          <a:p>
            <a:r>
              <a:rPr lang="es-ES" dirty="0"/>
              <a:t>Los huéspedes que se alojan en la casa se les da el derecho de usar el Osborne Estate playa privada.</a:t>
            </a:r>
          </a:p>
          <a:p>
            <a:r>
              <a:rPr lang="es-ES" dirty="0"/>
              <a:t>Una gran casa del siglo XIX y el jardín, diseñado para la reina Victoria y el príncipe Alberto de la London constructor, Thomas Cubitt. </a:t>
            </a:r>
          </a:p>
          <a:p>
            <a:r>
              <a:rPr lang="es-ES" dirty="0"/>
              <a:t>Osborne House jardín es un buen ejemplo del estilo victoriano italiano.</a:t>
            </a:r>
          </a:p>
          <a:p>
            <a:r>
              <a:rPr lang="es-ES" dirty="0"/>
              <a:t> La finca tiene un jardín del siglo XVIII, cuando fue comprado por la reina Victoria. </a:t>
            </a:r>
          </a:p>
          <a:p>
            <a:r>
              <a:rPr lang="es-ES" dirty="0"/>
              <a:t>Esto incluyó la huerta amurallada y terreno de placer. </a:t>
            </a:r>
          </a:p>
          <a:p>
            <a:r>
              <a:rPr lang="es-ES" dirty="0"/>
              <a:t>Prince Albert tomó un interés personal en la siembra, la influencia de su domicilio familiar, Rosenau, y ayudado por Ludwig Gruner. </a:t>
            </a:r>
          </a:p>
          <a:p>
            <a:endParaRPr lang="es-ES" dirty="0"/>
          </a:p>
        </p:txBody>
      </p:sp>
    </p:spTree>
    <p:extLst>
      <p:ext uri="{BB962C8B-B14F-4D97-AF65-F5344CB8AC3E}">
        <p14:creationId xmlns:p14="http://schemas.microsoft.com/office/powerpoint/2010/main" val="285017198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Osborne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948976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Osborne House.-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027453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Osborne House.-Terr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232343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Osborne House.-Isla de Wigh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744017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Título"/>
          <p:cNvSpPr>
            <a:spLocks noGrp="1"/>
          </p:cNvSpPr>
          <p:nvPr>
            <p:ph type="title"/>
          </p:nvPr>
        </p:nvSpPr>
        <p:spPr/>
        <p:txBody>
          <a:bodyPr/>
          <a:lstStyle/>
          <a:p>
            <a:pPr fontAlgn="auto">
              <a:spcAft>
                <a:spcPts val="0"/>
              </a:spcAft>
              <a:defRPr/>
            </a:pPr>
            <a:r>
              <a:rPr lang="es-ES" dirty="0"/>
              <a:t>Packwood Gardens</a:t>
            </a:r>
          </a:p>
        </p:txBody>
      </p:sp>
      <p:sp>
        <p:nvSpPr>
          <p:cNvPr id="136195" name="4 Marcador de contenido"/>
          <p:cNvSpPr>
            <a:spLocks noGrp="1"/>
          </p:cNvSpPr>
          <p:nvPr>
            <p:ph sz="quarter" idx="1"/>
          </p:nvPr>
        </p:nvSpPr>
        <p:spPr/>
        <p:txBody>
          <a:bodyPr/>
          <a:lstStyle/>
          <a:p>
            <a:r>
              <a:rPr lang="es-ES" dirty="0"/>
              <a:t>Packwood Casa con entramado de madera Tudor Manor House cerca de Lapworth , Warwickshire . Propiedad de la National Trust desde 1941,  la casa es un edificio protegido . </a:t>
            </a:r>
          </a:p>
          <a:p>
            <a:r>
              <a:rPr lang="es-ES" dirty="0"/>
              <a:t>Tiene una gran cantidad de tapices y muebles finos, y es conocido por el jardín de tejos. </a:t>
            </a:r>
          </a:p>
          <a:p>
            <a:r>
              <a:rPr lang="es-ES" dirty="0"/>
              <a:t>La casa comenzó como una modesta casa de campo con estructura de madera construida por John Fetherston entre 1556 y 1560. El último miembro de la familia Fetherstone murió en 1876. [2] En 1904, y la casa fue comprada por Birmingham industrial Alfred Ash</a:t>
            </a:r>
          </a:p>
        </p:txBody>
      </p:sp>
    </p:spTree>
    <p:extLst>
      <p:ext uri="{BB962C8B-B14F-4D97-AF65-F5344CB8AC3E}">
        <p14:creationId xmlns:p14="http://schemas.microsoft.com/office/powerpoint/2010/main" val="410874763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2 Marcador de contenido"/>
          <p:cNvSpPr>
            <a:spLocks noGrp="1"/>
          </p:cNvSpPr>
          <p:nvPr>
            <p:ph sz="quarter" idx="1"/>
          </p:nvPr>
        </p:nvSpPr>
        <p:spPr>
          <a:xfrm>
            <a:off x="457200" y="404813"/>
            <a:ext cx="7467600" cy="6069012"/>
          </a:xfrm>
        </p:spPr>
        <p:txBody>
          <a:bodyPr/>
          <a:lstStyle/>
          <a:p>
            <a:r>
              <a:rPr lang="es-ES" dirty="0"/>
              <a:t>Fue heredado por Graham Barón ceniza (Barón siendo en este caso el nombre no es un título) en 1925, que pasó los siguientes dos décadas la creación de una casa de carácter Tudor. </a:t>
            </a:r>
          </a:p>
          <a:p>
            <a:r>
              <a:rPr lang="es-ES" dirty="0"/>
              <a:t>Compró una amplia colección de muebles del siglo  XVI y XVII , algunos obtenidos de las inmediaciones Baddesley Clinton . </a:t>
            </a:r>
          </a:p>
          <a:p>
            <a:r>
              <a:rPr lang="es-ES" dirty="0"/>
              <a:t>El gran granero de la granja se convirtió en una sala de estilo Tudor, con suelo acolchado para bailar, y estaba conectado a la casa principal por la adición de una larga galería en 1931. </a:t>
            </a:r>
          </a:p>
          <a:p>
            <a:r>
              <a:rPr lang="es-ES" dirty="0"/>
              <a:t>En 1941, Ash donó la casa y los jardines del Patrimonio Nacional .  </a:t>
            </a:r>
          </a:p>
          <a:p>
            <a:endParaRPr lang="es-ES" dirty="0"/>
          </a:p>
          <a:p>
            <a:endParaRPr lang="es-ES" dirty="0"/>
          </a:p>
        </p:txBody>
      </p:sp>
    </p:spTree>
    <p:extLst>
      <p:ext uri="{BB962C8B-B14F-4D97-AF65-F5344CB8AC3E}">
        <p14:creationId xmlns:p14="http://schemas.microsoft.com/office/powerpoint/2010/main" val="40065899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2 Marcador de contenido"/>
          <p:cNvSpPr>
            <a:spLocks noGrp="1"/>
          </p:cNvSpPr>
          <p:nvPr>
            <p:ph sz="quarter" idx="1"/>
          </p:nvPr>
        </p:nvSpPr>
        <p:spPr>
          <a:xfrm>
            <a:off x="457200" y="476250"/>
            <a:ext cx="7467600" cy="5997575"/>
          </a:xfrm>
        </p:spPr>
        <p:txBody>
          <a:bodyPr/>
          <a:lstStyle/>
          <a:p>
            <a:r>
              <a:rPr lang="es-ES" dirty="0"/>
              <a:t>El famoso Jardín Yew con más de 100 árboles se presenta en la mitad del siglo XVII por John Fetherston, el abogado.</a:t>
            </a:r>
          </a:p>
          <a:p>
            <a:r>
              <a:rPr lang="es-ES" dirty="0"/>
              <a:t> Se supone que los tejos recortados para representar "El Sermón de la Montaña ". Doce grandes tejos son conocidos como los " apóstoles "y los cuatro grandes muestras en el medio son" Los Evangelistas . </a:t>
            </a:r>
          </a:p>
          <a:p>
            <a:r>
              <a:rPr lang="es-ES" dirty="0"/>
              <a:t>Un camino en espiral apretada llena de caja de setos sube un montículo llamado "El Monte". </a:t>
            </a:r>
          </a:p>
          <a:p>
            <a:r>
              <a:rPr lang="es-ES" dirty="0"/>
              <a:t>La única tejo que corona la cumbre se conoce como "El Maestro". Los árboles más pequeños de tejo se llaman "La Multitud" y se plantaron en el siglo X IX para sustituir a un huerto.</a:t>
            </a:r>
          </a:p>
        </p:txBody>
      </p:sp>
    </p:spTree>
    <p:extLst>
      <p:ext uri="{BB962C8B-B14F-4D97-AF65-F5344CB8AC3E}">
        <p14:creationId xmlns:p14="http://schemas.microsoft.com/office/powerpoint/2010/main" val="331855838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Packwood Gardens.-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747760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Packwood Garden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02990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Packwood Gardens.-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737122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Packwood Gardens.-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716268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Packwood House.-x.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550740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Pacwood Gardens.-x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949042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Título"/>
          <p:cNvSpPr>
            <a:spLocks noGrp="1"/>
          </p:cNvSpPr>
          <p:nvPr>
            <p:ph type="title"/>
          </p:nvPr>
        </p:nvSpPr>
        <p:spPr/>
        <p:txBody>
          <a:bodyPr/>
          <a:lstStyle/>
          <a:p>
            <a:pPr fontAlgn="auto">
              <a:spcAft>
                <a:spcPts val="0"/>
              </a:spcAft>
              <a:defRPr/>
            </a:pPr>
            <a:r>
              <a:rPr lang="es-ES" dirty="0"/>
              <a:t>Warwick .-Peacock Gardens</a:t>
            </a:r>
          </a:p>
        </p:txBody>
      </p:sp>
      <p:sp>
        <p:nvSpPr>
          <p:cNvPr id="110595" name="2 Marcador de contenido"/>
          <p:cNvSpPr>
            <a:spLocks noGrp="1"/>
          </p:cNvSpPr>
          <p:nvPr>
            <p:ph sz="quarter" idx="1"/>
          </p:nvPr>
        </p:nvSpPr>
        <p:spPr/>
        <p:txBody>
          <a:bodyPr>
            <a:normAutofit lnSpcReduction="10000"/>
          </a:bodyPr>
          <a:lstStyle/>
          <a:p>
            <a:pPr marL="0" indent="0" fontAlgn="auto">
              <a:spcAft>
                <a:spcPts val="0"/>
              </a:spcAft>
              <a:buFont typeface="Wingdings"/>
              <a:buNone/>
              <a:defRPr/>
            </a:pPr>
            <a:endParaRPr lang="es-ES" dirty="0"/>
          </a:p>
          <a:p>
            <a:pPr marL="274320" indent="-274320" fontAlgn="auto">
              <a:spcAft>
                <a:spcPts val="0"/>
              </a:spcAft>
              <a:buFont typeface="Wingdings"/>
              <a:buChar char=""/>
              <a:defRPr/>
            </a:pPr>
            <a:r>
              <a:rPr lang="es-ES" dirty="0"/>
              <a:t>Un gran castillo medieval a orillas del río Avon, con parque y jardín. Lancelot Brown eliminó los viejos parterres y barrió la tierra abajo desde el castillo hasta el río, como lo hizo en el castillo de Alnwick. Walpole, en 1751, dijo que "La vista me gustó más de lo que puedo expresar. </a:t>
            </a:r>
          </a:p>
          <a:p>
            <a:pPr marL="274320" indent="-274320" fontAlgn="auto">
              <a:spcAft>
                <a:spcPts val="0"/>
              </a:spcAft>
              <a:buFont typeface="Wingdings"/>
              <a:buChar char=""/>
              <a:defRPr/>
            </a:pPr>
            <a:r>
              <a:rPr lang="es-ES" dirty="0"/>
              <a:t>En el siglo XIX Robert Marnock añadió un parterre hexagonal y un jardín de rosas (c1870). Conocido como el Peacock Garden, se encuentra en frente del invernadero, que contiene una reproducción del famoso Jarrón Warwick que pertenecía a la familia. </a:t>
            </a:r>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288822549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Peackok Grdens.-Conservato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493328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Peacock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349885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Peacock Garden.-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526109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Peacock Gardens.-x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72168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Título"/>
          <p:cNvSpPr>
            <a:spLocks noGrp="1"/>
          </p:cNvSpPr>
          <p:nvPr>
            <p:ph type="title"/>
          </p:nvPr>
        </p:nvSpPr>
        <p:spPr/>
        <p:txBody>
          <a:bodyPr/>
          <a:lstStyle/>
          <a:p>
            <a:pPr fontAlgn="auto">
              <a:spcAft>
                <a:spcPts val="0"/>
              </a:spcAft>
              <a:defRPr/>
            </a:pPr>
            <a:r>
              <a:rPr lang="es-ES" dirty="0"/>
              <a:t>Penhurst Gardens</a:t>
            </a:r>
          </a:p>
        </p:txBody>
      </p:sp>
      <p:sp>
        <p:nvSpPr>
          <p:cNvPr id="150531" name="2 Marcador de contenido"/>
          <p:cNvSpPr>
            <a:spLocks noGrp="1"/>
          </p:cNvSpPr>
          <p:nvPr>
            <p:ph sz="quarter" idx="1"/>
          </p:nvPr>
        </p:nvSpPr>
        <p:spPr/>
        <p:txBody>
          <a:bodyPr/>
          <a:lstStyle/>
          <a:p>
            <a:r>
              <a:rPr lang="es-ES" dirty="0"/>
              <a:t>Una casa medieval almenada, con adiciones posteriores, rodeado de jardines antiguos.</a:t>
            </a:r>
          </a:p>
          <a:p>
            <a:r>
              <a:rPr lang="es-ES" dirty="0"/>
              <a:t> El jardín fue uno de los primeros en ser restaurada en la década de 1860, a su estilo "Inglés Antiguo". George Devey utiliza el grabado de Kip (c1700) para recibir orientación.</a:t>
            </a:r>
          </a:p>
          <a:p>
            <a:r>
              <a:rPr lang="es-ES" dirty="0"/>
              <a:t> Una segunda restauración se inició en la década de 1970. </a:t>
            </a:r>
          </a:p>
          <a:p>
            <a:r>
              <a:rPr lang="es-ES" dirty="0"/>
              <a:t>Los jardines cuentan con una serie de recintos rectangulares tratados de diferentes maneras. </a:t>
            </a:r>
          </a:p>
        </p:txBody>
      </p:sp>
    </p:spTree>
    <p:extLst>
      <p:ext uri="{BB962C8B-B14F-4D97-AF65-F5344CB8AC3E}">
        <p14:creationId xmlns:p14="http://schemas.microsoft.com/office/powerpoint/2010/main" val="76402304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813"/>
            <a:ext cx="7467600" cy="6069012"/>
          </a:xfrm>
        </p:spPr>
        <p:txBody>
          <a:bodyPr>
            <a:normAutofit lnSpcReduction="10000"/>
          </a:bodyPr>
          <a:lstStyle/>
          <a:p>
            <a:pPr marL="274320" indent="-274320" fontAlgn="auto">
              <a:spcAft>
                <a:spcPts val="0"/>
              </a:spcAft>
              <a:buFont typeface="Wingdings"/>
              <a:buChar char=""/>
              <a:defRPr/>
            </a:pPr>
            <a:r>
              <a:rPr lang="es-ES" dirty="0"/>
              <a:t>Hay un cuadro de parterre, un huerto, un jardín de rosas y las fronteras diseñados por Lanning Roper. Blomfield escribió que "No hay nada más hermoso que algunos de los paseos bajo los árboles de manzana en los jardines de Penshurst. </a:t>
            </a:r>
          </a:p>
          <a:p>
            <a:pPr marL="274320" indent="-274320" fontAlgn="auto">
              <a:spcAft>
                <a:spcPts val="0"/>
              </a:spcAft>
              <a:buFont typeface="Wingdings"/>
              <a:buChar char=""/>
              <a:defRPr/>
            </a:pPr>
            <a:r>
              <a:rPr lang="es-ES" dirty="0"/>
              <a:t>Penshurst Place es un edificio histórico cerca de Tonbridge , Kent , (51 km) al sur este de Londres , Inglaterra . </a:t>
            </a:r>
          </a:p>
          <a:p>
            <a:pPr marL="274320" indent="-274320" fontAlgn="auto">
              <a:spcAft>
                <a:spcPts val="0"/>
              </a:spcAft>
              <a:buFont typeface="Wingdings"/>
              <a:buChar char=""/>
              <a:defRPr/>
            </a:pPr>
            <a:r>
              <a:rPr lang="es-ES" dirty="0"/>
              <a:t>Es el hogar ancestral de la familia de Sidney, y fue el lugar de nacimiento del gran poeta isabelino, cortesano y soldado, Sir Philip Sidney . La casa medieval original es uno de los ejemplos más completos de la arquitectura doméstica del siglo XIV en Inglaterra sobrevive en su ubicación original. Parte de la casa y sus jardines están abiertos al público. </a:t>
            </a:r>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308100486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Penhurst Castle.-U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243667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Penhurst P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469264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Penhurst Place Gard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692571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Penhurst Plac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182409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Penhurs Garden.-U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481598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Penhurst Place.-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251407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Penhurst Place 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839101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Penshurst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26489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Penshurst Place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257393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Penshurst,.U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726305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Penshurst P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021787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Penshurst_from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133918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Título"/>
          <p:cNvSpPr>
            <a:spLocks noGrp="1"/>
          </p:cNvSpPr>
          <p:nvPr>
            <p:ph type="title"/>
          </p:nvPr>
        </p:nvSpPr>
        <p:spPr/>
        <p:txBody>
          <a:bodyPr/>
          <a:lstStyle/>
          <a:p>
            <a:pPr fontAlgn="auto">
              <a:spcAft>
                <a:spcPts val="0"/>
              </a:spcAft>
              <a:defRPr/>
            </a:pPr>
            <a:r>
              <a:rPr lang="es-ES" dirty="0"/>
              <a:t>Picton Castle Gardens</a:t>
            </a:r>
          </a:p>
        </p:txBody>
      </p:sp>
      <p:sp>
        <p:nvSpPr>
          <p:cNvPr id="164867" name="2 Marcador de contenido"/>
          <p:cNvSpPr>
            <a:spLocks noGrp="1"/>
          </p:cNvSpPr>
          <p:nvPr>
            <p:ph sz="quarter" idx="1"/>
          </p:nvPr>
        </p:nvSpPr>
        <p:spPr/>
        <p:txBody>
          <a:bodyPr/>
          <a:lstStyle/>
          <a:p>
            <a:r>
              <a:rPr lang="es-ES" dirty="0"/>
              <a:t>Castillo de Picton ( Welsh : Castell Pictwn) es un medieval castillo cerca de Haverfordwest en Pembrokeshire , Gales .</a:t>
            </a:r>
          </a:p>
          <a:p>
            <a:r>
              <a:rPr lang="es-ES" dirty="0"/>
              <a:t> Construido a finales del siglo XIII  por Sir John Wogan y todavía está habitada por sus descendientes, la familia Philipps.</a:t>
            </a:r>
          </a:p>
          <a:p>
            <a:r>
              <a:rPr lang="es-ES" dirty="0"/>
              <a:t> Paseemos por debajo de los jardines del bosque en el Castillo de Picton y encontraremos algunos de los árboles más altos y más antiguos en el oeste de Gales, junto con una abundancia de flores silvestres y arbustos hermosos bosques de todos los rincones del mundo. </a:t>
            </a:r>
          </a:p>
        </p:txBody>
      </p:sp>
    </p:spTree>
    <p:extLst>
      <p:ext uri="{BB962C8B-B14F-4D97-AF65-F5344CB8AC3E}">
        <p14:creationId xmlns:p14="http://schemas.microsoft.com/office/powerpoint/2010/main" val="1208236828"/>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2 Marcador de contenido"/>
          <p:cNvSpPr>
            <a:spLocks noGrp="1"/>
          </p:cNvSpPr>
          <p:nvPr>
            <p:ph sz="quarter" idx="1"/>
          </p:nvPr>
        </p:nvSpPr>
        <p:spPr>
          <a:xfrm>
            <a:off x="457200" y="620713"/>
            <a:ext cx="7467600" cy="5853112"/>
          </a:xfrm>
        </p:spPr>
        <p:txBody>
          <a:bodyPr/>
          <a:lstStyle/>
          <a:p>
            <a:r>
              <a:rPr lang="es-ES" dirty="0"/>
              <a:t>Cuarenta hectáreas de jardines del bosque incluyen una colección única de rododendros y especies raras como arrayanes, Embothrium y Eucryphia. </a:t>
            </a:r>
          </a:p>
          <a:p>
            <a:r>
              <a:rPr lang="es-ES" dirty="0"/>
              <a:t>También hay un laberinto, paseo helecho y dewpond re-diseñado. El jardín tiene un motín encantadora de color durante los meses de verano con una elegante fuente como punto focal, las hierbas medicinales, se levantó arcos esparcidos y fascinante Fernery.</a:t>
            </a:r>
          </a:p>
          <a:p>
            <a:endParaRPr lang="es-ES" dirty="0"/>
          </a:p>
        </p:txBody>
      </p:sp>
    </p:spTree>
    <p:extLst>
      <p:ext uri="{BB962C8B-B14F-4D97-AF65-F5344CB8AC3E}">
        <p14:creationId xmlns:p14="http://schemas.microsoft.com/office/powerpoint/2010/main" val="200582401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Picton Castl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612187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Picton Castle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18689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Picton Castle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905423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Picton Castle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988378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Picton Castle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27224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descr="Picton Castle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58842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descr="Picton Castle Gardens.-Wal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830188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Título"/>
          <p:cNvSpPr>
            <a:spLocks noGrp="1"/>
          </p:cNvSpPr>
          <p:nvPr>
            <p:ph type="title"/>
          </p:nvPr>
        </p:nvSpPr>
        <p:spPr/>
        <p:txBody>
          <a:bodyPr/>
          <a:lstStyle/>
          <a:p>
            <a:pPr fontAlgn="auto">
              <a:spcAft>
                <a:spcPts val="0"/>
              </a:spcAft>
              <a:defRPr/>
            </a:pPr>
            <a:r>
              <a:rPr lang="es-ES" dirty="0"/>
              <a:t>Polesden Lacey</a:t>
            </a:r>
          </a:p>
        </p:txBody>
      </p:sp>
      <p:sp>
        <p:nvSpPr>
          <p:cNvPr id="174083" name="2 Marcador de contenido"/>
          <p:cNvSpPr>
            <a:spLocks noGrp="1"/>
          </p:cNvSpPr>
          <p:nvPr>
            <p:ph sz="quarter" idx="1"/>
          </p:nvPr>
        </p:nvSpPr>
        <p:spPr/>
        <p:txBody>
          <a:bodyPr/>
          <a:lstStyle/>
          <a:p>
            <a:r>
              <a:rPr lang="es-ES" dirty="0"/>
              <a:t>Polesden Lacey es una casa de estilo eduardiano (ampliado de un edificio anterior) y raíces. Se encuentra en las llanuras del norte de Gran Bookham , cerca Dorking , Surrey , Inglaterra . Está dirigido por el National Trust y es uno de los establecimientos más populares del Fideicomiso. </a:t>
            </a:r>
          </a:p>
          <a:p>
            <a:r>
              <a:rPr lang="es-ES" dirty="0"/>
              <a:t>Esta Regency casa fue remodelada ampliamente en 1906 por Margaret Greville , un conocido Edwardian anfitriona. Su colección de pinturas de la bella, se muestra muebles, porcelana y plata en los salones y galerías, como lo fue en el momento de sus famosas fiestas en casa. </a:t>
            </a:r>
          </a:p>
          <a:p>
            <a:endParaRPr lang="es-ES" dirty="0"/>
          </a:p>
        </p:txBody>
      </p:sp>
    </p:spTree>
    <p:extLst>
      <p:ext uri="{BB962C8B-B14F-4D97-AF65-F5344CB8AC3E}">
        <p14:creationId xmlns:p14="http://schemas.microsoft.com/office/powerpoint/2010/main" val="420317304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813"/>
            <a:ext cx="7467600" cy="6069012"/>
          </a:xfrm>
        </p:spPr>
        <p:txBody>
          <a:bodyPr>
            <a:normAutofit lnSpcReduction="10000"/>
          </a:bodyPr>
          <a:lstStyle/>
          <a:p>
            <a:pPr marL="274320" indent="-274320" fontAlgn="auto">
              <a:spcAft>
                <a:spcPts val="0"/>
              </a:spcAft>
              <a:buFont typeface="Wingdings"/>
              <a:buChar char=""/>
              <a:defRPr/>
            </a:pPr>
            <a:r>
              <a:rPr lang="es-ES" dirty="0"/>
              <a:t>Hay un amplio terreno, un jardín de rosas amurallada, césped y paisaje camina a través de parte de la finca de  (5,6 km ²). </a:t>
            </a:r>
          </a:p>
          <a:p>
            <a:pPr marL="274320" indent="-274320" fontAlgn="auto">
              <a:spcAft>
                <a:spcPts val="0"/>
              </a:spcAft>
              <a:buFont typeface="Wingdings"/>
              <a:buChar char=""/>
              <a:defRPr/>
            </a:pPr>
            <a:r>
              <a:rPr lang="es-ES" dirty="0"/>
              <a:t>El futuro rey Jorge VI y la reina Isabel pasaron parte de su luna de miel aquí en 1923. </a:t>
            </a:r>
          </a:p>
          <a:p>
            <a:pPr marL="274320" indent="-274320" fontAlgn="auto">
              <a:spcAft>
                <a:spcPts val="0"/>
              </a:spcAft>
              <a:buFont typeface="Wingdings"/>
              <a:buChar char=""/>
              <a:defRPr/>
            </a:pPr>
            <a:r>
              <a:rPr lang="es-ES" dirty="0"/>
              <a:t>Polesden Lacey se dejó al Fondo Nacional de la Sra. Greville en 1942 en memoria de su padre, William McEwan (ella era la hija ilegítima y único heredero). Hubo un grave incendio en 1960, que causó daños pero no grave pérdida. </a:t>
            </a:r>
          </a:p>
          <a:p>
            <a:pPr marL="274320" indent="-274320" fontAlgn="auto">
              <a:spcAft>
                <a:spcPts val="0"/>
              </a:spcAft>
              <a:buFont typeface="Wingdings"/>
              <a:buChar char=""/>
              <a:defRPr/>
            </a:pPr>
            <a:r>
              <a:rPr lang="es-ES" dirty="0"/>
              <a:t>En 1995, el National Trust se embarcó en un programa de restauración y renovación. </a:t>
            </a:r>
          </a:p>
          <a:p>
            <a:pPr marL="274320" indent="-274320" fontAlgn="auto">
              <a:spcAft>
                <a:spcPts val="0"/>
              </a:spcAft>
              <a:buFont typeface="Wingdings"/>
              <a:buChar char=""/>
              <a:defRPr/>
            </a:pPr>
            <a:r>
              <a:rPr lang="es-ES" dirty="0"/>
              <a:t> En 2008/9, las instalaciones para los visitantes eran bastante ampliamente remodeladas, con un nuevo aparcamiento, cafetería, tienda y tienda de la granja. </a:t>
            </a:r>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233859532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2 Marcador de contenido"/>
          <p:cNvSpPr>
            <a:spLocks noGrp="1"/>
          </p:cNvSpPr>
          <p:nvPr>
            <p:ph sz="quarter" idx="1"/>
          </p:nvPr>
        </p:nvSpPr>
        <p:spPr>
          <a:xfrm>
            <a:off x="457200" y="549275"/>
            <a:ext cx="7467600" cy="5924550"/>
          </a:xfrm>
        </p:spPr>
        <p:txBody>
          <a:bodyPr/>
          <a:lstStyle/>
          <a:p>
            <a:r>
              <a:rPr lang="es-ES" dirty="0"/>
              <a:t>Se recibió 297.000 visitantes en 2011-2012 y 256.000 en 2010-2011, situándose entre las diez propiedades más visitadas del Fideicomiso.</a:t>
            </a:r>
          </a:p>
          <a:p>
            <a:r>
              <a:rPr lang="es-ES" dirty="0"/>
              <a:t> Una villa Regency (1821-3), comprada por una azafata de estilo eduardiano en 1906 y decorada con una exposición de artesanías jardín de J Cheal &amp; Sons.</a:t>
            </a:r>
          </a:p>
          <a:p>
            <a:r>
              <a:rPr lang="es-ES" dirty="0"/>
              <a:t> La  larga terraza  data de 1671 y se extendió por el dramaturgo Sheridan, quien la vivió desde 1797 hasta 1816. </a:t>
            </a:r>
          </a:p>
          <a:p>
            <a:r>
              <a:rPr lang="es-ES" dirty="0"/>
              <a:t>El jardín de estilo eduardiano con una serie de recintos amurallados y cubierto con las rosas y la plantación de herbáceas. </a:t>
            </a:r>
          </a:p>
        </p:txBody>
      </p:sp>
    </p:spTree>
    <p:extLst>
      <p:ext uri="{BB962C8B-B14F-4D97-AF65-F5344CB8AC3E}">
        <p14:creationId xmlns:p14="http://schemas.microsoft.com/office/powerpoint/2010/main" val="94903744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1 Imagen" descr="Polesden_lacey_vil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93319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1 Imagen" descr="Polesden Lace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7486502"/>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1 Imagen" descr="Polesden Lacey.-Lond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387019"/>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1 Imagen" descr="Polesden_lace_rose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9866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1 Imagen" descr="Polesden_lacey_bord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984580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1 Imagen" descr="Polesden_lacey_croque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81081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1 Imagen" descr="Polesden_lacey_holeinthew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532485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1 Imagen" descr="Polesden_lacey_bluelupi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23" name="2 Imagen" descr="Polesden_lacey_rosewalk.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16916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TotalTime>
  <Words>5520</Words>
  <Application>Microsoft Office PowerPoint</Application>
  <PresentationFormat>Presentación en pantalla (4:3)</PresentationFormat>
  <Paragraphs>425</Paragraphs>
  <Slides>173</Slides>
  <Notes>126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173</vt:i4>
      </vt:variant>
    </vt:vector>
  </HeadingPairs>
  <TitlesOfParts>
    <vt:vector size="178" baseType="lpstr">
      <vt:lpstr>Calibri</vt:lpstr>
      <vt:lpstr>Century Schoolbook</vt:lpstr>
      <vt:lpstr>Wingdings</vt:lpstr>
      <vt:lpstr>Wingdings 2</vt:lpstr>
      <vt:lpstr>Default Theme</vt:lpstr>
      <vt:lpstr>EUROPA.-LA VUELTA AL MUNDO EN 885 JARDINES.-GARDENS OF ENGLAND.-L-M-N-O-P-W </vt:lpstr>
      <vt:lpstr>Loseley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Lost Gardens of Heligan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Lyme Park</vt:lpstr>
      <vt:lpstr>Presentación de PowerPoint</vt:lpstr>
      <vt:lpstr>Presentación de PowerPoint</vt:lpstr>
      <vt:lpstr>Presentación de PowerPoint</vt:lpstr>
      <vt:lpstr>Presentación de PowerPoint</vt:lpstr>
      <vt:lpstr>Presentación de PowerPoint</vt:lpstr>
      <vt:lpstr>Marsden Park</vt:lpstr>
      <vt:lpstr>Presentación de PowerPoint</vt:lpstr>
      <vt:lpstr>Presentación de PowerPoint</vt:lpstr>
      <vt:lpstr>Presentación de PowerPoint</vt:lpstr>
      <vt:lpstr>Presentación de PowerPoint</vt:lpstr>
      <vt:lpstr>Presentación de PowerPoint</vt:lpstr>
      <vt:lpstr>Mount Stewart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Norfolk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Nymans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Hatfield House.-Old Palace</vt:lpstr>
      <vt:lpstr>Presentación de PowerPoint</vt:lpstr>
      <vt:lpstr>Presentación de PowerPoint</vt:lpstr>
      <vt:lpstr>Presentación de PowerPoint</vt:lpstr>
      <vt:lpstr>Presentación de PowerPoint</vt:lpstr>
      <vt:lpstr>Osborne House</vt:lpstr>
      <vt:lpstr>Presentación de PowerPoint</vt:lpstr>
      <vt:lpstr>Presentación de PowerPoint</vt:lpstr>
      <vt:lpstr>Presentación de PowerPoint</vt:lpstr>
      <vt:lpstr>Presentación de PowerPoint</vt:lpstr>
      <vt:lpstr>Presentación de PowerPoint</vt:lpstr>
      <vt:lpstr>Presentación de PowerPoint</vt:lpstr>
      <vt:lpstr>Packwood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Warwick .-Peacock Gardens</vt:lpstr>
      <vt:lpstr>Presentación de PowerPoint</vt:lpstr>
      <vt:lpstr>Presentación de PowerPoint</vt:lpstr>
      <vt:lpstr>Presentación de PowerPoint</vt:lpstr>
      <vt:lpstr>Presentación de PowerPoint</vt:lpstr>
      <vt:lpstr>Penhurst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Picton Castle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Polesden Lacey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10</cp:revision>
  <dcterms:created xsi:type="dcterms:W3CDTF">2013-09-08T06:06:48Z</dcterms:created>
  <dcterms:modified xsi:type="dcterms:W3CDTF">2018-03-12T06:00:53Z</dcterms:modified>
</cp:coreProperties>
</file>