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D7CF14-932D-423A-B9F5-AAC7F5385830}"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6B61E4-A72D-483A-A59C-AA6C209FC3CF}" type="slidenum">
              <a:rPr lang="es-ES" smtClean="0"/>
              <a:t>‹Nº›</a:t>
            </a:fld>
            <a:endParaRPr lang="es-ES" dirty="0"/>
          </a:p>
        </p:txBody>
      </p:sp>
    </p:spTree>
    <p:extLst>
      <p:ext uri="{BB962C8B-B14F-4D97-AF65-F5344CB8AC3E}">
        <p14:creationId xmlns:p14="http://schemas.microsoft.com/office/powerpoint/2010/main" val="12051361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304CCE1B-1F30-4C10-B59A-E704D090ED92}"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41398643-D21C-4A4C-82A7-C145A0D608F7}"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550791F8-8EA2-4E03-A451-38E777B4C661}"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C16679F2-2598-4B36-AC99-0D0D64403D69}"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A7BB1D81-C3BE-4445-8D53-EFFA36882792}"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1A985CBE-3A22-420D-B104-F059DEB784E8}"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96292310-A9FB-452E-9C17-D6125F7CF3A8}"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A51A24A4-5089-4310-8135-30A26AFA2DDD}"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5E39CA8D-ABDE-4F49-913A-7ABEF1A53731}"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E3CC7A8F-C0E9-4EFC-878B-C4F2809790AA}"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124410AA-F9D8-4557-B2A6-28D14DA36615}"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1892D082-8E0E-4FCE-8301-563A138E4B7A}"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B7706A87-8413-487F-B6B9-2A34CDE26A50}"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4CDFEF5D-D6E3-4B28-99CF-C7E3C713A91D}"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481BBB8C-9801-4C4B-B20C-B5904CE23C5F}"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88401B75-B0A9-4C46-A14A-B21D583A7623}"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6EB2CD5A-E784-4B48-B4BF-DD2B40BE7BFA}"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E4EFDAFA-FFDB-4968-BDD6-A9F2F8070691}"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799170E8-C016-4B30-BFBF-669A773C62B3}"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91ECD54B-7C13-4CCA-8816-D879887172AD}"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535ABDCF-D1EC-4B33-88EF-F1A257C48B4B}"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78F972EF-66A4-4599-8F1F-4E290F9C67C2}"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56937793-8D4A-4444-8499-FF69EA7A9BCB}"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D168D7BF-9F70-42C9-AFA5-E8806C358CAD}"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Stewart.-Agapanthus</a:t>
            </a:r>
          </a:p>
        </p:txBody>
      </p:sp>
      <p:sp>
        <p:nvSpPr>
          <p:cNvPr id="4" name="3 Marcador de número de diapositiva"/>
          <p:cNvSpPr>
            <a:spLocks noGrp="1"/>
          </p:cNvSpPr>
          <p:nvPr>
            <p:ph type="sldNum" sz="quarter" idx="5"/>
          </p:nvPr>
        </p:nvSpPr>
        <p:spPr/>
        <p:txBody>
          <a:bodyPr/>
          <a:lstStyle/>
          <a:p>
            <a:pPr>
              <a:defRPr/>
            </a:pPr>
            <a:fld id="{253BBE5E-C5A2-4EBB-BD61-33A6F8D24AD2}"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Stewart.-Aloe striatula</a:t>
            </a:r>
          </a:p>
        </p:txBody>
      </p:sp>
      <p:sp>
        <p:nvSpPr>
          <p:cNvPr id="4" name="3 Marcador de número de diapositiva"/>
          <p:cNvSpPr>
            <a:spLocks noGrp="1"/>
          </p:cNvSpPr>
          <p:nvPr>
            <p:ph type="sldNum" sz="quarter" idx="5"/>
          </p:nvPr>
        </p:nvSpPr>
        <p:spPr/>
        <p:txBody>
          <a:bodyPr/>
          <a:lstStyle/>
          <a:p>
            <a:pPr>
              <a:defRPr/>
            </a:pPr>
            <a:fld id="{89D50753-3903-40BC-9D35-8E17D5A62B87}"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Stewart.-Beschorneria</a:t>
            </a:r>
          </a:p>
        </p:txBody>
      </p:sp>
      <p:sp>
        <p:nvSpPr>
          <p:cNvPr id="4" name="3 Marcador de número de diapositiva"/>
          <p:cNvSpPr>
            <a:spLocks noGrp="1"/>
          </p:cNvSpPr>
          <p:nvPr>
            <p:ph type="sldNum" sz="quarter" idx="5"/>
          </p:nvPr>
        </p:nvSpPr>
        <p:spPr/>
        <p:txBody>
          <a:bodyPr/>
          <a:lstStyle/>
          <a:p>
            <a:pPr>
              <a:defRPr/>
            </a:pPr>
            <a:fld id="{F984EC43-E8EF-4E49-BB97-D3A6EB0B179B}"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Stewart.-Cordylines</a:t>
            </a:r>
          </a:p>
        </p:txBody>
      </p:sp>
      <p:sp>
        <p:nvSpPr>
          <p:cNvPr id="4" name="3 Marcador de número de diapositiva"/>
          <p:cNvSpPr>
            <a:spLocks noGrp="1"/>
          </p:cNvSpPr>
          <p:nvPr>
            <p:ph type="sldNum" sz="quarter" idx="5"/>
          </p:nvPr>
        </p:nvSpPr>
        <p:spPr/>
        <p:txBody>
          <a:bodyPr/>
          <a:lstStyle/>
          <a:p>
            <a:pPr>
              <a:defRPr/>
            </a:pPr>
            <a:fld id="{48F2CE32-9E97-4E1E-B99D-E7A01BF8B526}"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a:t>
            </a:r>
          </a:p>
        </p:txBody>
      </p:sp>
      <p:sp>
        <p:nvSpPr>
          <p:cNvPr id="4" name="3 Marcador de número de diapositiva"/>
          <p:cNvSpPr>
            <a:spLocks noGrp="1"/>
          </p:cNvSpPr>
          <p:nvPr>
            <p:ph type="sldNum" sz="quarter" idx="5"/>
          </p:nvPr>
        </p:nvSpPr>
        <p:spPr/>
        <p:txBody>
          <a:bodyPr/>
          <a:lstStyle/>
          <a:p>
            <a:pPr>
              <a:defRPr/>
            </a:pPr>
            <a:fld id="{872BAFD4-2520-4D23-ACC7-A8997B2CDB0D}"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Stewart.-Gunneras</a:t>
            </a:r>
          </a:p>
        </p:txBody>
      </p:sp>
      <p:sp>
        <p:nvSpPr>
          <p:cNvPr id="4" name="3 Marcador de número de diapositiva"/>
          <p:cNvSpPr>
            <a:spLocks noGrp="1"/>
          </p:cNvSpPr>
          <p:nvPr>
            <p:ph type="sldNum" sz="quarter" idx="5"/>
          </p:nvPr>
        </p:nvSpPr>
        <p:spPr/>
        <p:txBody>
          <a:bodyPr/>
          <a:lstStyle/>
          <a:p>
            <a:pPr>
              <a:defRPr/>
            </a:pPr>
            <a:fld id="{838DF014-B515-435A-ABB5-458838ED144B}"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Mount Stewart.-Melianthus</a:t>
            </a:r>
          </a:p>
        </p:txBody>
      </p:sp>
      <p:sp>
        <p:nvSpPr>
          <p:cNvPr id="4" name="3 Marcador de número de diapositiva"/>
          <p:cNvSpPr>
            <a:spLocks noGrp="1"/>
          </p:cNvSpPr>
          <p:nvPr>
            <p:ph type="sldNum" sz="quarter" idx="5"/>
          </p:nvPr>
        </p:nvSpPr>
        <p:spPr/>
        <p:txBody>
          <a:bodyPr/>
          <a:lstStyle/>
          <a:p>
            <a:pPr>
              <a:defRPr/>
            </a:pPr>
            <a:fld id="{48D276A0-ADB9-4E5E-98B0-1B5047C7CDDA}"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Norfolck Botanic Gardens</a:t>
            </a:r>
          </a:p>
        </p:txBody>
      </p:sp>
      <p:sp>
        <p:nvSpPr>
          <p:cNvPr id="4" name="3 Marcador de número de diapositiva"/>
          <p:cNvSpPr>
            <a:spLocks noGrp="1"/>
          </p:cNvSpPr>
          <p:nvPr>
            <p:ph type="sldNum" sz="quarter" idx="5"/>
          </p:nvPr>
        </p:nvSpPr>
        <p:spPr/>
        <p:txBody>
          <a:bodyPr/>
          <a:lstStyle/>
          <a:p>
            <a:pPr>
              <a:defRPr/>
            </a:pPr>
            <a:fld id="{B3E59294-C6BB-414C-9442-5FA650A8F47C}"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9B38926C-215C-4AAC-8F46-174D549914FC}"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EB280BAF-CEFA-4F32-9EDE-449EF9AC869F}"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C376C9F0-4296-4684-A63A-572FD89D4A03}"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A872E9DE-4006-4EBB-86DE-3626AB3210CF}"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F9E16582-01AD-4FEA-9C49-A1EDFC47E8BF}"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AF2264BD-8C02-44DD-A2CB-8607C51CC019}"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5D086EB4-1947-4414-8242-525CCDBD76B6}"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E5482071-3AEB-4529-991D-7E7D710927D9}"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3832BA81-C368-4ED8-AB01-6BDEC2C67553}"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CDCC4AEE-E3CF-47DF-8313-C9A9209BC2DF}"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A683D7B5-5CBE-4BDC-8FBB-9D18A1F09870}"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7E6F7ED2-C524-422A-B20B-3DB1B0007C01}"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0D176DDF-FBBA-47D6-BF02-27E0C878D1E3}"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Norfolk Botanic Gardens</a:t>
            </a:r>
          </a:p>
        </p:txBody>
      </p:sp>
      <p:sp>
        <p:nvSpPr>
          <p:cNvPr id="4" name="3 Marcador de número de diapositiva"/>
          <p:cNvSpPr>
            <a:spLocks noGrp="1"/>
          </p:cNvSpPr>
          <p:nvPr>
            <p:ph type="sldNum" sz="quarter" idx="5"/>
          </p:nvPr>
        </p:nvSpPr>
        <p:spPr/>
        <p:txBody>
          <a:bodyPr/>
          <a:lstStyle/>
          <a:p>
            <a:pPr>
              <a:defRPr/>
            </a:pPr>
            <a:fld id="{C624AFAD-9D09-42DB-81F4-5FEC1189698D}"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57</a:t>
            </a:fld>
            <a:endParaRPr lang="es-ES" dirty="0">
              <a:solidFill>
                <a:prstClr val="black"/>
              </a:solidFill>
            </a:endParaRPr>
          </a:p>
        </p:txBody>
      </p:sp>
    </p:spTree>
    <p:extLst>
      <p:ext uri="{BB962C8B-B14F-4D97-AF65-F5344CB8AC3E}">
        <p14:creationId xmlns:p14="http://schemas.microsoft.com/office/powerpoint/2010/main" val="37661408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58</a:t>
            </a:fld>
            <a:endParaRPr lang="es-ES" dirty="0">
              <a:solidFill>
                <a:prstClr val="black"/>
              </a:solidFill>
            </a:endParaRPr>
          </a:p>
        </p:txBody>
      </p:sp>
    </p:spTree>
    <p:extLst>
      <p:ext uri="{BB962C8B-B14F-4D97-AF65-F5344CB8AC3E}">
        <p14:creationId xmlns:p14="http://schemas.microsoft.com/office/powerpoint/2010/main" val="37785558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59</a:t>
            </a:fld>
            <a:endParaRPr lang="es-ES" dirty="0">
              <a:solidFill>
                <a:prstClr val="black"/>
              </a:solidFill>
            </a:endParaRPr>
          </a:p>
        </p:txBody>
      </p:sp>
    </p:spTree>
    <p:extLst>
      <p:ext uri="{BB962C8B-B14F-4D97-AF65-F5344CB8AC3E}">
        <p14:creationId xmlns:p14="http://schemas.microsoft.com/office/powerpoint/2010/main" val="2180607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Gardens</a:t>
            </a:r>
          </a:p>
          <a:p>
            <a:endParaRPr lang="es-ES" dirty="0"/>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60</a:t>
            </a:fld>
            <a:endParaRPr lang="es-ES" dirty="0">
              <a:solidFill>
                <a:prstClr val="black"/>
              </a:solidFill>
            </a:endParaRPr>
          </a:p>
        </p:txBody>
      </p:sp>
    </p:spTree>
    <p:extLst>
      <p:ext uri="{BB962C8B-B14F-4D97-AF65-F5344CB8AC3E}">
        <p14:creationId xmlns:p14="http://schemas.microsoft.com/office/powerpoint/2010/main" val="26668626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61</a:t>
            </a:fld>
            <a:endParaRPr lang="es-ES" dirty="0">
              <a:solidFill>
                <a:prstClr val="black"/>
              </a:solidFill>
            </a:endParaRPr>
          </a:p>
        </p:txBody>
      </p:sp>
    </p:spTree>
    <p:extLst>
      <p:ext uri="{BB962C8B-B14F-4D97-AF65-F5344CB8AC3E}">
        <p14:creationId xmlns:p14="http://schemas.microsoft.com/office/powerpoint/2010/main" val="6745064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62</a:t>
            </a:fld>
            <a:endParaRPr lang="es-ES" dirty="0">
              <a:solidFill>
                <a:prstClr val="black"/>
              </a:solidFill>
            </a:endParaRPr>
          </a:p>
        </p:txBody>
      </p:sp>
    </p:spTree>
    <p:extLst>
      <p:ext uri="{BB962C8B-B14F-4D97-AF65-F5344CB8AC3E}">
        <p14:creationId xmlns:p14="http://schemas.microsoft.com/office/powerpoint/2010/main" val="36501575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63</a:t>
            </a:fld>
            <a:endParaRPr lang="es-ES" dirty="0">
              <a:solidFill>
                <a:prstClr val="black"/>
              </a:solidFill>
            </a:endParaRPr>
          </a:p>
        </p:txBody>
      </p:sp>
    </p:spTree>
    <p:extLst>
      <p:ext uri="{BB962C8B-B14F-4D97-AF65-F5344CB8AC3E}">
        <p14:creationId xmlns:p14="http://schemas.microsoft.com/office/powerpoint/2010/main" val="7127225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64</a:t>
            </a:fld>
            <a:endParaRPr lang="es-ES" dirty="0">
              <a:solidFill>
                <a:prstClr val="black"/>
              </a:solidFill>
            </a:endParaRPr>
          </a:p>
        </p:txBody>
      </p:sp>
    </p:spTree>
    <p:extLst>
      <p:ext uri="{BB962C8B-B14F-4D97-AF65-F5344CB8AC3E}">
        <p14:creationId xmlns:p14="http://schemas.microsoft.com/office/powerpoint/2010/main" val="2280559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65</a:t>
            </a:fld>
            <a:endParaRPr lang="es-ES" dirty="0">
              <a:solidFill>
                <a:prstClr val="black"/>
              </a:solidFill>
            </a:endParaRPr>
          </a:p>
        </p:txBody>
      </p:sp>
    </p:spTree>
    <p:extLst>
      <p:ext uri="{BB962C8B-B14F-4D97-AF65-F5344CB8AC3E}">
        <p14:creationId xmlns:p14="http://schemas.microsoft.com/office/powerpoint/2010/main" val="23099736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66</a:t>
            </a:fld>
            <a:endParaRPr lang="es-ES" dirty="0">
              <a:solidFill>
                <a:prstClr val="black"/>
              </a:solidFill>
            </a:endParaRPr>
          </a:p>
        </p:txBody>
      </p:sp>
    </p:spTree>
    <p:extLst>
      <p:ext uri="{BB962C8B-B14F-4D97-AF65-F5344CB8AC3E}">
        <p14:creationId xmlns:p14="http://schemas.microsoft.com/office/powerpoint/2010/main" val="356787927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Gardens</a:t>
            </a:r>
          </a:p>
        </p:txBody>
      </p:sp>
      <p:sp>
        <p:nvSpPr>
          <p:cNvPr id="4" name="3 Marcador de número de diapositiva"/>
          <p:cNvSpPr>
            <a:spLocks noGrp="1"/>
          </p:cNvSpPr>
          <p:nvPr>
            <p:ph type="sldNum" sz="quarter" idx="5"/>
          </p:nvPr>
        </p:nvSpPr>
        <p:spPr/>
        <p:txBody>
          <a:bodyPr/>
          <a:lstStyle/>
          <a:p>
            <a:pPr>
              <a:defRPr/>
            </a:pPr>
            <a:fld id="{D82037A7-CE62-4E56-9322-CBED1FFE334D}"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Gardens</a:t>
            </a:r>
          </a:p>
        </p:txBody>
      </p:sp>
      <p:sp>
        <p:nvSpPr>
          <p:cNvPr id="4" name="3 Marcador de número de diapositiva"/>
          <p:cNvSpPr>
            <a:spLocks noGrp="1"/>
          </p:cNvSpPr>
          <p:nvPr>
            <p:ph type="sldNum" sz="quarter" idx="5"/>
          </p:nvPr>
        </p:nvSpPr>
        <p:spPr/>
        <p:txBody>
          <a:bodyPr/>
          <a:lstStyle/>
          <a:p>
            <a:pPr>
              <a:defRPr/>
            </a:pPr>
            <a:fld id="{647057DC-F2BA-41D6-8BDF-E18F7D8B6CD7}"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Gardens</a:t>
            </a:r>
          </a:p>
        </p:txBody>
      </p:sp>
      <p:sp>
        <p:nvSpPr>
          <p:cNvPr id="4" name="3 Marcador de número de diapositiva"/>
          <p:cNvSpPr>
            <a:spLocks noGrp="1"/>
          </p:cNvSpPr>
          <p:nvPr>
            <p:ph type="sldNum" sz="quarter" idx="5"/>
          </p:nvPr>
        </p:nvSpPr>
        <p:spPr/>
        <p:txBody>
          <a:bodyPr/>
          <a:lstStyle/>
          <a:p>
            <a:pPr>
              <a:defRPr/>
            </a:pPr>
            <a:fld id="{954B6554-2552-447E-904F-72BC0BBA1822}"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71</a:t>
            </a:fld>
            <a:endParaRPr lang="es-ES" dirty="0">
              <a:solidFill>
                <a:prstClr val="black"/>
              </a:solidFill>
            </a:endParaRPr>
          </a:p>
        </p:txBody>
      </p:sp>
    </p:spTree>
    <p:extLst>
      <p:ext uri="{BB962C8B-B14F-4D97-AF65-F5344CB8AC3E}">
        <p14:creationId xmlns:p14="http://schemas.microsoft.com/office/powerpoint/2010/main" val="269175864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72</a:t>
            </a:fld>
            <a:endParaRPr lang="es-ES" dirty="0">
              <a:solidFill>
                <a:prstClr val="black"/>
              </a:solidFill>
            </a:endParaRPr>
          </a:p>
        </p:txBody>
      </p:sp>
    </p:spTree>
    <p:extLst>
      <p:ext uri="{BB962C8B-B14F-4D97-AF65-F5344CB8AC3E}">
        <p14:creationId xmlns:p14="http://schemas.microsoft.com/office/powerpoint/2010/main" val="41658228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73</a:t>
            </a:fld>
            <a:endParaRPr lang="es-ES" dirty="0">
              <a:solidFill>
                <a:prstClr val="black"/>
              </a:solidFill>
            </a:endParaRPr>
          </a:p>
        </p:txBody>
      </p:sp>
    </p:spTree>
    <p:extLst>
      <p:ext uri="{BB962C8B-B14F-4D97-AF65-F5344CB8AC3E}">
        <p14:creationId xmlns:p14="http://schemas.microsoft.com/office/powerpoint/2010/main" val="89125425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74</a:t>
            </a:fld>
            <a:endParaRPr lang="es-ES" dirty="0">
              <a:solidFill>
                <a:prstClr val="black"/>
              </a:solidFill>
            </a:endParaRPr>
          </a:p>
        </p:txBody>
      </p:sp>
    </p:spTree>
    <p:extLst>
      <p:ext uri="{BB962C8B-B14F-4D97-AF65-F5344CB8AC3E}">
        <p14:creationId xmlns:p14="http://schemas.microsoft.com/office/powerpoint/2010/main" val="408350268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Gardens</a:t>
            </a:r>
          </a:p>
        </p:txBody>
      </p:sp>
      <p:sp>
        <p:nvSpPr>
          <p:cNvPr id="4" name="3 Marcador de número de diapositiva"/>
          <p:cNvSpPr>
            <a:spLocks noGrp="1"/>
          </p:cNvSpPr>
          <p:nvPr>
            <p:ph type="sldNum" sz="quarter" idx="5"/>
          </p:nvPr>
        </p:nvSpPr>
        <p:spPr/>
        <p:txBody>
          <a:bodyPr/>
          <a:lstStyle/>
          <a:p>
            <a:pPr>
              <a:defRPr/>
            </a:pPr>
            <a:fld id="{CDD45D59-12D4-40FB-ACD5-01677900807B}"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Gardens</a:t>
            </a:r>
          </a:p>
        </p:txBody>
      </p:sp>
      <p:sp>
        <p:nvSpPr>
          <p:cNvPr id="4" name="3 Marcador de número de diapositiva"/>
          <p:cNvSpPr>
            <a:spLocks noGrp="1"/>
          </p:cNvSpPr>
          <p:nvPr>
            <p:ph type="sldNum" sz="quarter" idx="5"/>
          </p:nvPr>
        </p:nvSpPr>
        <p:spPr/>
        <p:txBody>
          <a:bodyPr/>
          <a:lstStyle/>
          <a:p>
            <a:pPr>
              <a:defRPr/>
            </a:pPr>
            <a:fld id="{896FF2AC-7D18-418E-AB70-8F079FD7C1F9}"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Gardens</a:t>
            </a:r>
          </a:p>
        </p:txBody>
      </p:sp>
      <p:sp>
        <p:nvSpPr>
          <p:cNvPr id="4" name="3 Marcador de número de diapositiva"/>
          <p:cNvSpPr>
            <a:spLocks noGrp="1"/>
          </p:cNvSpPr>
          <p:nvPr>
            <p:ph type="sldNum" sz="quarter" idx="5"/>
          </p:nvPr>
        </p:nvSpPr>
        <p:spPr/>
        <p:txBody>
          <a:bodyPr/>
          <a:lstStyle/>
          <a:p>
            <a:pPr>
              <a:defRPr/>
            </a:pPr>
            <a:fld id="{A6686DE1-834E-4441-BEFC-55B2946A0A32}"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Gardens.-Criquet</a:t>
            </a:r>
          </a:p>
        </p:txBody>
      </p:sp>
      <p:sp>
        <p:nvSpPr>
          <p:cNvPr id="4" name="3 Marcador de número de diapositiva"/>
          <p:cNvSpPr>
            <a:spLocks noGrp="1"/>
          </p:cNvSpPr>
          <p:nvPr>
            <p:ph type="sldNum" sz="quarter" idx="5"/>
          </p:nvPr>
        </p:nvSpPr>
        <p:spPr/>
        <p:txBody>
          <a:bodyPr/>
          <a:lstStyle/>
          <a:p>
            <a:pPr>
              <a:defRPr/>
            </a:pPr>
            <a:fld id="{D1D9C403-2DE4-410B-A3F1-7E0F5F93C359}"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Gardens</a:t>
            </a:r>
          </a:p>
        </p:txBody>
      </p:sp>
      <p:sp>
        <p:nvSpPr>
          <p:cNvPr id="4" name="3 Marcador de número de diapositiva"/>
          <p:cNvSpPr>
            <a:spLocks noGrp="1"/>
          </p:cNvSpPr>
          <p:nvPr>
            <p:ph type="sldNum" sz="quarter" idx="5"/>
          </p:nvPr>
        </p:nvSpPr>
        <p:spPr/>
        <p:txBody>
          <a:bodyPr/>
          <a:lstStyle/>
          <a:p>
            <a:pPr>
              <a:defRPr/>
            </a:pPr>
            <a:fld id="{7A41E7EC-8618-4EC7-8223-2152FDE0095F}"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Rose Garden</a:t>
            </a:r>
          </a:p>
        </p:txBody>
      </p:sp>
      <p:sp>
        <p:nvSpPr>
          <p:cNvPr id="4" name="3 Marcador de número de diapositiva"/>
          <p:cNvSpPr>
            <a:spLocks noGrp="1"/>
          </p:cNvSpPr>
          <p:nvPr>
            <p:ph type="sldNum" sz="quarter" idx="5"/>
          </p:nvPr>
        </p:nvSpPr>
        <p:spPr/>
        <p:txBody>
          <a:bodyPr/>
          <a:lstStyle/>
          <a:p>
            <a:pPr>
              <a:defRPr/>
            </a:pPr>
            <a:fld id="{268BC665-9879-4499-B1E7-DDD1D700416A}"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Nymans Rock Garden</a:t>
            </a:r>
          </a:p>
        </p:txBody>
      </p:sp>
      <p:sp>
        <p:nvSpPr>
          <p:cNvPr id="4" name="3 Marcador de número de diapositiva"/>
          <p:cNvSpPr>
            <a:spLocks noGrp="1"/>
          </p:cNvSpPr>
          <p:nvPr>
            <p:ph type="sldNum" sz="quarter" idx="5"/>
          </p:nvPr>
        </p:nvSpPr>
        <p:spPr/>
        <p:txBody>
          <a:bodyPr/>
          <a:lstStyle/>
          <a:p>
            <a:pPr>
              <a:defRPr/>
            </a:pPr>
            <a:fld id="{EC2669D6-8575-4A26-BA32-F44CF29152E3}"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Gardens</a:t>
            </a:r>
          </a:p>
          <a:p>
            <a:endParaRPr lang="es-ES" dirty="0"/>
          </a:p>
          <a:p>
            <a:r>
              <a:rPr lang="es-ES" dirty="0"/>
              <a:t> La fuerte reducción de personal en la Segunda Guerra Mundial fue seguido en 1947 por un terrible incendio en la casa, que sobrevive como una ruina jardín. </a:t>
            </a:r>
          </a:p>
          <a:p>
            <a:endParaRPr lang="es-ES" dirty="0"/>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82</a:t>
            </a:fld>
            <a:endParaRPr lang="es-ES" dirty="0">
              <a:solidFill>
                <a:prstClr val="black"/>
              </a:solidFill>
            </a:endParaRPr>
          </a:p>
        </p:txBody>
      </p:sp>
    </p:spTree>
    <p:extLst>
      <p:ext uri="{BB962C8B-B14F-4D97-AF65-F5344CB8AC3E}">
        <p14:creationId xmlns:p14="http://schemas.microsoft.com/office/powerpoint/2010/main" val="423800722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83</a:t>
            </a:fld>
            <a:endParaRPr lang="es-ES" dirty="0">
              <a:solidFill>
                <a:prstClr val="black"/>
              </a:solidFill>
            </a:endParaRPr>
          </a:p>
        </p:txBody>
      </p:sp>
    </p:spTree>
    <p:extLst>
      <p:ext uri="{BB962C8B-B14F-4D97-AF65-F5344CB8AC3E}">
        <p14:creationId xmlns:p14="http://schemas.microsoft.com/office/powerpoint/2010/main" val="241981882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84</a:t>
            </a:fld>
            <a:endParaRPr lang="es-ES" dirty="0">
              <a:solidFill>
                <a:prstClr val="black"/>
              </a:solidFill>
            </a:endParaRPr>
          </a:p>
        </p:txBody>
      </p:sp>
    </p:spTree>
    <p:extLst>
      <p:ext uri="{BB962C8B-B14F-4D97-AF65-F5344CB8AC3E}">
        <p14:creationId xmlns:p14="http://schemas.microsoft.com/office/powerpoint/2010/main" val="9955510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85</a:t>
            </a:fld>
            <a:endParaRPr lang="es-ES" dirty="0">
              <a:solidFill>
                <a:prstClr val="black"/>
              </a:solidFill>
            </a:endParaRPr>
          </a:p>
        </p:txBody>
      </p:sp>
    </p:spTree>
    <p:extLst>
      <p:ext uri="{BB962C8B-B14F-4D97-AF65-F5344CB8AC3E}">
        <p14:creationId xmlns:p14="http://schemas.microsoft.com/office/powerpoint/2010/main" val="229248985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86</a:t>
            </a:fld>
            <a:endParaRPr lang="es-ES" dirty="0">
              <a:solidFill>
                <a:prstClr val="black"/>
              </a:solidFill>
            </a:endParaRPr>
          </a:p>
        </p:txBody>
      </p:sp>
    </p:spTree>
    <p:extLst>
      <p:ext uri="{BB962C8B-B14F-4D97-AF65-F5344CB8AC3E}">
        <p14:creationId xmlns:p14="http://schemas.microsoft.com/office/powerpoint/2010/main" val="240424174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87</a:t>
            </a:fld>
            <a:endParaRPr lang="es-ES" dirty="0">
              <a:solidFill>
                <a:prstClr val="black"/>
              </a:solidFill>
            </a:endParaRPr>
          </a:p>
        </p:txBody>
      </p:sp>
    </p:spTree>
    <p:extLst>
      <p:ext uri="{BB962C8B-B14F-4D97-AF65-F5344CB8AC3E}">
        <p14:creationId xmlns:p14="http://schemas.microsoft.com/office/powerpoint/2010/main" val="183274940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88</a:t>
            </a:fld>
            <a:endParaRPr lang="es-ES" dirty="0">
              <a:solidFill>
                <a:prstClr val="black"/>
              </a:solidFill>
            </a:endParaRPr>
          </a:p>
        </p:txBody>
      </p:sp>
    </p:spTree>
    <p:extLst>
      <p:ext uri="{BB962C8B-B14F-4D97-AF65-F5344CB8AC3E}">
        <p14:creationId xmlns:p14="http://schemas.microsoft.com/office/powerpoint/2010/main" val="196296828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89</a:t>
            </a:fld>
            <a:endParaRPr lang="es-ES" dirty="0">
              <a:solidFill>
                <a:prstClr val="black"/>
              </a:solidFill>
            </a:endParaRPr>
          </a:p>
        </p:txBody>
      </p:sp>
    </p:spTree>
    <p:extLst>
      <p:ext uri="{BB962C8B-B14F-4D97-AF65-F5344CB8AC3E}">
        <p14:creationId xmlns:p14="http://schemas.microsoft.com/office/powerpoint/2010/main" val="89766964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90</a:t>
            </a:fld>
            <a:endParaRPr lang="es-ES" dirty="0">
              <a:solidFill>
                <a:prstClr val="black"/>
              </a:solidFill>
            </a:endParaRPr>
          </a:p>
        </p:txBody>
      </p:sp>
    </p:spTree>
    <p:extLst>
      <p:ext uri="{BB962C8B-B14F-4D97-AF65-F5344CB8AC3E}">
        <p14:creationId xmlns:p14="http://schemas.microsoft.com/office/powerpoint/2010/main" val="37061009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91</a:t>
            </a:fld>
            <a:endParaRPr lang="es-ES" dirty="0">
              <a:solidFill>
                <a:prstClr val="black"/>
              </a:solidFill>
            </a:endParaRPr>
          </a:p>
        </p:txBody>
      </p:sp>
    </p:spTree>
    <p:extLst>
      <p:ext uri="{BB962C8B-B14F-4D97-AF65-F5344CB8AC3E}">
        <p14:creationId xmlns:p14="http://schemas.microsoft.com/office/powerpoint/2010/main" val="404014591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92</a:t>
            </a:fld>
            <a:endParaRPr lang="es-ES" dirty="0">
              <a:solidFill>
                <a:prstClr val="black"/>
              </a:solidFill>
            </a:endParaRPr>
          </a:p>
        </p:txBody>
      </p:sp>
    </p:spTree>
    <p:extLst>
      <p:ext uri="{BB962C8B-B14F-4D97-AF65-F5344CB8AC3E}">
        <p14:creationId xmlns:p14="http://schemas.microsoft.com/office/powerpoint/2010/main" val="269291294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93</a:t>
            </a:fld>
            <a:endParaRPr lang="es-ES" dirty="0">
              <a:solidFill>
                <a:prstClr val="black"/>
              </a:solidFill>
            </a:endParaRPr>
          </a:p>
        </p:txBody>
      </p:sp>
    </p:spTree>
    <p:extLst>
      <p:ext uri="{BB962C8B-B14F-4D97-AF65-F5344CB8AC3E}">
        <p14:creationId xmlns:p14="http://schemas.microsoft.com/office/powerpoint/2010/main" val="187513126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94</a:t>
            </a:fld>
            <a:endParaRPr lang="es-ES" dirty="0">
              <a:solidFill>
                <a:prstClr val="black"/>
              </a:solidFill>
            </a:endParaRPr>
          </a:p>
        </p:txBody>
      </p:sp>
    </p:spTree>
    <p:extLst>
      <p:ext uri="{BB962C8B-B14F-4D97-AF65-F5344CB8AC3E}">
        <p14:creationId xmlns:p14="http://schemas.microsoft.com/office/powerpoint/2010/main" val="45478559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95</a:t>
            </a:fld>
            <a:endParaRPr lang="es-ES" dirty="0">
              <a:solidFill>
                <a:prstClr val="black"/>
              </a:solidFill>
            </a:endParaRPr>
          </a:p>
        </p:txBody>
      </p:sp>
    </p:spTree>
    <p:extLst>
      <p:ext uri="{BB962C8B-B14F-4D97-AF65-F5344CB8AC3E}">
        <p14:creationId xmlns:p14="http://schemas.microsoft.com/office/powerpoint/2010/main" val="239882378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96</a:t>
            </a:fld>
            <a:endParaRPr lang="es-ES" dirty="0">
              <a:solidFill>
                <a:prstClr val="black"/>
              </a:solidFill>
            </a:endParaRPr>
          </a:p>
        </p:txBody>
      </p:sp>
    </p:spTree>
    <p:extLst>
      <p:ext uri="{BB962C8B-B14F-4D97-AF65-F5344CB8AC3E}">
        <p14:creationId xmlns:p14="http://schemas.microsoft.com/office/powerpoint/2010/main" val="380407078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97</a:t>
            </a:fld>
            <a:endParaRPr lang="es-ES" dirty="0">
              <a:solidFill>
                <a:prstClr val="black"/>
              </a:solidFill>
            </a:endParaRPr>
          </a:p>
        </p:txBody>
      </p:sp>
    </p:spTree>
    <p:extLst>
      <p:ext uri="{BB962C8B-B14F-4D97-AF65-F5344CB8AC3E}">
        <p14:creationId xmlns:p14="http://schemas.microsoft.com/office/powerpoint/2010/main" val="43294244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98</a:t>
            </a:fld>
            <a:endParaRPr lang="es-ES" dirty="0">
              <a:solidFill>
                <a:prstClr val="black"/>
              </a:solidFill>
            </a:endParaRPr>
          </a:p>
        </p:txBody>
      </p:sp>
    </p:spTree>
    <p:extLst>
      <p:ext uri="{BB962C8B-B14F-4D97-AF65-F5344CB8AC3E}">
        <p14:creationId xmlns:p14="http://schemas.microsoft.com/office/powerpoint/2010/main" val="138517894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99</a:t>
            </a:fld>
            <a:endParaRPr lang="es-ES" dirty="0">
              <a:solidFill>
                <a:prstClr val="black"/>
              </a:solidFill>
            </a:endParaRPr>
          </a:p>
        </p:txBody>
      </p:sp>
    </p:spTree>
    <p:extLst>
      <p:ext uri="{BB962C8B-B14F-4D97-AF65-F5344CB8AC3E}">
        <p14:creationId xmlns:p14="http://schemas.microsoft.com/office/powerpoint/2010/main" val="161952760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100</a:t>
            </a:fld>
            <a:endParaRPr lang="es-ES" dirty="0">
              <a:solidFill>
                <a:prstClr val="black"/>
              </a:solidFill>
            </a:endParaRPr>
          </a:p>
        </p:txBody>
      </p:sp>
    </p:spTree>
    <p:extLst>
      <p:ext uri="{BB962C8B-B14F-4D97-AF65-F5344CB8AC3E}">
        <p14:creationId xmlns:p14="http://schemas.microsoft.com/office/powerpoint/2010/main" val="241604995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101</a:t>
            </a:fld>
            <a:endParaRPr lang="es-ES" dirty="0">
              <a:solidFill>
                <a:prstClr val="black"/>
              </a:solidFill>
            </a:endParaRPr>
          </a:p>
        </p:txBody>
      </p:sp>
    </p:spTree>
    <p:extLst>
      <p:ext uri="{BB962C8B-B14F-4D97-AF65-F5344CB8AC3E}">
        <p14:creationId xmlns:p14="http://schemas.microsoft.com/office/powerpoint/2010/main" val="249004157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102</a:t>
            </a:fld>
            <a:endParaRPr lang="es-ES" dirty="0">
              <a:solidFill>
                <a:prstClr val="black"/>
              </a:solidFill>
            </a:endParaRPr>
          </a:p>
        </p:txBody>
      </p:sp>
    </p:spTree>
    <p:extLst>
      <p:ext uri="{BB962C8B-B14F-4D97-AF65-F5344CB8AC3E}">
        <p14:creationId xmlns:p14="http://schemas.microsoft.com/office/powerpoint/2010/main" val="122786641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103</a:t>
            </a:fld>
            <a:endParaRPr lang="es-ES" dirty="0">
              <a:solidFill>
                <a:prstClr val="black"/>
              </a:solidFill>
            </a:endParaRPr>
          </a:p>
        </p:txBody>
      </p:sp>
    </p:spTree>
    <p:extLst>
      <p:ext uri="{BB962C8B-B14F-4D97-AF65-F5344CB8AC3E}">
        <p14:creationId xmlns:p14="http://schemas.microsoft.com/office/powerpoint/2010/main" val="82830497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104</a:t>
            </a:fld>
            <a:endParaRPr lang="es-ES" dirty="0">
              <a:solidFill>
                <a:prstClr val="black"/>
              </a:solidFill>
            </a:endParaRPr>
          </a:p>
        </p:txBody>
      </p:sp>
    </p:spTree>
    <p:extLst>
      <p:ext uri="{BB962C8B-B14F-4D97-AF65-F5344CB8AC3E}">
        <p14:creationId xmlns:p14="http://schemas.microsoft.com/office/powerpoint/2010/main" val="69695512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105</a:t>
            </a:fld>
            <a:endParaRPr lang="es-ES" dirty="0">
              <a:solidFill>
                <a:prstClr val="black"/>
              </a:solidFill>
            </a:endParaRPr>
          </a:p>
        </p:txBody>
      </p:sp>
    </p:spTree>
    <p:extLst>
      <p:ext uri="{BB962C8B-B14F-4D97-AF65-F5344CB8AC3E}">
        <p14:creationId xmlns:p14="http://schemas.microsoft.com/office/powerpoint/2010/main" val="208055501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Nymans Garden.</a:t>
            </a:r>
          </a:p>
        </p:txBody>
      </p:sp>
      <p:sp>
        <p:nvSpPr>
          <p:cNvPr id="4" name="3 Marcador de número de diapositiva"/>
          <p:cNvSpPr>
            <a:spLocks noGrp="1"/>
          </p:cNvSpPr>
          <p:nvPr>
            <p:ph type="sldNum" sz="quarter" idx="10"/>
          </p:nvPr>
        </p:nvSpPr>
        <p:spPr/>
        <p:txBody>
          <a:bodyPr/>
          <a:lstStyle/>
          <a:p>
            <a:pPr>
              <a:defRPr/>
            </a:pPr>
            <a:fld id="{C01A5303-AD2E-456E-8B9F-E67364F7E1F8}" type="slidenum">
              <a:rPr lang="es-ES">
                <a:solidFill>
                  <a:prstClr val="black"/>
                </a:solidFill>
              </a:rPr>
              <a:pPr>
                <a:defRPr/>
              </a:pPr>
              <a:t>106</a:t>
            </a:fld>
            <a:endParaRPr lang="es-ES" dirty="0">
              <a:solidFill>
                <a:prstClr val="black"/>
              </a:solidFill>
            </a:endParaRPr>
          </a:p>
        </p:txBody>
      </p:sp>
    </p:spTree>
    <p:extLst>
      <p:ext uri="{BB962C8B-B14F-4D97-AF65-F5344CB8AC3E}">
        <p14:creationId xmlns:p14="http://schemas.microsoft.com/office/powerpoint/2010/main" val="37684451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75.jpg"/></Relationships>
</file>

<file path=ppt/slides/_rels/slide8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18448" cy="2016224"/>
          </a:xfrm>
        </p:spPr>
        <p:txBody>
          <a:bodyPr>
            <a:normAutofit fontScale="90000"/>
          </a:bodyPr>
          <a:lstStyle/>
          <a:p>
            <a:r>
              <a:rPr lang="es-ES" sz="3600" dirty="0"/>
              <a:t>EUROPA.-LA VUELTA AL MUNDO EN 885 JARDINES.-GARDENS OF ENGLAND.-MO-NY</a:t>
            </a:r>
            <a:br>
              <a:rPr lang="es-ES" dirty="0"/>
            </a:br>
            <a:endParaRPr lang="es-ES" dirty="0"/>
          </a:p>
        </p:txBody>
      </p:sp>
      <p:sp>
        <p:nvSpPr>
          <p:cNvPr id="3" name="2 Subtítulo"/>
          <p:cNvSpPr>
            <a:spLocks noGrp="1"/>
          </p:cNvSpPr>
          <p:nvPr>
            <p:ph type="subTitle" idx="1"/>
          </p:nvPr>
        </p:nvSpPr>
        <p:spPr>
          <a:xfrm>
            <a:off x="2771800" y="4221088"/>
            <a:ext cx="4896544" cy="1728192"/>
          </a:xfrm>
        </p:spPr>
        <p:txBody>
          <a:bodyPr>
            <a:normAutofit/>
          </a:bodyPr>
          <a:lstStyle/>
          <a:p>
            <a:r>
              <a:rPr lang="es-ES" dirty="0"/>
              <a:t>Selección de textos y fotografías por</a:t>
            </a:r>
          </a:p>
          <a:p>
            <a:r>
              <a:rPr lang="es-ES" sz="2800" dirty="0"/>
              <a:t>JOSE ELIAS BONELLS </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Título"/>
          <p:cNvSpPr>
            <a:spLocks noGrp="1"/>
          </p:cNvSpPr>
          <p:nvPr>
            <p:ph type="title"/>
          </p:nvPr>
        </p:nvSpPr>
        <p:spPr/>
        <p:txBody>
          <a:bodyPr/>
          <a:lstStyle/>
          <a:p>
            <a:pPr eaLnBrk="1" hangingPunct="1"/>
            <a:r>
              <a:rPr lang="es-ES" dirty="0"/>
              <a:t>Mount Stewart</a:t>
            </a:r>
          </a:p>
        </p:txBody>
      </p:sp>
      <p:sp>
        <p:nvSpPr>
          <p:cNvPr id="30723" name="2 Marcador de contenido"/>
          <p:cNvSpPr>
            <a:spLocks noGrp="1"/>
          </p:cNvSpPr>
          <p:nvPr>
            <p:ph sz="quarter" idx="1"/>
          </p:nvPr>
        </p:nvSpPr>
        <p:spPr/>
        <p:txBody>
          <a:bodyPr>
            <a:normAutofit fontScale="92500"/>
          </a:bodyPr>
          <a:lstStyle/>
          <a:p>
            <a:pPr marL="274320" indent="-274320" eaLnBrk="1" fontAlgn="auto" hangingPunct="1">
              <a:spcBef>
                <a:spcPts val="580"/>
              </a:spcBef>
              <a:spcAft>
                <a:spcPts val="0"/>
              </a:spcAft>
              <a:buFont typeface="Wingdings 2"/>
              <a:buChar char=""/>
              <a:defRPr/>
            </a:pPr>
            <a:r>
              <a:rPr lang="es-ES" b="1" dirty="0"/>
              <a:t>Mount Stewart</a:t>
            </a:r>
            <a:r>
              <a:rPr lang="es-ES" dirty="0"/>
              <a:t> es una casa señorial del siglo XVIII situada en el condado de Down en Irlanda del Norte que es propiedad del National Trust.</a:t>
            </a:r>
          </a:p>
          <a:p>
            <a:pPr marL="274320" indent="-274320" eaLnBrk="1" fontAlgn="auto" hangingPunct="1">
              <a:spcBef>
                <a:spcPts val="580"/>
              </a:spcBef>
              <a:spcAft>
                <a:spcPts val="0"/>
              </a:spcAft>
              <a:buFont typeface="Wingdings 2"/>
              <a:buChar char=""/>
              <a:defRPr/>
            </a:pPr>
            <a:r>
              <a:rPr lang="es-ES" dirty="0"/>
              <a:t>Construida por el marqués de Londonderry se trata de una de las mejores mansiones de toda Irlanda. </a:t>
            </a:r>
          </a:p>
          <a:p>
            <a:pPr marL="274320" indent="-274320" eaLnBrk="1" fontAlgn="auto" hangingPunct="1">
              <a:spcBef>
                <a:spcPts val="580"/>
              </a:spcBef>
              <a:spcAft>
                <a:spcPts val="0"/>
              </a:spcAft>
              <a:buFont typeface="Wingdings 2"/>
              <a:buChar char=""/>
              <a:defRPr/>
            </a:pPr>
            <a:r>
              <a:rPr lang="es-ES" dirty="0"/>
              <a:t>El interior de la casa está decorado con estatuar de mármol, estucos, molduras de escayolas, vajilla francesa, etc.</a:t>
            </a:r>
          </a:p>
          <a:p>
            <a:pPr marL="274320" indent="-274320" eaLnBrk="1" fontAlgn="auto" hangingPunct="1">
              <a:spcBef>
                <a:spcPts val="580"/>
              </a:spcBef>
              <a:spcAft>
                <a:spcPts val="0"/>
              </a:spcAft>
              <a:buFont typeface="Wingdings 2"/>
              <a:buChar char=""/>
              <a:defRPr/>
            </a:pPr>
            <a:r>
              <a:rPr lang="es-ES" dirty="0"/>
              <a:t>Los jardines son otra de las piezas importantes de la propiedad. Estos jardines fueron construidos bajo la supervisión de Lady Edith, esposa el séptimo marqués. En el jardín llegaron a trabajar treinta soldados retirados.</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5871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Los jardines contiene diferentes ambientes: Jardín italiano, jardín español, jardín del trébol, jardín hundido y la Dodo terrace.</a:t>
            </a:r>
          </a:p>
          <a:p>
            <a:r>
              <a:rPr lang="es-ES" dirty="0"/>
              <a:t>Los jardines contienen un lago, y un cementerio en los que descansan los restos de la familia.</a:t>
            </a:r>
          </a:p>
          <a:p>
            <a:endParaRPr lang="es-ES" dirty="0"/>
          </a:p>
        </p:txBody>
      </p:sp>
    </p:spTree>
    <p:extLst>
      <p:ext uri="{BB962C8B-B14F-4D97-AF65-F5344CB8AC3E}">
        <p14:creationId xmlns:p14="http://schemas.microsoft.com/office/powerpoint/2010/main" val="2225992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Mount Stewart.-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1640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Mount Stewart.-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4065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Mount Stewar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7288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Mount Stewart.-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6345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Mount Stewart.-1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1686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Mount Stewart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0932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Mount Stewart.-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9478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Mount Srewart.-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5543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Mount Stewart.-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0947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Mount Stewart.-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66643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Mount Stewart.-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2214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Mount Stewart.-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76785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Mount Stewart.-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82829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Mount Stewart.-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73048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Mount Stewart.-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6590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Mount Stewart.-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03944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Mount Stewart.-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05389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Mount Stewart.-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87593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Mount Stewart.-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33963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Mount Stewart.-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0002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Mount Stewart.-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55106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Mount Stewart.-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45034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Mount Stewart.-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97103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Mount Stewart.-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84298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Mount Stewart.-Agapanth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17891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Mount Stewart.-Aloe striatu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76514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Mount Stewart.-Berschone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32642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Mount Stewart.-Cordyline indivi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574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Mount Stewart.-County Dow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6780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Mount Stewart.-Gunner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6398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Mount Stewart.-Melianth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49436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2 Título"/>
          <p:cNvSpPr>
            <a:spLocks noGrp="1"/>
          </p:cNvSpPr>
          <p:nvPr>
            <p:ph type="title"/>
          </p:nvPr>
        </p:nvSpPr>
        <p:spPr/>
        <p:txBody>
          <a:bodyPr/>
          <a:lstStyle/>
          <a:p>
            <a:pPr eaLnBrk="1" hangingPunct="1"/>
            <a:r>
              <a:rPr lang="es-ES" dirty="0"/>
              <a:t>Norfolk Botanic Gardens</a:t>
            </a:r>
          </a:p>
        </p:txBody>
      </p:sp>
      <p:sp>
        <p:nvSpPr>
          <p:cNvPr id="63491" name="3 Marcador de contenido"/>
          <p:cNvSpPr>
            <a:spLocks noGrp="1"/>
          </p:cNvSpPr>
          <p:nvPr>
            <p:ph sz="quarter" idx="1"/>
          </p:nvPr>
        </p:nvSpPr>
        <p:spPr>
          <a:xfrm>
            <a:off x="457200" y="2132856"/>
            <a:ext cx="7467600" cy="4341096"/>
          </a:xfrm>
        </p:spPr>
        <p:txBody>
          <a:bodyPr>
            <a:normAutofit/>
          </a:bodyPr>
          <a:lstStyle/>
          <a:p>
            <a:pPr marL="274320" indent="-274320" eaLnBrk="1" fontAlgn="auto" hangingPunct="1">
              <a:spcBef>
                <a:spcPts val="580"/>
              </a:spcBef>
              <a:spcAft>
                <a:spcPts val="0"/>
              </a:spcAft>
              <a:buFont typeface="Wingdings 2"/>
              <a:buChar char=""/>
              <a:defRPr/>
            </a:pPr>
            <a:r>
              <a:rPr lang="es-ES" dirty="0"/>
              <a:t>El </a:t>
            </a:r>
            <a:r>
              <a:rPr lang="es-ES" b="1" dirty="0"/>
              <a:t>Jardín Botánico de Norfolk</a:t>
            </a:r>
            <a:r>
              <a:rPr lang="es-ES" dirty="0"/>
              <a:t> de 62 hectáreas es un jardín botánico con arboretum ubicado en 6700 Garden Road Azalea, Norfol, Virginia.USA</a:t>
            </a:r>
          </a:p>
          <a:p>
            <a:pPr marL="274320" indent="-274320" eaLnBrk="1" fontAlgn="auto" hangingPunct="1">
              <a:spcBef>
                <a:spcPts val="580"/>
              </a:spcBef>
              <a:spcAft>
                <a:spcPts val="0"/>
              </a:spcAft>
              <a:buFont typeface="Wingdings 2"/>
              <a:buChar char=""/>
              <a:defRPr/>
            </a:pPr>
            <a:r>
              <a:rPr lang="es-ES" dirty="0"/>
              <a:t>El Jardín Botánico de Norfolk se le llamó el Jardín de Norfolk Azalea, aparece en el Registro Nacional de Lugares Históricos Norfolk Jardín Botánico se inauguró en 1938, cuando la ciudad de Norfolk a un lado de 300.000 m </a:t>
            </a:r>
            <a:r>
              <a:rPr lang="es-ES" baseline="30000" dirty="0"/>
              <a:t>2</a:t>
            </a:r>
            <a:r>
              <a:rPr lang="es-ES" dirty="0"/>
              <a:t> de las tierras altas y boscosas, más de 300.000 m </a:t>
            </a:r>
            <a:r>
              <a:rPr lang="es-ES" baseline="30000" dirty="0"/>
              <a:t>2</a:t>
            </a:r>
            <a:r>
              <a:rPr lang="es-ES" dirty="0"/>
              <a:t> del depósito de un jardín de la ciudad. </a:t>
            </a:r>
          </a:p>
        </p:txBody>
      </p:sp>
    </p:spTree>
    <p:extLst>
      <p:ext uri="{BB962C8B-B14F-4D97-AF65-F5344CB8AC3E}">
        <p14:creationId xmlns:p14="http://schemas.microsoft.com/office/powerpoint/2010/main" val="35678003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96752"/>
            <a:ext cx="7467600" cy="5277200"/>
          </a:xfrm>
        </p:spPr>
        <p:txBody>
          <a:bodyPr/>
          <a:lstStyle/>
          <a:p>
            <a:r>
              <a:rPr lang="es-ES" dirty="0"/>
              <a:t>En 1938, bajo una administración del progreso de trabajos (WPA) la concesión, 200 mujeres afroamericanas y 20 hombres, abrió el sitio.</a:t>
            </a:r>
          </a:p>
          <a:p>
            <a:r>
              <a:rPr lang="es-ES" dirty="0"/>
              <a:t> En marzo de 1939, 4000 azaleas , 2000 rododendros , varios miles de arbustos y árboles diversos, y 100 fanegas de narcisos había sido plantada.</a:t>
            </a:r>
          </a:p>
          <a:p>
            <a:r>
              <a:rPr lang="es-ES" dirty="0"/>
              <a:t> En 1958, la Old Dominion Horticultural Society se hizo cargo de mantenimiento y cambió el nombre del jardín de Norfolk Jardín Botánico</a:t>
            </a:r>
          </a:p>
          <a:p>
            <a:endParaRPr lang="es-ES" dirty="0"/>
          </a:p>
        </p:txBody>
      </p:sp>
    </p:spTree>
    <p:extLst>
      <p:ext uri="{BB962C8B-B14F-4D97-AF65-F5344CB8AC3E}">
        <p14:creationId xmlns:p14="http://schemas.microsoft.com/office/powerpoint/2010/main" val="24722635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813"/>
            <a:ext cx="7041976" cy="5614987"/>
          </a:xfrm>
        </p:spPr>
        <p:txBody>
          <a:bodyPr>
            <a:normAutofit fontScale="92500"/>
          </a:bodyPr>
          <a:lstStyle/>
          <a:p>
            <a:pPr marL="274320" indent="-274320" eaLnBrk="1" fontAlgn="auto" hangingPunct="1">
              <a:spcBef>
                <a:spcPts val="580"/>
              </a:spcBef>
              <a:spcAft>
                <a:spcPts val="0"/>
              </a:spcAft>
              <a:buFont typeface="Wingdings 2"/>
              <a:buChar char=""/>
              <a:defRPr/>
            </a:pPr>
            <a:r>
              <a:rPr lang="es-ES" dirty="0"/>
              <a:t>Una serie de jardines se han añadido a través de los años 1950 y 1960, incluyendo un jardín japonés , jardín del desierto plantas, jardín colonial y un jardín de rosas.</a:t>
            </a:r>
          </a:p>
          <a:p>
            <a:pPr marL="274320" indent="-274320" eaLnBrk="1" fontAlgn="auto" hangingPunct="1">
              <a:spcBef>
                <a:spcPts val="580"/>
              </a:spcBef>
              <a:spcAft>
                <a:spcPts val="0"/>
              </a:spcAft>
              <a:buFont typeface="Wingdings 2"/>
              <a:buChar char=""/>
              <a:defRPr/>
            </a:pPr>
            <a:r>
              <a:rPr lang="es-ES" dirty="0"/>
              <a:t>Un tranvía comienza frente a Baker Hall Visitor Center, en el círculo de tranvía designado</a:t>
            </a:r>
          </a:p>
          <a:p>
            <a:pPr marL="274320" indent="-274320" eaLnBrk="1" fontAlgn="auto" hangingPunct="1">
              <a:spcBef>
                <a:spcPts val="580"/>
              </a:spcBef>
              <a:spcAft>
                <a:spcPts val="0"/>
              </a:spcAft>
              <a:buFont typeface="Wingdings 2"/>
              <a:buChar char=""/>
              <a:defRPr/>
            </a:pPr>
            <a:r>
              <a:rPr lang="es-ES" dirty="0"/>
              <a:t>El recorrido en tranvía tarda aproximadamente 25 minutos, y tiene seis paradas en todo el jardín. </a:t>
            </a:r>
          </a:p>
          <a:p>
            <a:pPr marL="274320" indent="-274320" eaLnBrk="1" fontAlgn="auto" hangingPunct="1">
              <a:spcBef>
                <a:spcPts val="580"/>
              </a:spcBef>
              <a:spcAft>
                <a:spcPts val="0"/>
              </a:spcAft>
              <a:buFont typeface="Wingdings 2"/>
              <a:buChar char=""/>
              <a:defRPr/>
            </a:pPr>
            <a:r>
              <a:rPr lang="es-ES" dirty="0"/>
              <a:t>Los días de semana el tranvía va en la parte superior de la hora, y los fines de semana el tranvía pasa cada media hora. </a:t>
            </a:r>
          </a:p>
          <a:p>
            <a:pPr marL="274320" indent="-274320" eaLnBrk="1" fontAlgn="auto" hangingPunct="1">
              <a:spcBef>
                <a:spcPts val="580"/>
              </a:spcBef>
              <a:spcAft>
                <a:spcPts val="0"/>
              </a:spcAft>
              <a:buFont typeface="Wingdings 2"/>
              <a:buChar char=""/>
              <a:defRPr/>
            </a:pPr>
            <a:r>
              <a:rPr lang="es-ES" dirty="0"/>
              <a:t>El tranvía es conducido por un guía de Jardín que le explicará los diferentes jardines durante la gira.</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8689348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Norfolck Botanic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59766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Norfolk Botanic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50601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Norfolk Botanic Garde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12707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Norfolk Botanic Garden.-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96684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Norfolk Botanic Garden.-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3171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Norfolk Botanic Garden.-x7.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08469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Norfolk Botanic Garden.-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60133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Norfolk Botanic Gardens.-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18044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Norfolk Botanic Gardens.-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09605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Norfolk Botanic Gardens.-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82218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Norfolk Botanic Gardens.-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68927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Norfolk Botanical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40235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Norfolk Botanical Gardens.-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82098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Norfolk Botanical Gardens.-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4936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Norfolk Botanical Gardens.-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0668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2 Título"/>
          <p:cNvSpPr>
            <a:spLocks noGrp="1"/>
          </p:cNvSpPr>
          <p:nvPr>
            <p:ph type="title"/>
          </p:nvPr>
        </p:nvSpPr>
        <p:spPr/>
        <p:txBody>
          <a:bodyPr/>
          <a:lstStyle/>
          <a:p>
            <a:pPr eaLnBrk="1" hangingPunct="1"/>
            <a:r>
              <a:rPr lang="es-ES" dirty="0"/>
              <a:t>Nymans Gardens</a:t>
            </a:r>
          </a:p>
        </p:txBody>
      </p:sp>
      <p:sp>
        <p:nvSpPr>
          <p:cNvPr id="79875" name="3 Marcador de contenido"/>
          <p:cNvSpPr>
            <a:spLocks noGrp="1"/>
          </p:cNvSpPr>
          <p:nvPr>
            <p:ph sz="quarter" idx="1"/>
          </p:nvPr>
        </p:nvSpPr>
        <p:spPr/>
        <p:txBody>
          <a:bodyPr>
            <a:normAutofit/>
          </a:bodyPr>
          <a:lstStyle/>
          <a:p>
            <a:pPr marL="274320" indent="-274320" eaLnBrk="1" fontAlgn="auto" hangingPunct="1">
              <a:spcBef>
                <a:spcPts val="580"/>
              </a:spcBef>
              <a:spcAft>
                <a:spcPts val="0"/>
              </a:spcAft>
              <a:buFont typeface="Wingdings 2"/>
              <a:buChar char=""/>
              <a:defRPr/>
            </a:pPr>
            <a:r>
              <a:rPr lang="es-ES" b="1" dirty="0"/>
              <a:t>Nymans,</a:t>
            </a:r>
            <a:r>
              <a:rPr lang="es-ES" dirty="0"/>
              <a:t> Handcross, Haywards Heath , West Sussex, es el jardín Inglés creativo desarrollado por tres generaciones de la familia Messel , a partir de finales del siglo XIX, y llevó a la el coronel Leonard CR Messel.</a:t>
            </a:r>
          </a:p>
          <a:p>
            <a:pPr marL="274320" indent="-274320" eaLnBrk="1" fontAlgn="auto" hangingPunct="1">
              <a:spcBef>
                <a:spcPts val="580"/>
              </a:spcBef>
              <a:spcAft>
                <a:spcPts val="0"/>
              </a:spcAft>
              <a:buFont typeface="Wingdings 2"/>
              <a:buChar char=""/>
              <a:defRPr/>
            </a:pPr>
            <a:r>
              <a:rPr lang="es-ES" dirty="0"/>
              <a:t>En el siglo XIX, Ludwig Messel, un miembro de una familia alemana inusualmente creativa de la familia se estableció en Inglaterra, compró la finca Nymans, un conjunto de casa en 240 hectareas en un sitio con pendiente con vistas a la pintoresca High Weald de Sussex….</a:t>
            </a:r>
          </a:p>
        </p:txBody>
      </p:sp>
    </p:spTree>
    <p:extLst>
      <p:ext uri="{BB962C8B-B14F-4D97-AF65-F5344CB8AC3E}">
        <p14:creationId xmlns:p14="http://schemas.microsoft.com/office/powerpoint/2010/main" val="10084083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para hacer un ajuste para la vida familiar y entretenimientos, con Artes y Oficios de inspiración de planificación "Garden Room" donde las caracteristicas de la topiaria  contrastan con las nuevas plantas de zonas templadas de todo el mundo.</a:t>
            </a:r>
          </a:p>
          <a:p>
            <a:r>
              <a:rPr lang="es-ES" dirty="0"/>
              <a:t> El jardinero de  Messel  a partir de 1895 fue James Comber, cuya experiencia ayudó a coleccionar  plantas en Nymans de camelias , rododendros , que aquí, de manera inusual a la vez, se combinaron con las plantaciones de brezos ( Erica ) eucryphias y magnolias . William Robinson aconseja el establecimiento de un jardín salvaje. </a:t>
            </a:r>
          </a:p>
          <a:p>
            <a:endParaRPr lang="es-ES" dirty="0"/>
          </a:p>
          <a:p>
            <a:endParaRPr lang="es-ES" dirty="0"/>
          </a:p>
        </p:txBody>
      </p:sp>
    </p:spTree>
    <p:extLst>
      <p:ext uri="{BB962C8B-B14F-4D97-AF65-F5344CB8AC3E}">
        <p14:creationId xmlns:p14="http://schemas.microsoft.com/office/powerpoint/2010/main" val="4403947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260350"/>
            <a:ext cx="7041976" cy="6264994"/>
          </a:xfrm>
        </p:spPr>
        <p:txBody>
          <a:bodyPr>
            <a:normAutofit lnSpcReduction="10000"/>
          </a:bodyPr>
          <a:lstStyle/>
          <a:p>
            <a:pPr marL="0" indent="0" eaLnBrk="1" fontAlgn="auto" hangingPunct="1">
              <a:spcBef>
                <a:spcPts val="580"/>
              </a:spcBef>
              <a:spcAft>
                <a:spcPts val="0"/>
              </a:spcAft>
              <a:buNone/>
              <a:defRPr/>
            </a:pPr>
            <a:r>
              <a:rPr lang="es-ES" dirty="0"/>
              <a:t> </a:t>
            </a:r>
          </a:p>
          <a:p>
            <a:pPr marL="274320" indent="-274320" eaLnBrk="1" fontAlgn="auto" hangingPunct="1">
              <a:spcBef>
                <a:spcPts val="580"/>
              </a:spcBef>
              <a:spcAft>
                <a:spcPts val="0"/>
              </a:spcAft>
              <a:buFont typeface="Wingdings 2"/>
              <a:buChar char=""/>
              <a:defRPr/>
            </a:pPr>
            <a:r>
              <a:rPr lang="es-ES" dirty="0"/>
              <a:t>Su hijo, el teniente coronel Leonard Messel, en reemplazo de la propiedad en 1915, sustituyó a la indescriptible Regency casa con la casa de piedra pintoresco, diseñado por Sir Walter Tapper y Evill Norman en un suave estilo gótico tardío / Tudor. </a:t>
            </a:r>
          </a:p>
          <a:p>
            <a:pPr marL="274320" indent="-274320" eaLnBrk="1" fontAlgn="auto" hangingPunct="1">
              <a:spcBef>
                <a:spcPts val="580"/>
              </a:spcBef>
              <a:spcAft>
                <a:spcPts val="0"/>
              </a:spcAft>
              <a:buFont typeface="Wingdings 2"/>
              <a:buChar char=""/>
              <a:defRPr/>
            </a:pPr>
            <a:r>
              <a:rPr lang="es-ES" dirty="0"/>
              <a:t>Él y su esposa Maude extendieron el jardín en el norte y el suscrito a las expediciones de recolección de semillas en el Himalaya y en América del Sur.</a:t>
            </a:r>
          </a:p>
          <a:p>
            <a:pPr>
              <a:spcBef>
                <a:spcPts val="580"/>
              </a:spcBef>
              <a:buFont typeface="Wingdings 2"/>
              <a:buChar char=""/>
              <a:defRPr/>
            </a:pPr>
            <a:r>
              <a:rPr lang="es-ES" dirty="0"/>
              <a:t>El jardín alcanzó un pico en la década de 1930 y fue abierto regularmente al público.</a:t>
            </a:r>
          </a:p>
          <a:p>
            <a:pPr>
              <a:spcBef>
                <a:spcPts val="580"/>
              </a:spcBef>
              <a:buFont typeface="Wingdings 2"/>
              <a:buChar char=""/>
              <a:defRPr/>
            </a:pPr>
            <a:r>
              <a:rPr lang="es-ES" dirty="0"/>
              <a:t> La fuerte reducción de personal en la Segunda Guerra Mundial fue seguido en 1947 por un terrible incendio en la casa, que sobrevive como una ruina jardín. </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41299906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260350"/>
            <a:ext cx="7113984" cy="5759450"/>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La casa fue reconstruida en parte y se convirtió en la casa de la hija de Leonard Messel </a:t>
            </a:r>
            <a:r>
              <a:rPr lang="es-ES" baseline="30000" dirty="0"/>
              <a:t>.</a:t>
            </a:r>
            <a:r>
              <a:rPr lang="es-ES" dirty="0"/>
              <a:t>Anne Messel y su segundo marido el 6to conde de Rosse</a:t>
            </a:r>
          </a:p>
          <a:p>
            <a:pPr marL="274320" indent="-274320" eaLnBrk="1" fontAlgn="auto" hangingPunct="1">
              <a:spcBef>
                <a:spcPts val="580"/>
              </a:spcBef>
              <a:spcAft>
                <a:spcPts val="0"/>
              </a:spcAft>
              <a:buFont typeface="Wingdings 2"/>
              <a:buChar char=""/>
              <a:defRPr/>
            </a:pPr>
            <a:r>
              <a:rPr lang="es-ES" dirty="0"/>
              <a:t> A la muerte de Leonard Messel, en 1953 se ha instalado en el Fondo Nacional con 275 hectáreas de bosque, uno de los primeros jardines asumidas por el Fideicomiso. Señora Rosse continuó sirviendo como director del jardín. </a:t>
            </a:r>
          </a:p>
          <a:p>
            <a:pPr marL="274320" indent="-274320" eaLnBrk="1" fontAlgn="auto" hangingPunct="1">
              <a:spcBef>
                <a:spcPts val="580"/>
              </a:spcBef>
              <a:spcAft>
                <a:spcPts val="0"/>
              </a:spcAft>
              <a:buFont typeface="Wingdings 2"/>
              <a:buChar char=""/>
              <a:defRPr/>
            </a:pPr>
            <a:r>
              <a:rPr lang="es-ES" dirty="0"/>
              <a:t>El jardín sufrió mucho daño en la gran tormenta de octubre de 1987 , la pérdida de 486 árboles y muchos de los arbustos. </a:t>
            </a:r>
            <a:endParaRPr lang="es-ES" baseline="30000" dirty="0"/>
          </a:p>
          <a:p>
            <a:pPr marL="274320" indent="-274320" eaLnBrk="1" fontAlgn="auto" hangingPunct="1">
              <a:spcBef>
                <a:spcPts val="580"/>
              </a:spcBef>
              <a:spcAft>
                <a:spcPts val="0"/>
              </a:spcAft>
              <a:buFont typeface="Wingdings 2"/>
              <a:buChar char=""/>
              <a:defRPr/>
            </a:pPr>
            <a:r>
              <a:rPr lang="es-ES" dirty="0"/>
              <a:t> El pinar, una de las primeras características del jardín, fue destruida. Las restauraciones están en curso.</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9044809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02039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20254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6336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56789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41945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95833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61959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01725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85302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096955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Nyma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00308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Nyma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82329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Nyma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93106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09126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573471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4636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6208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42702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Nymans.-Fuen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42793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Nyma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64851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Nymans.-Pergo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47622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Nymans_2005_croquetlaw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47039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Nymans_2005_houseru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340574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Nymans_2005_rose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44471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Nymans_rock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65662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028797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226176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468052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9" y="0"/>
            <a:ext cx="4599749" cy="6858000"/>
          </a:xfrm>
          <a:prstGeom prst="rect">
            <a:avLst/>
          </a:prstGeom>
        </p:spPr>
      </p:pic>
    </p:spTree>
    <p:extLst>
      <p:ext uri="{BB962C8B-B14F-4D97-AF65-F5344CB8AC3E}">
        <p14:creationId xmlns:p14="http://schemas.microsoft.com/office/powerpoint/2010/main" val="352059900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70773907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186879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518885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776304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89856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635270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219192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470932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17620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022929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539" t="3810" r="3007" b="4381"/>
          <a:stretch/>
        </p:blipFill>
        <p:spPr>
          <a:xfrm>
            <a:off x="0" y="0"/>
            <a:ext cx="9143999" cy="6858000"/>
          </a:xfrm>
          <a:prstGeom prst="rect">
            <a:avLst/>
          </a:prstGeom>
        </p:spPr>
      </p:pic>
    </p:spTree>
    <p:extLst>
      <p:ext uri="{BB962C8B-B14F-4D97-AF65-F5344CB8AC3E}">
        <p14:creationId xmlns:p14="http://schemas.microsoft.com/office/powerpoint/2010/main" val="135959924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597112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1030049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208366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015296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793332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083580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85341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600863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580527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9976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02370989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39596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TotalTime>
  <Words>1284</Words>
  <Application>Microsoft Office PowerPoint</Application>
  <PresentationFormat>Presentación en pantalla (4:3)</PresentationFormat>
  <Paragraphs>227</Paragraphs>
  <Slides>107</Slides>
  <Notes>95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107</vt:i4>
      </vt:variant>
    </vt:vector>
  </HeadingPairs>
  <TitlesOfParts>
    <vt:vector size="112" baseType="lpstr">
      <vt:lpstr>Calibri</vt:lpstr>
      <vt:lpstr>Century Schoolbook</vt:lpstr>
      <vt:lpstr>Wingdings</vt:lpstr>
      <vt:lpstr>Wingdings 2</vt:lpstr>
      <vt:lpstr>Default Theme</vt:lpstr>
      <vt:lpstr>EUROPA.-LA VUELTA AL MUNDO EN 885 JARDINES.-GARDENS OF ENGLAND.-MO-NY </vt:lpstr>
      <vt:lpstr>Mount Stewart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Norfolk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Nymans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10</cp:revision>
  <dcterms:created xsi:type="dcterms:W3CDTF">2013-09-08T06:06:48Z</dcterms:created>
  <dcterms:modified xsi:type="dcterms:W3CDTF">2018-03-12T06:05:14Z</dcterms:modified>
</cp:coreProperties>
</file>