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3"/>
  </p:notesMasterIdLst>
  <p:sldIdLst>
    <p:sldId id="256" r:id="rId2"/>
    <p:sldId id="291" r:id="rId3"/>
    <p:sldId id="469"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 id="357" r:id="rId70"/>
    <p:sldId id="358" r:id="rId71"/>
    <p:sldId id="359" r:id="rId72"/>
    <p:sldId id="360" r:id="rId73"/>
    <p:sldId id="361" r:id="rId74"/>
    <p:sldId id="362" r:id="rId75"/>
    <p:sldId id="363" r:id="rId76"/>
    <p:sldId id="364" r:id="rId77"/>
    <p:sldId id="365" r:id="rId78"/>
    <p:sldId id="366" r:id="rId79"/>
    <p:sldId id="367" r:id="rId80"/>
    <p:sldId id="368" r:id="rId81"/>
    <p:sldId id="369" r:id="rId82"/>
    <p:sldId id="370" r:id="rId83"/>
    <p:sldId id="371" r:id="rId84"/>
    <p:sldId id="372" r:id="rId85"/>
    <p:sldId id="373" r:id="rId86"/>
    <p:sldId id="374" r:id="rId87"/>
    <p:sldId id="375" r:id="rId88"/>
    <p:sldId id="376" r:id="rId89"/>
    <p:sldId id="377" r:id="rId90"/>
    <p:sldId id="378" r:id="rId91"/>
    <p:sldId id="379" r:id="rId92"/>
    <p:sldId id="380" r:id="rId93"/>
    <p:sldId id="381" r:id="rId94"/>
    <p:sldId id="382" r:id="rId95"/>
    <p:sldId id="383" r:id="rId96"/>
    <p:sldId id="384" r:id="rId97"/>
    <p:sldId id="385" r:id="rId98"/>
    <p:sldId id="386" r:id="rId99"/>
    <p:sldId id="387" r:id="rId100"/>
    <p:sldId id="388" r:id="rId101"/>
    <p:sldId id="389" r:id="rId102"/>
    <p:sldId id="390" r:id="rId103"/>
    <p:sldId id="391" r:id="rId104"/>
    <p:sldId id="392" r:id="rId105"/>
    <p:sldId id="393" r:id="rId106"/>
    <p:sldId id="394" r:id="rId107"/>
    <p:sldId id="395" r:id="rId108"/>
    <p:sldId id="396" r:id="rId109"/>
    <p:sldId id="397" r:id="rId110"/>
    <p:sldId id="398" r:id="rId111"/>
    <p:sldId id="399" r:id="rId112"/>
    <p:sldId id="400" r:id="rId113"/>
    <p:sldId id="401" r:id="rId114"/>
    <p:sldId id="402" r:id="rId115"/>
    <p:sldId id="403" r:id="rId116"/>
    <p:sldId id="404" r:id="rId117"/>
    <p:sldId id="405" r:id="rId118"/>
    <p:sldId id="406" r:id="rId119"/>
    <p:sldId id="407" r:id="rId120"/>
    <p:sldId id="408" r:id="rId121"/>
    <p:sldId id="409" r:id="rId122"/>
    <p:sldId id="410" r:id="rId123"/>
    <p:sldId id="411" r:id="rId124"/>
    <p:sldId id="412" r:id="rId125"/>
    <p:sldId id="413" r:id="rId126"/>
    <p:sldId id="414" r:id="rId127"/>
    <p:sldId id="415" r:id="rId128"/>
    <p:sldId id="416" r:id="rId129"/>
    <p:sldId id="417" r:id="rId130"/>
    <p:sldId id="418" r:id="rId131"/>
    <p:sldId id="419" r:id="rId132"/>
    <p:sldId id="420" r:id="rId133"/>
    <p:sldId id="421" r:id="rId134"/>
    <p:sldId id="422" r:id="rId135"/>
    <p:sldId id="423" r:id="rId136"/>
    <p:sldId id="424" r:id="rId137"/>
    <p:sldId id="470" r:id="rId138"/>
    <p:sldId id="425" r:id="rId139"/>
    <p:sldId id="426" r:id="rId140"/>
    <p:sldId id="427" r:id="rId141"/>
    <p:sldId id="428" r:id="rId142"/>
    <p:sldId id="429" r:id="rId143"/>
    <p:sldId id="430" r:id="rId144"/>
    <p:sldId id="431" r:id="rId145"/>
    <p:sldId id="432" r:id="rId146"/>
    <p:sldId id="433" r:id="rId147"/>
    <p:sldId id="434" r:id="rId148"/>
    <p:sldId id="435" r:id="rId149"/>
    <p:sldId id="436" r:id="rId150"/>
    <p:sldId id="437" r:id="rId151"/>
    <p:sldId id="438" r:id="rId152"/>
    <p:sldId id="439" r:id="rId153"/>
    <p:sldId id="440" r:id="rId154"/>
    <p:sldId id="441" r:id="rId155"/>
    <p:sldId id="442" r:id="rId156"/>
    <p:sldId id="443" r:id="rId157"/>
    <p:sldId id="444" r:id="rId158"/>
    <p:sldId id="445" r:id="rId159"/>
    <p:sldId id="446" r:id="rId160"/>
    <p:sldId id="447" r:id="rId161"/>
    <p:sldId id="448" r:id="rId162"/>
    <p:sldId id="449" r:id="rId163"/>
    <p:sldId id="450" r:id="rId164"/>
    <p:sldId id="451" r:id="rId165"/>
    <p:sldId id="452" r:id="rId166"/>
    <p:sldId id="453" r:id="rId167"/>
    <p:sldId id="454" r:id="rId168"/>
    <p:sldId id="455" r:id="rId169"/>
    <p:sldId id="456" r:id="rId170"/>
    <p:sldId id="457" r:id="rId171"/>
    <p:sldId id="458" r:id="rId172"/>
    <p:sldId id="459" r:id="rId173"/>
    <p:sldId id="460" r:id="rId174"/>
    <p:sldId id="461" r:id="rId175"/>
    <p:sldId id="462" r:id="rId176"/>
    <p:sldId id="463" r:id="rId177"/>
    <p:sldId id="464" r:id="rId178"/>
    <p:sldId id="465" r:id="rId179"/>
    <p:sldId id="466" r:id="rId180"/>
    <p:sldId id="467" r:id="rId181"/>
    <p:sldId id="468" r:id="rId1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p:cViewPr varScale="1">
        <p:scale>
          <a:sx n="104" d="100"/>
          <a:sy n="104" d="100"/>
        </p:scale>
        <p:origin x="1722" y="114"/>
      </p:cViewPr>
      <p:guideLst>
        <p:guide orient="horz" pos="2160"/>
        <p:guide pos="2880"/>
      </p:guideLst>
    </p:cSldViewPr>
  </p:slideViewPr>
  <p:notesTextViewPr>
    <p:cViewPr>
      <p:scale>
        <a:sx n="1" d="1"/>
        <a:sy n="1" d="1"/>
      </p:scale>
      <p:origin x="0" y="0"/>
    </p:cViewPr>
  </p:notesTextViewPr>
  <p:sorterViewPr>
    <p:cViewPr>
      <p:scale>
        <a:sx n="100" d="100"/>
        <a:sy n="100" d="100"/>
      </p:scale>
      <p:origin x="0" y="5641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831DF5-3D03-48B7-A711-FD14BA3B521F}"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AD007E-59DC-4466-98BF-4B9B12DB728F}" type="slidenum">
              <a:rPr lang="es-ES" smtClean="0"/>
              <a:t>‹Nº›</a:t>
            </a:fld>
            <a:endParaRPr lang="es-ES" dirty="0"/>
          </a:p>
        </p:txBody>
      </p:sp>
    </p:spTree>
    <p:extLst>
      <p:ext uri="{BB962C8B-B14F-4D97-AF65-F5344CB8AC3E}">
        <p14:creationId xmlns:p14="http://schemas.microsoft.com/office/powerpoint/2010/main" val="292509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0BDFAB-D351-4878-9F57-1149C3AF1052}"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47C09D-AE0D-4042-B2BC-7E38C9161E40}"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791AE-33B8-48F4-A3DD-5F2004CAB9F5}"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96844B-2FB2-476D-8CE9-150523B0E216}"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D7B85E-CDB7-4595-AD12-B61DCD6CA0D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31D476-132D-4EAD-B251-82F900C81D16}"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EC82D-5D64-4BE8-B720-88CB6051F01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1D0E09-088D-45ED-8776-85DDF83C450E}"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CAF325-7C6E-4A12-8157-96AA2ED6728C}"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B7C6D9-3909-4E76-AD3C-FE99BA187F66}"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F342AD-C8F1-425C-81D3-7932627A524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68FA98-F0F4-453F-9EC6-11224DC63C3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65C8DC-1D65-46F4-B12F-E6F0B9D5325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6E81FF-8541-4129-B787-360230D3B8C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F20E27-B2FC-4D33-8307-2D86A520670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CCBD93-D7CD-4590-981C-F9D21694499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362E6E-326A-470A-A8FD-54C8CF944B3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89187-3168-4EF6-99CC-E38D33FF7CB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AC21AB-80C7-4519-B17A-E856E9E61A1C}"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FDAB4A-99E6-44BF-B80C-D27BA5B632F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002BA8-A359-4A50-BE88-9F1E7F1F6FB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478EF2-0AE6-409E-A41A-DAE16F8057D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8262ED-2A69-42D5-BBD7-10D4DF8D4A3B}"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A08E17-C3B3-4A48-BD5C-0B6F305D600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3F021F-5C1E-47DB-9AB7-789C4CE360E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Stourhead.-Templo de Apolo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6EF580-2B48-44E0-B9FF-D4B670020686}"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C916C8-0203-4E59-AE42-63B3F99AB53C}"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33C5F9-0D6C-4EE6-9383-A43C8FD521B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6BCBD-4CB9-442F-985A-243838C2A6AD}"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F3648F-828D-4BD2-ADD7-E39FCB34245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32073B-A810-4BF4-A2E9-AF23144255D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89FEDC-03C6-4999-AC34-7F49936040A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239B34-82BD-43E1-B026-3A8A26EF742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965F81-408C-4520-A1A0-FE3E0F761BE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2D8764-AA8B-4F32-A5CD-60EEEB62E255}"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F26BA6-7D75-4638-BC42-2E71F80A26F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25DD21-DB0F-4CCA-A65C-5DED65E4893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Stourhead</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D9A8CF-954D-41D2-A71D-D1E541C090C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67C7FD-4153-4F81-8D1F-459F18DA378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076612-A2CC-4AF6-9804-4876C73A276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.-Palladian Bridge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E7791A-D045-4779-8618-FC04146767A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7506E7-28FC-4A5F-90B5-19F693A99157}"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9A2C0E-43BC-4866-BB30-BD6D5FE6A7FE}"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5A918D-B4CF-4DB6-A64C-740F33284A4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A6CC6-F828-4239-BE5C-CF4C1BA8D84E}"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1FC51-A4EC-4501-B012-B598B3857CF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D36099-DB6C-4693-996E-6DEE9FB9318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a:t>
            </a:r>
          </a:p>
        </p:txBody>
      </p:sp>
      <p:sp>
        <p:nvSpPr>
          <p:cNvPr id="4" name="3 Marcador de número de diapositiva"/>
          <p:cNvSpPr>
            <a:spLocks noGrp="1"/>
          </p:cNvSpPr>
          <p:nvPr>
            <p:ph type="sldNum" sz="quarter" idx="5"/>
          </p:nvPr>
        </p:nvSpPr>
        <p:spPr/>
        <p:txBody>
          <a:bodyPr/>
          <a:lstStyle/>
          <a:p>
            <a:pPr>
              <a:defRPr/>
            </a:pPr>
            <a:fld id="{263BC848-57CF-4971-825B-C793172502CD}"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a:t>
            </a:r>
          </a:p>
          <a:p>
            <a:endParaRPr lang="es-ES" dirty="0"/>
          </a:p>
          <a:p>
            <a:endParaRPr lang="es-ES" dirty="0"/>
          </a:p>
          <a:p>
            <a:endParaRPr lang="es-ES" dirty="0"/>
          </a:p>
        </p:txBody>
      </p:sp>
      <p:sp>
        <p:nvSpPr>
          <p:cNvPr id="4" name="3 Marcador de número de diapositiva"/>
          <p:cNvSpPr>
            <a:spLocks noGrp="1"/>
          </p:cNvSpPr>
          <p:nvPr>
            <p:ph type="sldNum" sz="quarter" idx="5"/>
          </p:nvPr>
        </p:nvSpPr>
        <p:spPr/>
        <p:txBody>
          <a:bodyPr/>
          <a:lstStyle/>
          <a:p>
            <a:pPr>
              <a:defRPr/>
            </a:pPr>
            <a:fld id="{3AF79311-F44F-4B74-B34F-9C068D2F7BF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StoweStowe.-Lord Cobham`s Pillar</a:t>
            </a:r>
          </a:p>
          <a:p>
            <a:endParaRPr lang="es-ES" dirty="0"/>
          </a:p>
        </p:txBody>
      </p:sp>
      <p:sp>
        <p:nvSpPr>
          <p:cNvPr id="4" name="3 Marcador de número de diapositiva"/>
          <p:cNvSpPr>
            <a:spLocks noGrp="1"/>
          </p:cNvSpPr>
          <p:nvPr>
            <p:ph type="sldNum" sz="quarter" idx="5"/>
          </p:nvPr>
        </p:nvSpPr>
        <p:spPr/>
        <p:txBody>
          <a:bodyPr/>
          <a:lstStyle/>
          <a:p>
            <a:pPr>
              <a:defRPr/>
            </a:pPr>
            <a:fld id="{F9AB69CE-A567-4C34-AE63-A66097D8C45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Stowe.-Lord Cobham`s Pillar</a:t>
            </a:r>
          </a:p>
        </p:txBody>
      </p:sp>
      <p:sp>
        <p:nvSpPr>
          <p:cNvPr id="4" name="3 Marcador de número de diapositiva"/>
          <p:cNvSpPr>
            <a:spLocks noGrp="1"/>
          </p:cNvSpPr>
          <p:nvPr>
            <p:ph type="sldNum" sz="quarter" idx="5"/>
          </p:nvPr>
        </p:nvSpPr>
        <p:spPr/>
        <p:txBody>
          <a:bodyPr/>
          <a:lstStyle/>
          <a:p>
            <a:pPr>
              <a:defRPr/>
            </a:pPr>
            <a:fld id="{56BE18E3-FC84-408D-AB58-38FDCC22C6C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a:t>
            </a:r>
          </a:p>
        </p:txBody>
      </p:sp>
      <p:sp>
        <p:nvSpPr>
          <p:cNvPr id="4" name="3 Marcador de número de diapositiva"/>
          <p:cNvSpPr>
            <a:spLocks noGrp="1"/>
          </p:cNvSpPr>
          <p:nvPr>
            <p:ph type="sldNum" sz="quarter" idx="5"/>
          </p:nvPr>
        </p:nvSpPr>
        <p:spPr/>
        <p:txBody>
          <a:bodyPr/>
          <a:lstStyle/>
          <a:p>
            <a:pPr>
              <a:defRPr/>
            </a:pPr>
            <a:fld id="{6BEF8A46-6019-4236-B7F6-DD3D07E3214C}"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Stradfort up Avon</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A4AF2D-32DB-4D4D-8B9D-18C0ECDDCFA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5C937E-59DD-48CC-BDAC-4C38DC3D5AB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92791-0616-4BF6-B281-2EF1C9E9D27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6AF74F-42D7-4534-B03B-446D7657396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50AC3C-087A-4BAC-8347-591C64526B9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D3ABD4-C81C-4112-9D9D-53BAE0DAB342}"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08F8C0-22AB-4B36-B221-D0662264DA9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Stratfort up Avon</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4F7391-C967-4C3C-B4C0-3CF81A38578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6C624-ADEB-453D-8EE1-D8BFF56A5003}"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F64077-6D81-454E-AD04-654C2892C068}"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1D005F-BB4E-4FBC-84A6-E057ECF8D8A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03733A-8488-4BDB-95E1-B0B3DA5BA3B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8636F6-EBFE-44C4-93EB-73257872173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Stratford up Avon</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AAA2ED-0EE6-4048-A5EB-2637F1442BB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F667AAE5-985F-4846-BBC6-582DB871AF5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E246EDB7-78A5-47E6-96CA-CA8FAC84800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0E1A7674-C143-4E6E-9F41-FD14A3E9574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733E5BEC-95C8-4F01-A4B0-D7BEDBE6448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El castillo perteneció a Ethelred el no preparado y de la reina Catalina Parr.. </a:t>
            </a:r>
          </a:p>
          <a:p>
            <a:r>
              <a:rPr lang="es-ES" dirty="0"/>
              <a:t>Jardín de la Reina es un parterre siglo XIX, limitada por setos de tejo y se plantaron rosas antiguas. </a:t>
            </a:r>
          </a:p>
          <a:p>
            <a:r>
              <a:rPr lang="es-ES" dirty="0"/>
              <a:t>También hay un jardín de la Capilla y un jardín diseñado por el Granero de los diezmos Jane Fearnley Whittingstall.</a:t>
            </a:r>
            <a:br>
              <a:rPr lang="es-ES" dirty="0"/>
            </a:br>
            <a:br>
              <a:rPr lang="es-ES" dirty="0"/>
            </a:br>
            <a:r>
              <a:rPr lang="es-ES" dirty="0"/>
              <a:t>Sudeley Castle Gardens</a:t>
            </a:r>
          </a:p>
          <a:p>
            <a:endParaRPr lang="es-ES" dirty="0"/>
          </a:p>
          <a:p>
            <a:endParaRPr lang="es-ES" dirty="0"/>
          </a:p>
        </p:txBody>
      </p:sp>
      <p:sp>
        <p:nvSpPr>
          <p:cNvPr id="4" name="3 Marcador de número de diapositiva"/>
          <p:cNvSpPr>
            <a:spLocks noGrp="1"/>
          </p:cNvSpPr>
          <p:nvPr>
            <p:ph type="sldNum" sz="quarter" idx="5"/>
          </p:nvPr>
        </p:nvSpPr>
        <p:spPr/>
        <p:txBody>
          <a:bodyPr/>
          <a:lstStyle/>
          <a:p>
            <a:pPr>
              <a:defRPr/>
            </a:pPr>
            <a:fld id="{3264F3C5-25BB-442A-9F7A-052B50F11F58}"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B798E796-BB16-4636-BF68-032413184A9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1B076F70-9579-494D-8664-A25D9E49752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6E79EE18-BAB3-440C-9AA0-C8D0E6FDF5B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25D2FA27-F197-4EC9-A7FC-F57A106F841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73503A21-FD85-4EE7-A7DF-D602DFD333C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C2F02123-404F-4866-897E-7999287737D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08B17B3D-8FCC-4311-892A-DA486F77034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F5F619A0-08D8-4134-868F-E906FE38AFB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870961-1F76-46C4-A78D-C2E85227017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Suddeley Castle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9E1B18-BA97-4331-B7AC-EC7E700FDD0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Suddeley Castle Gardens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AFBC6C-B846-4413-AFB0-0ABABA668B2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Suddeley Castle Gardens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D04311-453D-4918-AF5C-848D7BA0D817}"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Suddeley Castle Gardens</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E9B2A7-A46A-4FCD-820B-862A26CB92DE}"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6B20285A-F6F6-4F8F-B31F-28D1FA92F00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332CB442-5A48-4E47-84E6-49C0F3EA412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EC85ECCC-925D-442A-B0DC-85FECB8F5E2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28A7ABDE-11A3-47A3-8328-E257B9A8969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D37E0F43-06D4-41E5-BB54-892EA3605D4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4A8C96D2-C40A-477E-B680-20981CA855A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Sudeley Castle Gardens</a:t>
            </a:r>
          </a:p>
          <a:p>
            <a:endParaRPr lang="es-ES" dirty="0"/>
          </a:p>
        </p:txBody>
      </p:sp>
      <p:sp>
        <p:nvSpPr>
          <p:cNvPr id="4" name="3 Marcador de número de diapositiva"/>
          <p:cNvSpPr>
            <a:spLocks noGrp="1"/>
          </p:cNvSpPr>
          <p:nvPr>
            <p:ph type="sldNum" sz="quarter" idx="5"/>
          </p:nvPr>
        </p:nvSpPr>
        <p:spPr/>
        <p:txBody>
          <a:bodyPr/>
          <a:lstStyle/>
          <a:p>
            <a:pPr>
              <a:defRPr/>
            </a:pPr>
            <a:fld id="{2D9C716A-E4AF-427B-B5DB-50C16E3E0F1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2E0EC0-172F-4B69-942C-7D5FE112550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5BE47-44DF-4158-956C-10BE625F0C4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067ABF-D24B-4B3B-B918-EA3C2AC45F6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90445F-781E-4E20-916B-D5280F06FB1C}"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034A26-1BFF-493F-8EF8-0C81CB854E5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208ED6-4910-408A-9155-EA014E6074F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51AD1B-183D-4AFC-A7CB-63ADE255BE0D}"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E9F4E0-585C-4A85-808F-F42CFB94620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EC8CD1-28DB-4158-B632-437D24086646}"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1C2A4-1693-4344-B4C5-E9C06F6C87A2}"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1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A2995-6F31-4F2C-AD0C-AECB6E01AD8F}"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02EFA9-8DA3-4948-8444-646081C45D14}"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3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00A3EA-E0C4-444A-A1EC-E4A68025D413}"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4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9D68DD-446A-4372-AE4B-46FCD0055617}"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5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C4E110-6249-49A0-8971-BA6FF41054B4}"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6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189267-126F-4367-A7C4-AF524CC827C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7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Park.-Gunnera manicata</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1D8335-2F97-4104-B418-A21B11EA9606}"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Park.-Begonias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70610F-4AD3-4A7A-8558-DC7D2BE8E0A5}"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9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F33DF7-E7AD-46F0-B30D-A875178C162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0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7A8CDB-E7A1-4539-B4DC-97B86BF1F8FF}"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1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FB310F-9173-4C00-81BD-FB7DD5167CA6}"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2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CC40A8-168B-4C03-A741-FF5A723F019C}"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3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A17674-CF5A-439E-B54F-CCA8F2CF40BB}"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Taton Park</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23ACF9-66AD-48A5-BD21-E66E6D43D5C4}"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5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2ECB7-E4FE-407F-B198-F44C875B02E4}"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6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3159C8-A06B-4FE6-AB3D-ED0C2079EA0F}"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7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D11ADB-600C-4D93-B579-0B1CD01A664F}"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51D265-2E43-4688-9E6C-C3FE74B873AB}"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9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C098B-A84C-497A-B9E1-19BF5A5964D8}"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0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1984D-902A-4BA2-862C-B3ECF01E18C2}"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Chelsea Physic Gardens</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33D7A1-BED6-4584-8718-7E7DC9C1F002}"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2C55C785-58AB-4B5E-AF4C-261BA7DBC765}"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4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048AEB86-CCB0-4225-8076-C905EA26BB3A}"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5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9CF09F2E-0919-44CA-B611-B01A7DE4873F}"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6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8ABDD459-4FAB-4238-AA02-E07F997A8A09}"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7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BD010D9A-3AA0-46E2-94A8-2FC06FABBE6D}"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8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7D0823EE-0F85-480D-A948-9D992B4A9B87}"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5C3F4B37-4ACC-4D77-8C53-A4A62188C5B6}"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0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24DE28B6-8C1D-4BD8-8ABF-A7CB774D955D}"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1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07CF4470-C05E-43EE-9DBA-0404C685DFCF}"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2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372F68A0-B12E-4236-8446-9BC16A953632}"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3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DEB3FBB5-F16D-4C41-8F3B-83135F67E485}"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4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79E58107-4F4D-460A-9E9A-45A15F781334}"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5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D64265E0-4255-4BD8-8213-E2F2CED3EB4D}"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6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318B548D-B582-4209-BA01-496C9BD3D6D4}"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7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42DF30C2-B3AC-4BA1-97F1-C592FB0BAED5}"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8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E4506F8B-F7E6-4EF8-BEF0-B9E82B87D6BD}"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97BEFD39-6B8B-4073-BFFF-68CF74C19B3B}"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0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33805A26-4B1F-4595-909C-7F746C9F4C1A}"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1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032131FC-6A59-46AD-9157-03D2A17A57D4}"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2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EEDDD60B-4E80-477C-A322-5CE1524B0C61}"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3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4912AA0F-5967-46E2-A456-F0EF1F0DD4A6}"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4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FCE2B7BB-FA28-4FA4-ACD0-6AE7FFF21D08}"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5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67DD6822-849B-4A47-B1C0-A67C4F3AC860}"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6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C7E7AA8B-5CE6-48B9-A1B7-67839CAF97E8}"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7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8846C2E3-7D6A-47DF-9DE2-A52A12C43E63}"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8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AAF931BC-9ABF-4CD0-9AB6-172107A00844}"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D7D2DA7E-FD1C-4862-A28C-FFD18C94D9E9}"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64D4C7BE-1FB1-424E-B363-3162B9604866}"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1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8529F753-DB0B-4691-81D9-E6F2764601D2}"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2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274D782C-1991-40EB-94A5-FBEB916A5C9D}"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3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6AD885FE-CEA5-4C26-99CD-D0A0292A8C2D}"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4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236B8589-A87A-4405-BA3E-D9B075A7AF22}"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5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577E59BB-1137-4C6F-B313-97B2E60C67CF}" type="slidenum">
              <a:rPr lang="es-ES">
                <a:solidFill>
                  <a:prstClr val="black"/>
                </a:solidFill>
              </a:rPr>
              <a:pPr>
                <a:defRPr/>
              </a:pPr>
              <a:t>178</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6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E7B0871F-6994-488D-AF43-C02F214AA07B}" type="slidenum">
              <a:rPr lang="es-ES">
                <a:solidFill>
                  <a:prstClr val="black"/>
                </a:solidFill>
              </a:rPr>
              <a:pPr>
                <a:defRPr/>
              </a:pPr>
              <a:t>179</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7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2D8FA346-3F94-4A55-8900-8D59696512BA}"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8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Phisic Garden.-</a:t>
            </a:r>
          </a:p>
        </p:txBody>
      </p:sp>
      <p:sp>
        <p:nvSpPr>
          <p:cNvPr id="4" name="3 Marcador de número de diapositiva"/>
          <p:cNvSpPr>
            <a:spLocks noGrp="1"/>
          </p:cNvSpPr>
          <p:nvPr>
            <p:ph type="sldNum" sz="quarter" idx="5"/>
          </p:nvPr>
        </p:nvSpPr>
        <p:spPr/>
        <p:txBody>
          <a:bodyPr/>
          <a:lstStyle/>
          <a:p>
            <a:pPr>
              <a:defRPr/>
            </a:pPr>
            <a:fld id="{DF7210BD-A3C8-4B5A-95B1-04663E6A8009}" type="slidenum">
              <a:rPr lang="es-ES">
                <a:solidFill>
                  <a:prstClr val="black"/>
                </a:solidFill>
              </a:rPr>
              <a:pPr>
                <a:defRPr/>
              </a:pPr>
              <a:t>181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16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462464" cy="2592288"/>
          </a:xfrm>
        </p:spPr>
        <p:txBody>
          <a:bodyPr>
            <a:normAutofit fontScale="90000"/>
          </a:bodyPr>
          <a:lstStyle/>
          <a:p>
            <a:r>
              <a:rPr lang="es-ES" sz="3600" dirty="0"/>
              <a:t>EUROPA.-LA VUELTA AL MUNDO EN 885 JARDINES.-GARDENS OF ENGLAND.-ST-THE</a:t>
            </a:r>
            <a:br>
              <a:rPr lang="es-ES" dirty="0"/>
            </a:br>
            <a:endParaRPr lang="es-ES" dirty="0"/>
          </a:p>
        </p:txBody>
      </p:sp>
      <p:sp>
        <p:nvSpPr>
          <p:cNvPr id="3" name="2 Subtítulo"/>
          <p:cNvSpPr>
            <a:spLocks noGrp="1"/>
          </p:cNvSpPr>
          <p:nvPr>
            <p:ph type="subTitle" idx="1"/>
          </p:nvPr>
        </p:nvSpPr>
        <p:spPr>
          <a:xfrm>
            <a:off x="2915816" y="4869160"/>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Stourhead</a:t>
            </a:r>
          </a:p>
        </p:txBody>
      </p:sp>
      <p:sp>
        <p:nvSpPr>
          <p:cNvPr id="36867"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Stourhead</a:t>
            </a:r>
            <a:r>
              <a:rPr lang="es-ES" dirty="0"/>
              <a:t> es un bien de (11 km ²)  en la fuente del río Stour cerca de Mera , Wiltshire , Inglaterra .</a:t>
            </a:r>
          </a:p>
          <a:p>
            <a:pPr marL="274320" indent="-274320" eaLnBrk="1" fontAlgn="auto" hangingPunct="1">
              <a:spcBef>
                <a:spcPts val="580"/>
              </a:spcBef>
              <a:spcAft>
                <a:spcPts val="0"/>
              </a:spcAft>
              <a:buFont typeface="Wingdings 2"/>
              <a:buChar char=""/>
              <a:defRPr/>
            </a:pPr>
            <a:r>
              <a:rPr lang="es-ES" dirty="0"/>
              <a:t>La finca incluye un Palladio mansión , el pueblo de Stourton , jardines , campos agrícolas y bosques. </a:t>
            </a:r>
          </a:p>
          <a:p>
            <a:pPr marL="274320" indent="-274320" eaLnBrk="1" fontAlgn="auto" hangingPunct="1">
              <a:spcBef>
                <a:spcPts val="580"/>
              </a:spcBef>
              <a:spcAft>
                <a:spcPts val="0"/>
              </a:spcAft>
              <a:buFont typeface="Wingdings 2"/>
              <a:buChar char=""/>
              <a:defRPr/>
            </a:pPr>
            <a:r>
              <a:rPr lang="es-ES" dirty="0"/>
              <a:t>Stourhead ha sido propiedad de la National Trust desde 1946. </a:t>
            </a:r>
          </a:p>
          <a:p>
            <a:pPr marL="274320" indent="-274320" eaLnBrk="1" fontAlgn="auto" hangingPunct="1">
              <a:spcBef>
                <a:spcPts val="580"/>
              </a:spcBef>
              <a:spcAft>
                <a:spcPts val="0"/>
              </a:spcAft>
              <a:buFont typeface="Wingdings 2"/>
              <a:buChar char=""/>
              <a:defRPr/>
            </a:pPr>
            <a:r>
              <a:rPr lang="es-ES" dirty="0"/>
              <a:t>Los jardines fueron diseñados por Henry Hoare II y se presentarán entre 1741 y 1780 en un clásico del siglo 18 el diseño en torno a un gran lago , logra represar un pequeño arroyo.</a:t>
            </a:r>
          </a:p>
        </p:txBody>
      </p:sp>
    </p:spTree>
    <p:extLst>
      <p:ext uri="{BB962C8B-B14F-4D97-AF65-F5344CB8AC3E}">
        <p14:creationId xmlns:p14="http://schemas.microsoft.com/office/powerpoint/2010/main" val="3478652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fontScale="92500"/>
          </a:bodyPr>
          <a:lstStyle/>
          <a:p>
            <a:r>
              <a:rPr lang="es-ES" dirty="0"/>
              <a:t>La inspiración detrás de su creación fueron los pintores Claude Lorrain , Poussin y, en particular, Dughet Gaspar , quien pintó paisajes,  una utopía de tipo de puntos de vista italiano.</a:t>
            </a:r>
          </a:p>
          <a:p>
            <a:r>
              <a:rPr lang="es-ES" dirty="0"/>
              <a:t> Es similar en estilo a los jardines del paisaje en Stowe. </a:t>
            </a:r>
          </a:p>
          <a:p>
            <a:r>
              <a:rPr lang="es-ES" dirty="0"/>
              <a:t>Incluido en el jardín son una serie de templos inspirados en escenas de los Grandes Tours de Europa.</a:t>
            </a:r>
          </a:p>
          <a:p>
            <a:r>
              <a:rPr lang="es-ES" dirty="0"/>
              <a:t>En una colina con vistas a los jardines, se alza un obelisco y la Torre del Rey Alfredo (de 50 metros de altura, de ladrillo locura diseñado por Henry Flitcroft en 1772), en otra colina el templo de Apolo ofrece un punto de vista para estudiar los magníficos rododendros , el agua , cascadas y templos..</a:t>
            </a:r>
          </a:p>
          <a:p>
            <a:endParaRPr lang="es-ES" dirty="0"/>
          </a:p>
        </p:txBody>
      </p:sp>
    </p:spTree>
    <p:extLst>
      <p:ext uri="{BB962C8B-B14F-4D97-AF65-F5344CB8AC3E}">
        <p14:creationId xmlns:p14="http://schemas.microsoft.com/office/powerpoint/2010/main" val="404776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470525"/>
          </a:xfrm>
        </p:spPr>
        <p:txBody>
          <a:bodyPr>
            <a:normAutofit/>
          </a:bodyPr>
          <a:lstStyle/>
          <a:p>
            <a:pPr marL="274320" indent="-274320" eaLnBrk="1" fontAlgn="auto" hangingPunct="1">
              <a:spcBef>
                <a:spcPts val="580"/>
              </a:spcBef>
              <a:spcAft>
                <a:spcPts val="0"/>
              </a:spcAft>
              <a:buFont typeface="Wingdings 2"/>
              <a:buChar char=""/>
              <a:defRPr/>
            </a:pPr>
            <a:r>
              <a:rPr lang="es-ES" dirty="0"/>
              <a:t>Entre las colinas que rodean el sitio hay también dos castros de la Edad de Hierro :la colina Whitesheet y el campo de Park Hill . </a:t>
            </a:r>
          </a:p>
          <a:p>
            <a:pPr marL="274320" indent="-274320" eaLnBrk="1" fontAlgn="auto" hangingPunct="1">
              <a:spcBef>
                <a:spcPts val="580"/>
              </a:spcBef>
              <a:spcAft>
                <a:spcPts val="0"/>
              </a:spcAft>
              <a:buFont typeface="Wingdings 2"/>
              <a:buChar char=""/>
              <a:defRPr/>
            </a:pPr>
            <a:r>
              <a:rPr lang="es-ES" dirty="0"/>
              <a:t>Los jardines son el hogar de una gran colección de árboles y arbustos de todo el mundo.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0443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tourdhead entran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062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tourhead brodya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82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tourhead 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797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tourhead.-The Gat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376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tourh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89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tourhead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345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tourhea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716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tourhead.-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441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tourhead.-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43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tourhead.-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335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tourhead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67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tourhead House.-Wiltshire.-U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17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tourhead.-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355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tourhead Landscap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317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tourhead.-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42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tourhead x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650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tourhead Gardeb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505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tourhead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515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tourhead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669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Stourhead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244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tourhead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165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Stourhead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8625"/>
            <a:ext cx="9144000" cy="728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510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tourhead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119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tourhead Gardens.-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016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tourhead Gardens.-Autum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330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tourhead.-El Templo de Apol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226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tourhead.-Magnol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187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tourhead.-p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400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tourhead.-p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7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tourhead.-p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856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tourhead.-p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166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tourhead.-p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850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tourhead.-p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230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tourhead.-p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04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tourhead.-The Bridge and the Chur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406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tourhead.-x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59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tourhead.-x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461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tourhead.-The Pantheo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721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dirty="0"/>
              <a:t>Stowe Landscape Gardens</a:t>
            </a:r>
          </a:p>
        </p:txBody>
      </p:sp>
      <p:sp>
        <p:nvSpPr>
          <p:cNvPr id="82947" name="2 Marcador de contenido"/>
          <p:cNvSpPr>
            <a:spLocks noGrp="1"/>
          </p:cNvSpPr>
          <p:nvPr>
            <p:ph sz="quarter" idx="1"/>
          </p:nvPr>
        </p:nvSpPr>
        <p:spPr>
          <a:xfrm>
            <a:off x="914400" y="1989138"/>
            <a:ext cx="7041976" cy="4030662"/>
          </a:xfrm>
        </p:spPr>
        <p:txBody>
          <a:bodyPr/>
          <a:lstStyle/>
          <a:p>
            <a:pPr eaLnBrk="1" hangingPunct="1"/>
            <a:r>
              <a:rPr lang="es-ES" sz="2400" dirty="0"/>
              <a:t>Es esta una de las creaciones más notables de jardines privados de la Inglaterra georgiana, Stowe fue creado por un familia que en su momento era tan poderosa que su fortuna era superior a la del rey.</a:t>
            </a:r>
          </a:p>
          <a:p>
            <a:pPr eaLnBrk="1" hangingPunct="1"/>
            <a:r>
              <a:rPr lang="es-ES" sz="2400" dirty="0"/>
              <a:t> La escala, grandeza y belleza de Stowe ha inspirado a escritores, filósofos, artistas, políticos y a los visitantes de todos lo estamentos del público desde el siglo XVIII hasta nuestros días. </a:t>
            </a:r>
          </a:p>
        </p:txBody>
      </p:sp>
    </p:spTree>
    <p:extLst>
      <p:ext uri="{BB962C8B-B14F-4D97-AF65-F5344CB8AC3E}">
        <p14:creationId xmlns:p14="http://schemas.microsoft.com/office/powerpoint/2010/main" val="881966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765175"/>
            <a:ext cx="6969968" cy="5254625"/>
          </a:xfrm>
        </p:spPr>
        <p:txBody>
          <a:bodyPr>
            <a:normAutofit fontScale="92500" lnSpcReduction="10000"/>
          </a:bodyPr>
          <a:lstStyle/>
          <a:p>
            <a:pPr eaLnBrk="1" hangingPunct="1"/>
            <a:r>
              <a:rPr lang="es-ES" sz="2400" dirty="0"/>
              <a:t>La confianza adquirida por los jardines, además de un ambicioso programa de restauración el cual ha permitido que sus más de 40 templos y monumentos siguen siendo, adornando un ambiente inspirador de los lagos y valles con una infinita variedad de paseos y senderos, una delicia para explorar en cualquier época del año.</a:t>
            </a:r>
          </a:p>
          <a:p>
            <a:pPr eaLnBrk="1" hangingPunct="1"/>
            <a:r>
              <a:rPr lang="es-ES" sz="2400" dirty="0"/>
              <a:t> Recientemente se ha creado un centro de visitantes en la entrada, actualmente el jardín, menos la Stowe House, pertenece al National Trust británico.</a:t>
            </a:r>
          </a:p>
          <a:p>
            <a:pPr eaLnBrk="1" hangingPunct="1"/>
            <a:r>
              <a:rPr lang="es-ES" sz="2400" dirty="0"/>
              <a:t>Las principales características</a:t>
            </a:r>
          </a:p>
          <a:p>
            <a:pPr eaLnBrk="1" hangingPunct="1"/>
            <a:r>
              <a:rPr lang="es-ES" sz="2400" dirty="0"/>
              <a:t>Jardines Stowe han sido visitados por turistas y excursionistas durante doscientos años, con guías a cuenta de los visitante</a:t>
            </a:r>
            <a:r>
              <a:rPr lang="es-ES" dirty="0"/>
              <a:t>. </a:t>
            </a:r>
          </a:p>
          <a:p>
            <a:pPr eaLnBrk="1" hangingPunct="1"/>
            <a:endParaRPr lang="es-ES" dirty="0"/>
          </a:p>
          <a:p>
            <a:pPr eaLnBrk="1" hangingPunct="1"/>
            <a:endParaRPr lang="es-ES" dirty="0"/>
          </a:p>
        </p:txBody>
      </p:sp>
    </p:spTree>
    <p:extLst>
      <p:ext uri="{BB962C8B-B14F-4D97-AF65-F5344CB8AC3E}">
        <p14:creationId xmlns:p14="http://schemas.microsoft.com/office/powerpoint/2010/main" val="778241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908050"/>
            <a:ext cx="7041976" cy="5111750"/>
          </a:xfrm>
        </p:spPr>
        <p:txBody>
          <a:bodyPr/>
          <a:lstStyle/>
          <a:p>
            <a:pPr eaLnBrk="1" hangingPunct="1"/>
            <a:r>
              <a:rPr lang="es-ES" sz="2400" dirty="0"/>
              <a:t>Sin embargo, nunca se estableció una entrada pública o forma a la propiedad.</a:t>
            </a:r>
          </a:p>
          <a:p>
            <a:pPr eaLnBrk="1" hangingPunct="1"/>
            <a:r>
              <a:rPr lang="es-ES" sz="2400" dirty="0"/>
              <a:t>Principales características</a:t>
            </a:r>
          </a:p>
          <a:p>
            <a:pPr eaLnBrk="1" hangingPunct="1"/>
            <a:r>
              <a:rPr lang="es-ES" sz="2400" dirty="0"/>
              <a:t>El </a:t>
            </a:r>
            <a:r>
              <a:rPr lang="es-ES" sz="2400" b="1" dirty="0"/>
              <a:t>arco Corinto</a:t>
            </a:r>
            <a:r>
              <a:rPr lang="es-ES" sz="2400" dirty="0"/>
              <a:t> fue creada como un símbolo de la riqueza y la influencia en lugar de una puerta de entrada. De hecho, la única persona que conocemos que lo atravesó durante una visita a la casa fue la reina Victoria, para quienes se abrió especialmente.</a:t>
            </a:r>
          </a:p>
          <a:p>
            <a:pPr eaLnBrk="1" hangingPunct="1"/>
            <a:r>
              <a:rPr lang="es-ES" sz="2400" dirty="0"/>
              <a:t>El </a:t>
            </a:r>
            <a:r>
              <a:rPr lang="es-ES" sz="2400" b="1" dirty="0"/>
              <a:t>Grand Avenue</a:t>
            </a:r>
            <a:r>
              <a:rPr lang="es-ES" sz="2400" dirty="0"/>
              <a:t> con sus logias "Buckingham" se agregaron en 1805, su extensión es de una y media millas de largo..</a:t>
            </a:r>
          </a:p>
          <a:p>
            <a:pPr eaLnBrk="1" hangingPunct="1"/>
            <a:endParaRPr lang="es-ES" dirty="0"/>
          </a:p>
        </p:txBody>
      </p:sp>
    </p:spTree>
    <p:extLst>
      <p:ext uri="{BB962C8B-B14F-4D97-AF65-F5344CB8AC3E}">
        <p14:creationId xmlns:p14="http://schemas.microsoft.com/office/powerpoint/2010/main" val="3742533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908050"/>
            <a:ext cx="7041976" cy="5111750"/>
          </a:xfrm>
        </p:spPr>
        <p:txBody>
          <a:bodyPr/>
          <a:lstStyle/>
          <a:p>
            <a:pPr eaLnBrk="1" hangingPunct="1"/>
            <a:r>
              <a:rPr lang="es-ES" sz="2400" dirty="0"/>
              <a:t>Se podría haber convertido en una urbanización, ya que fue parcelado como parcelas edificables para la gran liquidación de la propiedad en 1921.</a:t>
            </a:r>
          </a:p>
          <a:p>
            <a:pPr eaLnBrk="1" hangingPunct="1"/>
            <a:r>
              <a:rPr lang="es-ES" sz="2400" dirty="0"/>
              <a:t> Afortunadamente, un grupo de Old Etonians recaudo los fondos para comprar la gran superficie como regalo para la nueva escuela.</a:t>
            </a:r>
          </a:p>
          <a:p>
            <a:pPr eaLnBrk="1" hangingPunct="1"/>
            <a:r>
              <a:rPr lang="es-ES" sz="2400" b="1" dirty="0"/>
              <a:t>Oxford Avenue</a:t>
            </a:r>
            <a:r>
              <a:rPr lang="es-ES" sz="2400" dirty="0"/>
              <a:t> sigue la antigua calzada romana de Bicester de Towcester.</a:t>
            </a:r>
          </a:p>
          <a:p>
            <a:pPr eaLnBrk="1" hangingPunct="1"/>
            <a:r>
              <a:rPr lang="es-ES" sz="2400" dirty="0"/>
              <a:t>Las </a:t>
            </a:r>
            <a:r>
              <a:rPr lang="es-ES" sz="2400" b="1" dirty="0"/>
              <a:t>puertas de Oxford</a:t>
            </a:r>
            <a:r>
              <a:rPr lang="es-ES" sz="2400" dirty="0"/>
              <a:t> había perdido sus herrajes originales donados como metal durante la guerra en la década de 1940. </a:t>
            </a:r>
          </a:p>
        </p:txBody>
      </p:sp>
    </p:spTree>
    <p:extLst>
      <p:ext uri="{BB962C8B-B14F-4D97-AF65-F5344CB8AC3E}">
        <p14:creationId xmlns:p14="http://schemas.microsoft.com/office/powerpoint/2010/main" val="1010453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692150"/>
            <a:ext cx="7041976" cy="5327650"/>
          </a:xfrm>
        </p:spPr>
        <p:txBody>
          <a:bodyPr/>
          <a:lstStyle/>
          <a:p>
            <a:pPr eaLnBrk="1" hangingPunct="1"/>
            <a:r>
              <a:rPr lang="es-ES" sz="2400" dirty="0"/>
              <a:t>Después, fueron reemplazos por unos nuevos hechos de hierro forjado, rescatado de un barco de guerra alemán.</a:t>
            </a:r>
          </a:p>
          <a:p>
            <a:pPr eaLnBrk="1" hangingPunct="1"/>
            <a:r>
              <a:rPr lang="es-ES" sz="2400" dirty="0"/>
              <a:t>El puente cruza un lago Oxford el cual servía de estanque de viejo molino. </a:t>
            </a:r>
          </a:p>
          <a:p>
            <a:pPr eaLnBrk="1" hangingPunct="1"/>
            <a:r>
              <a:rPr lang="es-ES" sz="2400" dirty="0"/>
              <a:t>Era una vez el tema de una fila enorme entre el marqués de Chandos y Sydney Pierrepont, propietario de una finca cercana que lo utiliza como un acceso directo. </a:t>
            </a:r>
          </a:p>
          <a:p>
            <a:pPr eaLnBrk="1" hangingPunct="1"/>
            <a:r>
              <a:rPr lang="es-ES" sz="2400" dirty="0"/>
              <a:t>El resultado fue el marqués de retirar la parte central del puente para mantener su "paso" de vecino.</a:t>
            </a:r>
          </a:p>
          <a:p>
            <a:pPr eaLnBrk="1" hangingPunct="1"/>
            <a:endParaRPr lang="es-ES" dirty="0"/>
          </a:p>
          <a:p>
            <a:pPr eaLnBrk="1" hangingPunct="1"/>
            <a:endParaRPr lang="es-ES" dirty="0"/>
          </a:p>
        </p:txBody>
      </p:sp>
    </p:spTree>
    <p:extLst>
      <p:ext uri="{BB962C8B-B14F-4D97-AF65-F5344CB8AC3E}">
        <p14:creationId xmlns:p14="http://schemas.microsoft.com/office/powerpoint/2010/main" val="1457577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908050"/>
            <a:ext cx="6969968" cy="5111750"/>
          </a:xfrm>
        </p:spPr>
        <p:txBody>
          <a:bodyPr/>
          <a:lstStyle/>
          <a:p>
            <a:pPr eaLnBrk="1" hangingPunct="1"/>
            <a:r>
              <a:rPr lang="es-ES" sz="2400" dirty="0"/>
              <a:t>Los Pabellones Boicot en torno a 1728, fueron nombrados después de la antigua aldea de boicot, a medio camino a lo largo de la Avenida de Oxford.</a:t>
            </a:r>
          </a:p>
          <a:p>
            <a:pPr eaLnBrk="1" hangingPunct="1"/>
            <a:r>
              <a:rPr lang="es-ES" sz="2400" dirty="0"/>
              <a:t>La estatua de George vestida como Marco Aurelio, se encuentra en el frente del Norte de la Cámara.</a:t>
            </a:r>
          </a:p>
          <a:p>
            <a:pPr eaLnBrk="1" hangingPunct="1"/>
            <a:r>
              <a:rPr lang="es-ES" sz="2400" dirty="0"/>
              <a:t> Fue Jorge I que hizo en 1718 el Sir Richard Temple..</a:t>
            </a:r>
          </a:p>
          <a:p>
            <a:pPr eaLnBrk="1" hangingPunct="1"/>
            <a:r>
              <a:rPr lang="es-ES" sz="2400" dirty="0"/>
              <a:t>La Ha-Ha en Stowe, construido por Charles Bridgeman como un símbolo de grandeza, fue probablemente el más largo jamás construido.</a:t>
            </a:r>
          </a:p>
          <a:p>
            <a:pPr eaLnBrk="1" hangingPunct="1"/>
            <a:endParaRPr lang="es-ES" dirty="0"/>
          </a:p>
        </p:txBody>
      </p:sp>
    </p:spTree>
    <p:extLst>
      <p:ext uri="{BB962C8B-B14F-4D97-AF65-F5344CB8AC3E}">
        <p14:creationId xmlns:p14="http://schemas.microsoft.com/office/powerpoint/2010/main" val="1807579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towe.-Palladian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814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towe.-Landscape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7535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towe Landscape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675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tow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342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towe Landsca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395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towe Landscape Gard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4404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towe Landscape Garden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94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towe Landscape Gardens.-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303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towe Landscape 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590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064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768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471646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8213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3656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0407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684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pPr eaLnBrk="1" hangingPunct="1"/>
            <a:r>
              <a:rPr lang="es-ES" dirty="0"/>
              <a:t>Stratford up Avon</a:t>
            </a:r>
          </a:p>
        </p:txBody>
      </p:sp>
      <p:sp>
        <p:nvSpPr>
          <p:cNvPr id="8704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b="1" dirty="0"/>
              <a:t>Stratford-upon-Avon</a:t>
            </a:r>
            <a:r>
              <a:rPr lang="es-ES" sz="2600" dirty="0"/>
              <a:t> Se encuentra en el río Avon , (35 km) al sureste de Birmingham y (13 kilómetros) al suroeste de Warwick .</a:t>
            </a:r>
          </a:p>
          <a:p>
            <a:pPr marL="274320" indent="-274320" eaLnBrk="1" fontAlgn="auto" hangingPunct="1">
              <a:spcBef>
                <a:spcPts val="580"/>
              </a:spcBef>
              <a:spcAft>
                <a:spcPts val="0"/>
              </a:spcAft>
              <a:buFont typeface="Wingdings 2"/>
              <a:buChar char=""/>
              <a:defRPr/>
            </a:pPr>
            <a:r>
              <a:rPr lang="es-ES" sz="2600" dirty="0"/>
              <a:t> Es la ciudad más grande y poblada del Distrito de Stratford-on-Avon , que utiliza el término "on" para indicar que cubre un área mucho más grande que la propia ciudad.</a:t>
            </a:r>
          </a:p>
          <a:p>
            <a:pPr marL="274320" indent="-274320" eaLnBrk="1" fontAlgn="auto" hangingPunct="1">
              <a:spcBef>
                <a:spcPts val="580"/>
              </a:spcBef>
              <a:spcAft>
                <a:spcPts val="0"/>
              </a:spcAft>
              <a:buFont typeface="Wingdings 2"/>
              <a:buChar char=""/>
              <a:defRPr/>
            </a:pPr>
            <a:r>
              <a:rPr lang="es-ES" sz="2600" dirty="0"/>
              <a:t> La ciudad es una causa popular destino turístico por su condición de lugar de nacimiento del dramaturgo y poeta William Shakespeare , que reciben alrededor de tres millones de visitantes al año procedentes de todo el mundo. </a:t>
            </a:r>
            <a:endParaRPr lang="es-ES" sz="2600" baseline="30000" dirty="0"/>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3312444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476250"/>
            <a:ext cx="7185992" cy="5543550"/>
          </a:xfrm>
        </p:spPr>
        <p:txBody>
          <a:bodyPr/>
          <a:lstStyle/>
          <a:p>
            <a:pPr eaLnBrk="1" hangingPunct="1"/>
            <a:r>
              <a:rPr lang="es-ES" dirty="0"/>
              <a:t> La Royal Shakespeare Company se encuentra en Stratford Royal Shakespeare Theatre , uno de los más importantes centros culturales de Gran Bretaña. </a:t>
            </a:r>
          </a:p>
          <a:p>
            <a:pPr eaLnBrk="1" hangingPunct="1"/>
            <a:endParaRPr lang="es-ES" dirty="0"/>
          </a:p>
        </p:txBody>
      </p:sp>
    </p:spTree>
    <p:extLst>
      <p:ext uri="{BB962C8B-B14F-4D97-AF65-F5344CB8AC3E}">
        <p14:creationId xmlns:p14="http://schemas.microsoft.com/office/powerpoint/2010/main" val="27312417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tratford upon Av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8332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tratford Shakespeare 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845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tratford up Av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9413"/>
            <a:ext cx="9144000" cy="647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2705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tratford upon Av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9370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tratford upon Avo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2223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tratford upon Avon.-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8912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tratford upon Avo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980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tratford upon Avo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7988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tratford-upon-Avon.-Elisabeth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4036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tratford-upon-Avon.-New P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1525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tratfort on Avo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154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tratfort on Av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7680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tratfort upon Avon.-Birth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6040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trattford in Blo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797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Título"/>
          <p:cNvSpPr>
            <a:spLocks noGrp="1"/>
          </p:cNvSpPr>
          <p:nvPr>
            <p:ph type="title"/>
          </p:nvPr>
        </p:nvSpPr>
        <p:spPr/>
        <p:txBody>
          <a:bodyPr/>
          <a:lstStyle/>
          <a:p>
            <a:pPr eaLnBrk="1" hangingPunct="1"/>
            <a:r>
              <a:rPr lang="es-ES" dirty="0"/>
              <a:t>Sudeley Castle Gardens</a:t>
            </a:r>
          </a:p>
        </p:txBody>
      </p:sp>
      <p:sp>
        <p:nvSpPr>
          <p:cNvPr id="120835" name="2 Marcador de contenido"/>
          <p:cNvSpPr>
            <a:spLocks noGrp="1"/>
          </p:cNvSpPr>
          <p:nvPr>
            <p:ph sz="quarter" idx="1"/>
          </p:nvPr>
        </p:nvSpPr>
        <p:spPr>
          <a:xfrm>
            <a:off x="914400" y="2205038"/>
            <a:ext cx="7041976" cy="3814762"/>
          </a:xfrm>
        </p:spPr>
        <p:txBody>
          <a:bodyPr>
            <a:normAutofit lnSpcReduction="10000"/>
          </a:bodyPr>
          <a:lstStyle/>
          <a:p>
            <a:pPr eaLnBrk="1" hangingPunct="1"/>
            <a:r>
              <a:rPr lang="es-ES" sz="2400" b="1" dirty="0"/>
              <a:t>Sudeley Castle</a:t>
            </a:r>
            <a:r>
              <a:rPr lang="es-ES" sz="2400" dirty="0"/>
              <a:t> es un castillo situado cerca de Winchcombe , Gloucestershire , Inglaterra. </a:t>
            </a:r>
          </a:p>
          <a:p>
            <a:pPr eaLnBrk="1" hangingPunct="1"/>
            <a:r>
              <a:rPr lang="es-ES" sz="2400" dirty="0"/>
              <a:t>Data del siglo X, pero la parte habitada es principalmente isabelina . </a:t>
            </a:r>
          </a:p>
          <a:p>
            <a:pPr eaLnBrk="1" hangingPunct="1"/>
            <a:r>
              <a:rPr lang="es-ES" sz="2400" dirty="0"/>
              <a:t>El castillo cuenta con un jardín notable, que está diseñado y mantenido a un nivel muy alto. </a:t>
            </a:r>
          </a:p>
          <a:p>
            <a:pPr eaLnBrk="1" hangingPunct="1"/>
            <a:r>
              <a:rPr lang="es-ES" sz="2400" dirty="0"/>
              <a:t> Un gran castillo de la Edad Media tardía, con un jardín victoriano elaborado.</a:t>
            </a:r>
          </a:p>
          <a:p>
            <a:pPr eaLnBrk="1" hangingPunct="1"/>
            <a:r>
              <a:rPr lang="es-ES" dirty="0"/>
              <a:t> </a:t>
            </a:r>
          </a:p>
        </p:txBody>
      </p:sp>
    </p:spTree>
    <p:extLst>
      <p:ext uri="{BB962C8B-B14F-4D97-AF65-F5344CB8AC3E}">
        <p14:creationId xmlns:p14="http://schemas.microsoft.com/office/powerpoint/2010/main" val="22959966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836613"/>
            <a:ext cx="6753944" cy="5183187"/>
          </a:xfrm>
        </p:spPr>
        <p:txBody>
          <a:bodyPr/>
          <a:lstStyle/>
          <a:p>
            <a:pPr eaLnBrk="1" hangingPunct="1"/>
            <a:r>
              <a:rPr lang="es-ES" sz="2400" dirty="0"/>
              <a:t> El castillo perteneció a Ethelred el no preparado y de la reina Catalina Parr.. </a:t>
            </a:r>
          </a:p>
          <a:p>
            <a:pPr eaLnBrk="1" hangingPunct="1"/>
            <a:r>
              <a:rPr lang="es-ES" sz="2400" dirty="0"/>
              <a:t>Jardín de la Reina es un parterre siglo XIX, limitada por setos de tejo y se plantaron rosas antiguas. </a:t>
            </a:r>
          </a:p>
          <a:p>
            <a:pPr eaLnBrk="1" hangingPunct="1"/>
            <a:r>
              <a:rPr lang="es-ES" sz="2400" dirty="0"/>
              <a:t>También hay un jardín de la Capilla y un jardín diseñado por el Granero de los diezmos Jane Fearnley Whittingstall.</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24388858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b="1352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4276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7096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0788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277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2986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1404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0423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8667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p:cNvPicPr>
            <a:picLocks noChangeAspect="1"/>
          </p:cNvPicPr>
          <p:nvPr/>
        </p:nvPicPr>
        <p:blipFill>
          <a:blip r:embed="rId3">
            <a:extLst>
              <a:ext uri="{28A0092B-C50C-407E-A947-70E740481C1C}">
                <a14:useLocalDpi xmlns:a14="http://schemas.microsoft.com/office/drawing/2010/main" val="0"/>
              </a:ext>
            </a:extLst>
          </a:blip>
          <a:srcRect l="1324" t="3725" r="4852" b="5688"/>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0345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704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7350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356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9059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udeley Castle.-.-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534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udeley Castle.-old bar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78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0180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udeley Castle.-queen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9872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Sudeley Castle.-queens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807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7362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Sunken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6582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7537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r="1173" b="451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3357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b="509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1249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1812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1743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8710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4659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p:txBody>
          <a:bodyPr/>
          <a:lstStyle/>
          <a:p>
            <a:pPr eaLnBrk="1" hangingPunct="1"/>
            <a:r>
              <a:rPr lang="es-ES" dirty="0"/>
              <a:t>Tatton Park</a:t>
            </a:r>
          </a:p>
        </p:txBody>
      </p:sp>
      <p:sp>
        <p:nvSpPr>
          <p:cNvPr id="148483" name="2 Marcador de contenido"/>
          <p:cNvSpPr>
            <a:spLocks noGrp="1"/>
          </p:cNvSpPr>
          <p:nvPr>
            <p:ph sz="quarter" idx="1"/>
          </p:nvPr>
        </p:nvSpPr>
        <p:spPr/>
        <p:txBody>
          <a:bodyPr/>
          <a:lstStyle/>
          <a:p>
            <a:pPr eaLnBrk="1" hangingPunct="1"/>
            <a:r>
              <a:rPr lang="es-ES" sz="2400" b="1" dirty="0"/>
              <a:t>Tatton Park</a:t>
            </a:r>
            <a:r>
              <a:rPr lang="es-ES" sz="2400" dirty="0"/>
              <a:t> es un histórico  en Cheshire , Inglaterra, al norte de la ciudad de Knutsford .</a:t>
            </a:r>
          </a:p>
          <a:p>
            <a:pPr eaLnBrk="1" hangingPunct="1"/>
            <a:r>
              <a:rPr lang="es-ES" sz="2400" dirty="0"/>
              <a:t>Contiene una mansión, una casa señorial que data de la época medieval, jardines Tatton Old Hall , una granja y un parque de los ciervos de  (8,1 km </a:t>
            </a:r>
            <a:r>
              <a:rPr lang="es-ES" sz="2400" baseline="30000" dirty="0"/>
              <a:t>2).</a:t>
            </a:r>
          </a:p>
          <a:p>
            <a:pPr eaLnBrk="1" hangingPunct="1"/>
            <a:r>
              <a:rPr lang="es-ES" sz="2400" dirty="0"/>
              <a:t>Es una atracción turística popular y acoge a más de 100 eventos anualmente. </a:t>
            </a:r>
          </a:p>
          <a:p>
            <a:pPr eaLnBrk="1" hangingPunct="1"/>
            <a:r>
              <a:rPr lang="es-ES" sz="2400" dirty="0"/>
              <a:t>La finca es propiedad del National Trust , que lo administran conjuntamente con el Consejo de  Cheshire.</a:t>
            </a:r>
          </a:p>
        </p:txBody>
      </p:sp>
    </p:spTree>
    <p:extLst>
      <p:ext uri="{BB962C8B-B14F-4D97-AF65-F5344CB8AC3E}">
        <p14:creationId xmlns:p14="http://schemas.microsoft.com/office/powerpoint/2010/main" val="4472813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969968" cy="5614987"/>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Los jardines se encuentran al sur de la sala y se componen de jardines formales y naturales.</a:t>
            </a:r>
            <a:r>
              <a:rPr lang="es-ES" baseline="30000" dirty="0"/>
              <a:t>]</a:t>
            </a:r>
          </a:p>
          <a:p>
            <a:pPr marL="274320" indent="-274320" eaLnBrk="1" fontAlgn="auto" hangingPunct="1">
              <a:spcBef>
                <a:spcPts val="580"/>
              </a:spcBef>
              <a:spcAft>
                <a:spcPts val="0"/>
              </a:spcAft>
              <a:buFont typeface="Wingdings 2"/>
              <a:buChar char=""/>
              <a:defRPr/>
            </a:pPr>
            <a:r>
              <a:rPr lang="es-ES" dirty="0"/>
              <a:t> Inmediatamente al sureste de la sala es el jardín italiano, un jardín con dos terrazas , que contiene una estatua de Neptuno en el centro. </a:t>
            </a:r>
            <a:endParaRPr lang="es-ES" baseline="30000" dirty="0"/>
          </a:p>
          <a:p>
            <a:pPr marL="274320" indent="-274320" eaLnBrk="1" fontAlgn="auto" hangingPunct="1">
              <a:spcBef>
                <a:spcPts val="580"/>
              </a:spcBef>
              <a:spcAft>
                <a:spcPts val="0"/>
              </a:spcAft>
              <a:buFont typeface="Wingdings 2"/>
              <a:buChar char=""/>
              <a:defRPr/>
            </a:pPr>
            <a:r>
              <a:rPr lang="es-ES" dirty="0"/>
              <a:t> Este jardín fue diseñado por Joseph Paxton y presentado por Edward Milner en 1847. </a:t>
            </a:r>
            <a:endParaRPr lang="es-ES" baseline="30000" dirty="0"/>
          </a:p>
          <a:p>
            <a:pPr marL="274320" indent="-274320" eaLnBrk="1" fontAlgn="auto" hangingPunct="1">
              <a:spcBef>
                <a:spcPts val="580"/>
              </a:spcBef>
              <a:spcAft>
                <a:spcPts val="0"/>
              </a:spcAft>
              <a:buFont typeface="Wingdings 2"/>
              <a:buChar char=""/>
              <a:defRPr/>
            </a:pPr>
            <a:r>
              <a:rPr lang="es-ES" dirty="0"/>
              <a:t>Después de las modificaciones en los últimos años fue restaurado a su diseño original en 1986. </a:t>
            </a:r>
            <a:endParaRPr lang="es-ES" baseline="30000" dirty="0"/>
          </a:p>
          <a:p>
            <a:pPr marL="274320" indent="-274320" eaLnBrk="1" fontAlgn="auto" hangingPunct="1">
              <a:spcBef>
                <a:spcPts val="580"/>
              </a:spcBef>
              <a:spcAft>
                <a:spcPts val="0"/>
              </a:spcAft>
              <a:buFont typeface="Wingdings 2"/>
              <a:buChar char=""/>
              <a:defRPr/>
            </a:pPr>
            <a:r>
              <a:rPr lang="es-ES" dirty="0"/>
              <a:t> La actual entrada del público a los jardines del patio estable conduce al jardín amurallado que contiene varios edificios, incluyendo invernaderos . </a:t>
            </a:r>
            <a:endParaRPr lang="es-ES" baseline="30000" dirty="0"/>
          </a:p>
          <a:p>
            <a:pPr marL="274320" indent="-274320" eaLnBrk="1" fontAlgn="auto" hangingPunct="1">
              <a:spcBef>
                <a:spcPts val="580"/>
              </a:spcBef>
              <a:spcAft>
                <a:spcPts val="0"/>
              </a:spcAft>
              <a:buFont typeface="Wingdings 2"/>
              <a:buChar char=""/>
              <a:defRPr/>
            </a:pPr>
            <a:r>
              <a:rPr lang="es-ES" dirty="0"/>
              <a:t> Este jardín fue restaurado en la década de 2000  y ahora crece variedades de frutas y hortalizas que se cultivan en Tatton en la época eduardiana. </a:t>
            </a:r>
          </a:p>
        </p:txBody>
      </p:sp>
    </p:spTree>
    <p:extLst>
      <p:ext uri="{BB962C8B-B14F-4D97-AF65-F5344CB8AC3E}">
        <p14:creationId xmlns:p14="http://schemas.microsoft.com/office/powerpoint/2010/main" val="7537433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2 Marcador de contenido"/>
          <p:cNvSpPr>
            <a:spLocks noGrp="1"/>
          </p:cNvSpPr>
          <p:nvPr>
            <p:ph sz="quarter" idx="1"/>
          </p:nvPr>
        </p:nvSpPr>
        <p:spPr>
          <a:xfrm>
            <a:off x="914400" y="620713"/>
            <a:ext cx="6897960" cy="5399087"/>
          </a:xfrm>
        </p:spPr>
        <p:txBody>
          <a:bodyPr>
            <a:normAutofit lnSpcReduction="10000"/>
          </a:bodyPr>
          <a:lstStyle/>
          <a:p>
            <a:pPr eaLnBrk="1" hangingPunct="1"/>
            <a:r>
              <a:rPr lang="es-ES" sz="2400" dirty="0"/>
              <a:t>Al este de la huerta son el Conservatorio (ya menudo se conoce como el invernadero), invernadero de helechos y la Showhouse .</a:t>
            </a:r>
          </a:p>
          <a:p>
            <a:pPr eaLnBrk="1" hangingPunct="1"/>
            <a:r>
              <a:rPr lang="es-ES" sz="2400" dirty="0"/>
              <a:t>Jardín Japonés que muestra el santuario sintoísta </a:t>
            </a:r>
          </a:p>
          <a:p>
            <a:pPr eaLnBrk="1" hangingPunct="1"/>
            <a:r>
              <a:rPr lang="es-ES" sz="2400" dirty="0"/>
              <a:t>Más allá de la Huerta son los "Jardines de placer", que se utilizaron para el disfrute de la familia en lugar de por su utilidad. </a:t>
            </a:r>
            <a:endParaRPr lang="es-ES" sz="2400" baseline="30000" dirty="0"/>
          </a:p>
          <a:p>
            <a:pPr eaLnBrk="1" hangingPunct="1"/>
            <a:r>
              <a:rPr lang="es-ES" sz="2400" dirty="0"/>
              <a:t> Estos se encuentran a cada lado de la Broad Walk, que se extiende hacia el sur, que termina en el monumento, que es una copia del Monumento Choragic de Lysicrates en Atenas . </a:t>
            </a:r>
            <a:endParaRPr lang="es-ES" sz="2400" baseline="30000" dirty="0"/>
          </a:p>
          <a:p>
            <a:pPr eaLnBrk="1" hangingPunct="1"/>
            <a:r>
              <a:rPr lang="es-ES" sz="2800" dirty="0"/>
              <a:t> </a:t>
            </a:r>
            <a:endParaRPr lang="es-ES" dirty="0"/>
          </a:p>
        </p:txBody>
      </p:sp>
    </p:spTree>
    <p:extLst>
      <p:ext uri="{BB962C8B-B14F-4D97-AF65-F5344CB8AC3E}">
        <p14:creationId xmlns:p14="http://schemas.microsoft.com/office/powerpoint/2010/main" val="34188168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914400" y="836613"/>
            <a:ext cx="7185992" cy="5183187"/>
          </a:xfrm>
        </p:spPr>
        <p:txBody>
          <a:bodyPr>
            <a:normAutofit/>
          </a:bodyPr>
          <a:lstStyle/>
          <a:p>
            <a:pPr eaLnBrk="1" hangingPunct="1"/>
            <a:r>
              <a:rPr lang="es-ES" sz="2400" dirty="0"/>
              <a:t>Los jardines incluyen Jardín de Charlotte, el Topiary, el Rosedal, el Jardín de la Torre, laberinto y la piscina de Leech. </a:t>
            </a:r>
          </a:p>
          <a:p>
            <a:pPr eaLnBrk="1" hangingPunct="1"/>
            <a:r>
              <a:rPr lang="es-ES" sz="2400" dirty="0"/>
              <a:t>En el extremo suroeste de los jardines es el Arboretum , que contiene 880 plantas de 281 especies. </a:t>
            </a:r>
          </a:p>
          <a:p>
            <a:pPr eaLnBrk="1" hangingPunct="1"/>
            <a:r>
              <a:rPr lang="es-ES" sz="2400" dirty="0"/>
              <a:t>Entre el Arboretum y el extremo sur del Paseo amplia se encuentra el Jardín Japonés, que fue construido en la década de 1910. </a:t>
            </a:r>
          </a:p>
          <a:p>
            <a:pPr eaLnBrk="1" hangingPunct="1"/>
            <a:r>
              <a:rPr lang="es-ES" sz="2400" dirty="0"/>
              <a:t>Este contiene estructuras tales como un santuario sintoísta, una casa de té y un puente sobre el arroyo de oro. </a:t>
            </a:r>
            <a:br>
              <a:rPr lang="es-ES" dirty="0"/>
            </a:br>
            <a:endParaRPr lang="es-ES" dirty="0"/>
          </a:p>
          <a:p>
            <a:pPr eaLnBrk="1" hangingPunct="1"/>
            <a:endParaRPr lang="es-ES" dirty="0"/>
          </a:p>
        </p:txBody>
      </p:sp>
    </p:spTree>
    <p:extLst>
      <p:ext uri="{BB962C8B-B14F-4D97-AF65-F5344CB8AC3E}">
        <p14:creationId xmlns:p14="http://schemas.microsoft.com/office/powerpoint/2010/main" val="26398606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2 Marcador de contenido"/>
          <p:cNvSpPr>
            <a:spLocks noGrp="1"/>
          </p:cNvSpPr>
          <p:nvPr>
            <p:ph sz="quarter" idx="1"/>
          </p:nvPr>
        </p:nvSpPr>
        <p:spPr>
          <a:xfrm>
            <a:off x="914400" y="1196975"/>
            <a:ext cx="6969968" cy="4822825"/>
          </a:xfrm>
        </p:spPr>
        <p:txBody>
          <a:bodyPr/>
          <a:lstStyle/>
          <a:p>
            <a:pPr eaLnBrk="1" hangingPunct="1"/>
            <a:r>
              <a:rPr lang="es-ES" sz="2400" dirty="0"/>
              <a:t>Las plantas, rocas y piedras en el jardín están dispuestos a dar un equilibrio natural y un montículo ha sido construido para parecerse a Monte Fuji . </a:t>
            </a:r>
            <a:endParaRPr lang="es-ES" sz="2400" baseline="30000" dirty="0"/>
          </a:p>
          <a:p>
            <a:pPr eaLnBrk="1" hangingPunct="1"/>
            <a:r>
              <a:rPr lang="es-ES" sz="2400" dirty="0"/>
              <a:t>El jardín se había convertido en maleza y fue restaurado a su estado anterior en la década de 2000.</a:t>
            </a:r>
          </a:p>
        </p:txBody>
      </p:sp>
    </p:spTree>
    <p:extLst>
      <p:ext uri="{BB962C8B-B14F-4D97-AF65-F5344CB8AC3E}">
        <p14:creationId xmlns:p14="http://schemas.microsoft.com/office/powerpoint/2010/main" val="15689017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2 Imagen" descr="Tatton Park.-Egenton Family Pr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6399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Tatton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8148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Tatton Park.-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7102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Tatton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2058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2 Imagen" descr="Tatton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4063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Tatton Park.-Top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7813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Tatton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4754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Tatton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3887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Tatton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5344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Tatton Park.-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720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Tatto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6733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Tatto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6221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Tatton Park.-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2696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Tatton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0524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Tatton Pàrk.-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13536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Tatton Park.-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3073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Tatton Park.-Gunn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6558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Tatton Park.-Begon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7299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Tatton Park.-Itali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9224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Tatton Park.-Japa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7643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Tatton Park.-Japanes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1028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Tatton Park.-Japanese Garden.-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07" name="2 Imagen" descr="Tatton Park.-Jardin itali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9136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Tatton Park.-Jardin jap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3862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Tatton Park.-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87232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Título"/>
          <p:cNvSpPr>
            <a:spLocks noGrp="1"/>
          </p:cNvSpPr>
          <p:nvPr>
            <p:ph type="title"/>
          </p:nvPr>
        </p:nvSpPr>
        <p:spPr/>
        <p:txBody>
          <a:bodyPr/>
          <a:lstStyle/>
          <a:p>
            <a:pPr eaLnBrk="1" hangingPunct="1"/>
            <a:r>
              <a:rPr lang="es-ES" dirty="0"/>
              <a:t>The Chelsea Physic Gardens</a:t>
            </a:r>
          </a:p>
        </p:txBody>
      </p:sp>
      <p:sp>
        <p:nvSpPr>
          <p:cNvPr id="134147"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Chelsea Physic Garden</a:t>
            </a:r>
            <a:r>
              <a:rPr lang="es-ES" dirty="0"/>
              <a:t> se estableció como el </a:t>
            </a:r>
            <a:r>
              <a:rPr lang="es-ES" b="1" dirty="0"/>
              <a:t>jardín de</a:t>
            </a:r>
            <a:r>
              <a:rPr lang="es-ES" dirty="0"/>
              <a:t> los </a:t>
            </a:r>
            <a:r>
              <a:rPr lang="es-ES" b="1" dirty="0"/>
              <a:t>boticarios</a:t>
            </a:r>
            <a:r>
              <a:rPr lang="es-ES" dirty="0"/>
              <a:t> en Londres , Inglaterra en 1673. (La palabra "física" se refiere aquí a la ciencia de la curación.)</a:t>
            </a:r>
          </a:p>
          <a:p>
            <a:pPr marL="274320" indent="-274320" eaLnBrk="1" fontAlgn="auto" hangingPunct="1">
              <a:spcBef>
                <a:spcPts val="580"/>
              </a:spcBef>
              <a:spcAft>
                <a:spcPts val="0"/>
              </a:spcAft>
              <a:buFont typeface="Wingdings 2"/>
              <a:buChar char=""/>
              <a:defRPr/>
            </a:pPr>
            <a:r>
              <a:rPr lang="es-ES" dirty="0"/>
              <a:t> Es el segundo más antiguo jardín botánico en Gran Bretaña , después de la Universidad de Oxford Jardín Botánico , que fue fundada en 1621. </a:t>
            </a:r>
          </a:p>
          <a:p>
            <a:pPr marL="274320" indent="-274320" eaLnBrk="1" fontAlgn="auto" hangingPunct="1">
              <a:spcBef>
                <a:spcPts val="580"/>
              </a:spcBef>
              <a:spcAft>
                <a:spcPts val="0"/>
              </a:spcAft>
              <a:buFont typeface="Wingdings 2"/>
              <a:buChar char=""/>
              <a:defRPr/>
            </a:pPr>
            <a:r>
              <a:rPr lang="es-ES" dirty="0"/>
              <a:t> Su jardín de rocas es el jardín más antiguo de Inglés dedicada a las plantas alpinas . </a:t>
            </a:r>
          </a:p>
        </p:txBody>
      </p:sp>
    </p:spTree>
    <p:extLst>
      <p:ext uri="{BB962C8B-B14F-4D97-AF65-F5344CB8AC3E}">
        <p14:creationId xmlns:p14="http://schemas.microsoft.com/office/powerpoint/2010/main" val="12250987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mayor fruto de oliva árbol en el Reino Unido está allí, protegido por la que atrapan el calor altos muros de ladrillo del jardín, junto con lo que es, sin duda, al norte del mundo toronja al aire libre cada vez mayor. </a:t>
            </a:r>
          </a:p>
          <a:p>
            <a:r>
              <a:rPr lang="es-ES" dirty="0"/>
              <a:t>Celosamente guardado durante el mandato de la Sociedad de Boticarios Venerable , en 1983 el Jardín se convirtió en una organización benéfica registrada y fue abierta al público en general por primera vez. </a:t>
            </a:r>
          </a:p>
          <a:p>
            <a:r>
              <a:rPr lang="es-ES" dirty="0"/>
              <a:t>El jardín es un miembro de los museos de Londres de Salud y Medicina.</a:t>
            </a:r>
          </a:p>
          <a:p>
            <a:endParaRPr lang="es-ES" dirty="0"/>
          </a:p>
          <a:p>
            <a:endParaRPr lang="es-ES" dirty="0"/>
          </a:p>
          <a:p>
            <a:endParaRPr lang="es-ES" dirty="0"/>
          </a:p>
        </p:txBody>
      </p:sp>
    </p:spTree>
    <p:extLst>
      <p:ext uri="{BB962C8B-B14F-4D97-AF65-F5344CB8AC3E}">
        <p14:creationId xmlns:p14="http://schemas.microsoft.com/office/powerpoint/2010/main" val="292114407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2 Marcador de contenido"/>
          <p:cNvSpPr>
            <a:spLocks noGrp="1"/>
          </p:cNvSpPr>
          <p:nvPr>
            <p:ph sz="quarter" idx="1"/>
          </p:nvPr>
        </p:nvSpPr>
        <p:spPr>
          <a:xfrm>
            <a:off x="914400" y="404813"/>
            <a:ext cx="6969968" cy="5614987"/>
          </a:xfrm>
        </p:spPr>
        <p:txBody>
          <a:bodyPr/>
          <a:lstStyle/>
          <a:p>
            <a:pPr eaLnBrk="1" hangingPunct="1"/>
            <a:r>
              <a:rPr lang="es-ES" sz="2400" dirty="0"/>
              <a:t>Partes de este jardín clásico se han perdido para el "desarrollo" - la orilla del río durante el 1874 la construcción del terraplén del Chelsea en la orilla norte del río Támesis , y una franja del jardín para permitir la ampliación de la carretera del Hospital Real . </a:t>
            </a:r>
          </a:p>
          <a:p>
            <a:pPr eaLnBrk="1" hangingPunct="1"/>
            <a:r>
              <a:rPr lang="es-ES" sz="2400" dirty="0"/>
              <a:t>Lo que queda es 1,4 hectáreas de parches en el corazón de Londres.</a:t>
            </a:r>
          </a:p>
        </p:txBody>
      </p:sp>
    </p:spTree>
    <p:extLst>
      <p:ext uri="{BB962C8B-B14F-4D97-AF65-F5344CB8AC3E}">
        <p14:creationId xmlns:p14="http://schemas.microsoft.com/office/powerpoint/2010/main" val="29547900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2 Imagen" descr="The Chelsea order-garden-be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62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The Chelsea Physic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3982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The Chelsea kowhai-garden-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75655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2 Imagen" descr="The Chelsea inner-city-garde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84450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The Chelsea sunny-sea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8071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The Chelsea woodland-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56122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The Chelsea-physic-fer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1914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6052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4265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13298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92048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7136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44685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36173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0086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9162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02216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14661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52393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6493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34828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27557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1773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 y="0"/>
            <a:ext cx="459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7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2779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7260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2717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51329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86379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6552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71338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2931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32276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01539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95380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0163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90009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97736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9941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7380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70431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45402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77772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934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2397</Words>
  <Application>Microsoft Office PowerPoint</Application>
  <PresentationFormat>Presentación en pantalla (4:3)</PresentationFormat>
  <Paragraphs>403</Paragraphs>
  <Slides>181</Slides>
  <Notes>158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181</vt:i4>
      </vt:variant>
    </vt:vector>
  </HeadingPairs>
  <TitlesOfParts>
    <vt:vector size="186" baseType="lpstr">
      <vt:lpstr>Calibri</vt:lpstr>
      <vt:lpstr>Century Schoolbook</vt:lpstr>
      <vt:lpstr>Wingdings</vt:lpstr>
      <vt:lpstr>Wingdings 2</vt:lpstr>
      <vt:lpstr>Default Theme</vt:lpstr>
      <vt:lpstr>EUROPA.-LA VUELTA AL MUNDO EN 885 JARDINES.-GARDENS OF ENGLAND.-ST-THE </vt:lpstr>
      <vt:lpstr>Stourhead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 Landscape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Stratford up Avon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Sudeley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Tatton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Chelsea Physic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2018-03-12T06:15:15Z</dcterms:modified>
</cp:coreProperties>
</file>