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420"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11" r:id="rId147"/>
    <p:sldId id="400" r:id="rId148"/>
    <p:sldId id="401" r:id="rId149"/>
    <p:sldId id="402" r:id="rId150"/>
    <p:sldId id="403" r:id="rId151"/>
    <p:sldId id="404" r:id="rId152"/>
    <p:sldId id="405" r:id="rId153"/>
    <p:sldId id="406" r:id="rId154"/>
    <p:sldId id="407" r:id="rId155"/>
    <p:sldId id="408" r:id="rId156"/>
    <p:sldId id="409" r:id="rId157"/>
    <p:sldId id="410" r:id="rId158"/>
    <p:sldId id="412" r:id="rId159"/>
    <p:sldId id="413" r:id="rId160"/>
    <p:sldId id="414" r:id="rId161"/>
    <p:sldId id="415" r:id="rId162"/>
    <p:sldId id="416" r:id="rId163"/>
    <p:sldId id="417" r:id="rId164"/>
    <p:sldId id="418" r:id="rId165"/>
    <p:sldId id="419" r:id="rId1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EB0F21-41A4-429E-AE07-EE6B5229D6E0}"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CAFCDA-CA95-4541-B6B3-27D363C306BB}" type="slidenum">
              <a:rPr lang="es-ES" smtClean="0"/>
              <a:t>‹Nº›</a:t>
            </a:fld>
            <a:endParaRPr lang="es-ES" dirty="0"/>
          </a:p>
        </p:txBody>
      </p:sp>
    </p:spTree>
    <p:extLst>
      <p:ext uri="{BB962C8B-B14F-4D97-AF65-F5344CB8AC3E}">
        <p14:creationId xmlns:p14="http://schemas.microsoft.com/office/powerpoint/2010/main" val="2997137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E51C18-DF76-4181-AFF0-ADDF5FDC6794}"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4FF2BD-DA6A-4A68-8AB1-ED52F952930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4F5F5C-4128-48F5-AF0B-0974EBE4E3E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20640A-C246-4A6B-9812-373242ED671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1B0FF3-C1F2-4476-AEE6-C2B45C0980AA}"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5D6BEB-EA85-490E-8C2E-B55DC60123E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FB5389-D73F-4CCE-A97B-DC1BCEE8191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CB9C12-D1AF-457F-9118-345802444AC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B24468-FF11-490A-B983-D9DF6454DB9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EB7C1C-0A5E-488C-8F49-DC87DD14DE16}"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E1236E-6993-4231-B1C1-1B2BD4BE482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DF1A1A-AEDF-422A-9C3C-A325A89D57F0}"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0995D8-B666-4671-A805-FBA1B503A1C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599CF-A477-4DD4-A646-1F9979C44724}"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Tresco.-Puya chilensis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8D8D0D-80C6-4969-969B-AD5F12248C3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Tresco</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CDE32E-0C65-40AA-B6FA-827C496F4FF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67825F-66BD-4433-8B66-AD5E210EEA1A}"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72E9B-2AE5-4563-9715-2044B5413F7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08AE41-5D6B-4FCD-A0AE-F3AA0BD5FB4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2BC35A-01E0-46A7-AA48-0272779BF3E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40B5D8-7F7A-4489-82CB-EF800BC14B8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5C7C75-45E5-4B46-993D-EABBEA5B7F3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House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26B77C-E582-47C1-A323-8CF5BC71126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Abbey House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2AACF5-49BC-45CF-BC18-641DFDE8CF9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F1623F-F161-4EE0-BF8D-EAF1DD3E284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E338B5-3500-4915-90DF-CBF05D73E80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Gardens.-Dicksonias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0554B-89AB-4092-AAC2-67BAC220BA5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466531-00B8-4300-841F-A2AC6F74740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Gardens.-Koi Pond</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E6B9F2-B11D-4685-BD3B-6EFB3009F68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Mediteranean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C6F8E6-1E9B-46C9-A5D1-36684DF6646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Gardens.-Musa ensete</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FAB4A3-70E7-44AD-ACAA-B8FC988AF8F9}"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Abbotsbuty Gardens.-Pond</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ADCA0-ADAA-4DF9-8EE0-C69FF48C8E6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9D8BF-90DD-4197-96D8-7298D0EF19B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6B8511-9565-4746-84BC-847B64E7CD6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802526-A42D-40F2-AED1-1AA10CC9660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349258-2ED7-4D34-BF96-D93BED063B4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CA85C0-EB29-44B3-8E4B-D2787D13D7A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Abbotsbury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116780-6870-4D5B-AE79-A04AB4C8CAC4}"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CAEE37-40FD-4AC8-B6FF-1A5CBF2C782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C8FB06-A365-4C29-8C77-076CABA6514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299A6-625B-45C7-AE61-080BDA34DD5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1E5518-3F0B-4FD6-80FA-7DA34C25609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DCCD8C-5A94-4E2E-8DA9-019519E633B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260BF3-AD4F-4647-9002-2703A7EE8FD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Alnwick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02C7A-71E9-48DD-BFEB-8292E7EEC8DD}"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Alnwick Gardens</a:t>
            </a:r>
          </a:p>
        </p:txBody>
      </p:sp>
      <p:sp>
        <p:nvSpPr>
          <p:cNvPr id="4" name="3 Marcador de número de diapositiva"/>
          <p:cNvSpPr>
            <a:spLocks noGrp="1"/>
          </p:cNvSpPr>
          <p:nvPr>
            <p:ph type="sldNum" sz="quarter" idx="5"/>
          </p:nvPr>
        </p:nvSpPr>
        <p:spPr/>
        <p:txBody>
          <a:bodyPr/>
          <a:lstStyle/>
          <a:p>
            <a:pPr>
              <a:defRPr/>
            </a:pPr>
            <a:fld id="{46B967BD-3F43-4A0C-8A27-8CA23378953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082913-9CB4-402E-A918-2ADDD572B88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4193FB-74EF-4595-91F2-18745A072CC3}"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 Grove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CD818-9282-4FF4-92A4-8FBA241842C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63D036-83C1-4306-BAEA-07C0F570DB5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D64586-ED60-476B-8FAE-5DAB0C6046F1}"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AE7A14-3F5B-4CAB-86EA-DCDF0C41C84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06040-EEE5-424C-8EE1-EE50432E5AB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5AE159-1C4D-4764-B41F-A884788DF68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9EF4BC-A62D-4F88-8198-F03210971120}"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Annes Grove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6A4B31-D118-49AC-AECF-407C3C9D6DC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22B49A-E2E5-4861-BCAC-B95DB70BD82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09791C-A35A-4970-B95D-651B3461407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5F1727-FC32-4CFB-A745-541899302D7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7B0B63-5073-4A97-A3A2-86C506DBE8B0}"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8A6B89-16C9-4DB8-B897-DEB8923862BA}"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D97C0A-02E5-4F72-B4CF-72A3F9FC643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9B566-93BC-468A-B9F7-AF373F54373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3A3478-C524-4DD3-850F-A326B37FFA6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Asticou Azalea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2368BE-EA2E-4D76-B26F-645460AAB3F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8A6E5-2C36-47A7-B074-8E6A6D76523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330A55B3-9D76-472C-9943-69EF59351A8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5ED92E-AC6F-4F78-8128-BCAAC84623D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EDAF43-A7FA-4CD5-8DA9-A55457CB85C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FB079D-3F7A-4F39-95AB-9DA45B6338BC}"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CF5D64-3926-4C70-B971-26614A27F2D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1253F8-B59F-484C-B6F1-BAC44BE3BBE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104A4A-B363-4226-9E6F-842420430B3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Bidulph Grange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DDC6EB-204A-4B26-A092-79C555F83A5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AB1253-AE6B-492F-B110-32E8EEECA24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EC9933-DC17-43ED-A4E3-D780192AC2C9}"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Biddulph Grange Gardens.-Paseo de las Dalias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099932-E9E8-4AC3-AC9C-60F75BF39ECC}"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Birr Castle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99F7FA-6DCA-4119-8FC7-DC058C1B4500}"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Birr Castle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3E52D3-FA65-49EB-8702-715A909561A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Birr Castle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D60D51-7795-43D8-8913-E1FAD52F0E4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Birr Castle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8B8714-797C-4B5E-B6C3-14CB0222772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Birr Castle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8CFD08-011E-4BDF-BE09-E1DA853A63B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DE323F-92C9-496D-9616-FC0E4538FB9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ADA5EC-3453-4B15-80FB-63301CCB8B2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CCC384B4-55D1-4538-B0C0-79261FA5B9C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B842C-1FB8-46C5-B57E-BDAB4DD54CE5}"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99DCA48D-4882-4E44-B103-42A72001380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56B47F02-36D6-43FB-B88F-B5D7F847A96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E4ED6CE8-92E2-4479-AEF9-3400BFCCDF6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7153DB-6C5C-43E5-BCA6-38A3BC913449}"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9102FEFE-1540-486D-9D8C-DC9FF86AD367}"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87D96419-F34D-4793-B6E8-D29A34FCCB4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5DF8A-F727-4317-A280-63F941E6001F}"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054FF8-7C82-4249-A082-D18F708E9148}"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E6D04C-16D3-4785-8A17-FAF81D8D6652}"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0524DD-AFD3-4E5B-BE81-B6D45B21B895}"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1C29DE00-0862-44C8-B084-FE4B2A03B8B8}"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EFB153-1718-484E-9F7F-E79AACB4A094}"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6E8251-8FC4-4E41-B05E-7560CB96C9B5}"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EC8BAE1A-73B8-4B6E-B808-3226DE94D2D9}"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0E2129-F6A0-450F-9FB5-94B67D01DF9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DAFA7C-C3C4-42AB-98A5-B5ADE21E5B0B}"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B5538B-7A72-4A51-8AA8-8A9F25F4806F}"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496D06-8E9D-4187-9780-94239257382D}"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4C88C-19D4-4FBD-A507-0FC2D3D4931F}"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D2163A-385B-47CE-B169-41929485A674}"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F321EC59-15AA-4F9F-81E8-DB11B56353BE}"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E8DE3A82-D6D2-4226-982F-CD61482BBFE8}"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5216EC5C-7275-4C16-AE6F-F59E5ECA13FC}"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Blenheim Palace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189A8E-68EB-4E53-B7D1-2960611DEA02}"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036CCC9C-254F-4A38-B9C2-0DC350B41041}"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6C828199-F4C4-4420-9018-F7411DA891FE}"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D3B8FB17-8DF0-4901-938B-4FA02D6AD076}"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4C5BDE9D-6310-40F9-93F0-06730210D4F1}"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2F8C8670-0507-4DD0-B9BA-BF0A471CEECB}"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156645D3-336A-4B6D-A4B8-B65FFDEFAAE8}"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D3F4A4AF-07E2-4966-843D-A42ED2A3C4EC}"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FAE8B911-B35E-4352-A06B-48DFC2117184}"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2894FB77-14F7-45FF-B690-F413B7F3D75A}"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B8EB3E44-53D7-4F27-A4D6-E4B8B0CABFE4}"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3323C7D8-AC5E-4E01-9369-020E1F268991}"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7C086230-9A34-4D97-8248-495FA151CFE3}"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D416E06F-599F-4914-B21D-84536782AD8D}"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994D894F-3687-4C05-99C2-9B06F8C5EEAA}"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A4023220-4332-456A-B6D5-7A4FAB93FAA1}"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Rose Garden</a:t>
            </a:r>
          </a:p>
        </p:txBody>
      </p:sp>
      <p:sp>
        <p:nvSpPr>
          <p:cNvPr id="4" name="3 Marcador de número de diapositiva"/>
          <p:cNvSpPr>
            <a:spLocks noGrp="1"/>
          </p:cNvSpPr>
          <p:nvPr>
            <p:ph type="sldNum" sz="quarter" idx="5"/>
          </p:nvPr>
        </p:nvSpPr>
        <p:spPr/>
        <p:txBody>
          <a:bodyPr/>
          <a:lstStyle/>
          <a:p>
            <a:pPr>
              <a:defRPr/>
            </a:pPr>
            <a:fld id="{09C15C9B-3817-435C-84CC-E8C20558FF8D}"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Gardens.-Wisteria</a:t>
            </a:r>
          </a:p>
        </p:txBody>
      </p:sp>
      <p:sp>
        <p:nvSpPr>
          <p:cNvPr id="4" name="3 Marcador de número de diapositiva"/>
          <p:cNvSpPr>
            <a:spLocks noGrp="1"/>
          </p:cNvSpPr>
          <p:nvPr>
            <p:ph type="sldNum" sz="quarter" idx="5"/>
          </p:nvPr>
        </p:nvSpPr>
        <p:spPr/>
        <p:txBody>
          <a:bodyPr/>
          <a:lstStyle/>
          <a:p>
            <a:pPr>
              <a:defRPr/>
            </a:pPr>
            <a:fld id="{AE3618E5-9DE2-46F2-9731-64B92776070A}"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B65A252C-986A-461D-B6B7-36B582BA58A9}"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Belnheim Palace Gardens</a:t>
            </a:r>
          </a:p>
        </p:txBody>
      </p:sp>
      <p:sp>
        <p:nvSpPr>
          <p:cNvPr id="4" name="3 Marcador de número de diapositiva"/>
          <p:cNvSpPr>
            <a:spLocks noGrp="1"/>
          </p:cNvSpPr>
          <p:nvPr>
            <p:ph type="sldNum" sz="quarter" idx="5"/>
          </p:nvPr>
        </p:nvSpPr>
        <p:spPr/>
        <p:txBody>
          <a:bodyPr/>
          <a:lstStyle/>
          <a:p>
            <a:pPr>
              <a:defRPr/>
            </a:pPr>
            <a:fld id="{F9B189D5-AE36-4E92-983D-B4048ED74B2C}"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628114B8-08F9-4BF4-8E1B-A2A434C96502}"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132F3C8D-1796-4193-8FAF-BA0DDEEE40FD}"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D27A3CF8-E1D3-4E62-9D48-96ECB0E2DCBC}"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55E1A6B1-D400-4EAA-84CF-C22AF456D1C1}"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C91EF955-BE31-47F8-ABD4-655CF1F18DD4}"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3F397E15-881E-4091-9744-C4CF978F3810}"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83CDD5A1-87B9-4AA5-84C9-65DFC52864C7}"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0CA19A84-79EE-44CB-BB43-206C11FA0124}"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018E64E1-70AE-4034-A340-1173CEC8E677}"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 Gardens</a:t>
            </a:r>
          </a:p>
        </p:txBody>
      </p:sp>
      <p:sp>
        <p:nvSpPr>
          <p:cNvPr id="4" name="3 Marcador de número de diapositiva"/>
          <p:cNvSpPr>
            <a:spLocks noGrp="1"/>
          </p:cNvSpPr>
          <p:nvPr>
            <p:ph type="sldNum" sz="quarter" idx="5"/>
          </p:nvPr>
        </p:nvSpPr>
        <p:spPr/>
        <p:txBody>
          <a:bodyPr/>
          <a:lstStyle/>
          <a:p>
            <a:pPr>
              <a:defRPr/>
            </a:pPr>
            <a:fld id="{28930956-1BBA-440E-A618-15C69808AFF8}" type="slidenum">
              <a:rPr lang="es-ES">
                <a:solidFill>
                  <a:prstClr val="black"/>
                </a:solidFill>
              </a:rPr>
              <a:pPr>
                <a:defRPr/>
              </a:pPr>
              <a:t>165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upload.wikimedia.org/wikipedia/commons/a/a9/The_Cascade_-_geograph.org.uk_-_32427.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lenheim%2B%2BCastle%2B%2BGardens%26hl%3Des%26biw%3D1280%26bih%3D687%26prmd%3Divns&amp;rurl=translate.google.es&amp;sl=en&amp;u=http://en.wikipedia.org/wiki/Blenheim_Palace&amp;usg=ALkJrhihEnzAtYFq-CDfIYjp_bf7-a1yfA#cite_note-UNESCO-0"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51984" cy="1944216"/>
          </a:xfrm>
        </p:spPr>
        <p:txBody>
          <a:bodyPr>
            <a:normAutofit fontScale="90000"/>
          </a:bodyPr>
          <a:lstStyle/>
          <a:p>
            <a:r>
              <a:rPr lang="es-ES" sz="3600" dirty="0"/>
              <a:t>EUROPA.-LA VUELTA AL MUNDO EN 885 JARDINES.-GARDENS OF ENGLAND.-T-A-B</a:t>
            </a:r>
            <a:br>
              <a:rPr lang="es-ES" dirty="0"/>
            </a:br>
            <a:endParaRPr lang="es-ES" dirty="0"/>
          </a:p>
        </p:txBody>
      </p:sp>
      <p:sp>
        <p:nvSpPr>
          <p:cNvPr id="3" name="2 Subtítulo"/>
          <p:cNvSpPr>
            <a:spLocks noGrp="1"/>
          </p:cNvSpPr>
          <p:nvPr>
            <p:ph type="subTitle" idx="1"/>
          </p:nvPr>
        </p:nvSpPr>
        <p:spPr>
          <a:xfrm>
            <a:off x="2555776" y="4869160"/>
            <a:ext cx="518457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 Tresco Abbey Gardens</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Los </a:t>
            </a:r>
            <a:r>
              <a:rPr lang="es-ES" b="1" dirty="0"/>
              <a:t>Jardines de la Abadía de Tresco</a:t>
            </a:r>
            <a:r>
              <a:rPr lang="es-ES" dirty="0"/>
              <a:t> en inglés : </a:t>
            </a:r>
            <a:r>
              <a:rPr lang="es-ES" b="1" dirty="0"/>
              <a:t>Tresco Abbey Gardens</a:t>
            </a:r>
            <a:r>
              <a:rPr lang="es-ES" dirty="0"/>
              <a:t>, es un jardín botánico de 25 hectáreas de extensión que se encuentra en la isla de Tresco del archipiélago de las Islas Sorlingas (en inglés, Isles of Scilly). este jardín botánico pertenece como miembro del BGCI, y su código de identificación internacional es </a:t>
            </a:r>
            <a:r>
              <a:rPr lang="es-ES" b="1" dirty="0"/>
              <a:t>TRES</a:t>
            </a:r>
            <a:r>
              <a:rPr lang="es-ES" dirty="0"/>
              <a:t>.</a:t>
            </a:r>
          </a:p>
          <a:p>
            <a:pPr marL="274320" indent="-274320" eaLnBrk="1" fontAlgn="auto" hangingPunct="1">
              <a:spcBef>
                <a:spcPts val="580"/>
              </a:spcBef>
              <a:spcAft>
                <a:spcPts val="0"/>
              </a:spcAft>
              <a:buFont typeface="Wingdings 2"/>
              <a:buChar char=""/>
              <a:defRPr/>
            </a:pPr>
            <a:r>
              <a:rPr lang="es-ES" dirty="0"/>
              <a:t>En este lugar fue fundada una abadía benedictina en el año 964, aunque la mayoría de lo que permanece actualmente proceda del priorato de San Nicolás fundado por los monjes de la abadía de Tavistock en 1114.</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532856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476250"/>
            <a:ext cx="7272808" cy="5543550"/>
          </a:xfrm>
        </p:spPr>
        <p:txBody>
          <a:bodyPr>
            <a:normAutofit lnSpcReduction="10000"/>
          </a:bodyPr>
          <a:lstStyle/>
          <a:p>
            <a:pPr>
              <a:spcBef>
                <a:spcPts val="580"/>
              </a:spcBef>
              <a:buFont typeface="Wingdings 2"/>
              <a:buChar char=""/>
              <a:defRPr/>
            </a:pPr>
            <a:r>
              <a:rPr lang="es-ES" dirty="0"/>
              <a:t>Los jardines fueron creados por el propietario de la isla del siglo XIX, Augustus Smith.</a:t>
            </a:r>
          </a:p>
          <a:p>
            <a:pPr marL="274320" indent="-274320" eaLnBrk="1" fontAlgn="auto" hangingPunct="1">
              <a:spcBef>
                <a:spcPts val="580"/>
              </a:spcBef>
              <a:spcAft>
                <a:spcPts val="0"/>
              </a:spcAft>
              <a:buFont typeface="Wingdings 2"/>
              <a:buChar char=""/>
              <a:defRPr/>
            </a:pPr>
            <a:r>
              <a:rPr lang="es-ES" dirty="0"/>
              <a:t>Debido a un clima invernal temperado suave, largas horas de luz solar en el verano, y los altos muros de la abadía que protegen las plantas de los vientos del océano Atlántico, el jardín alberga una colección al aire libre de plantas exóticas procedentes de todo el mundo: del Mediterráneo, Suramérica, África del Sur y Australasia.</a:t>
            </a:r>
          </a:p>
          <a:p>
            <a:pPr marL="274320" indent="-274320" eaLnBrk="1" fontAlgn="auto" hangingPunct="1">
              <a:spcBef>
                <a:spcPts val="580"/>
              </a:spcBef>
              <a:spcAft>
                <a:spcPts val="0"/>
              </a:spcAft>
              <a:buFont typeface="Wingdings 2"/>
              <a:buChar char=""/>
              <a:defRPr/>
            </a:pPr>
            <a:r>
              <a:rPr lang="es-ES" dirty="0"/>
              <a:t>Entre sus plantas destacan, Proteacea, Acacia, Metrosideros, Mesembryanthemum, Eucalyptus,  cactus y suculentas del Sur de África, Puya de Suramérica, árboles y arbustos de Nueva Zelanda, Aeonium, Aloe.</a:t>
            </a:r>
          </a:p>
        </p:txBody>
      </p:sp>
    </p:spTree>
    <p:extLst>
      <p:ext uri="{BB962C8B-B14F-4D97-AF65-F5344CB8AC3E}">
        <p14:creationId xmlns:p14="http://schemas.microsoft.com/office/powerpoint/2010/main" val="1513253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836613"/>
            <a:ext cx="7185992" cy="5183187"/>
          </a:xfrm>
        </p:spPr>
        <p:txBody>
          <a:bodyPr/>
          <a:lstStyle/>
          <a:p>
            <a:r>
              <a:rPr lang="es-ES" dirty="0"/>
              <a:t>La colección Valhalla, está dentro del jardín de la abadía de Tresco y contiene unos 30 testaferros, así como tallas de nombres de barcos y otras tallas decorativas pertenecientes a barcos de los días de la navegación a vela. </a:t>
            </a:r>
          </a:p>
          <a:p>
            <a:pPr eaLnBrk="1" hangingPunct="1"/>
            <a:r>
              <a:rPr lang="es-ES" sz="2400" dirty="0"/>
              <a:t>La colección fue aumentada por Augustus Smith. En Valhalla la mayor parte de los testaferros tienen fechas de mediados y finales del siglo XIX y vienen de los veleros mercantiles o de los primeros buques de vapor que naufragaron en las islas Sorlingas.</a:t>
            </a:r>
          </a:p>
          <a:p>
            <a:pPr eaLnBrk="1" hangingPunct="1"/>
            <a:endParaRPr lang="es-ES" dirty="0"/>
          </a:p>
        </p:txBody>
      </p:sp>
    </p:spTree>
    <p:extLst>
      <p:ext uri="{BB962C8B-B14F-4D97-AF65-F5344CB8AC3E}">
        <p14:creationId xmlns:p14="http://schemas.microsoft.com/office/powerpoint/2010/main" val="274978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Abbe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1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bbey Gardens Tre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062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bbey Gardens Tresco.-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255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bey Gardens Tres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028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bey Gardens Tres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52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bbey Gardens Tresc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242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bbey Gardens Tres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041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bbey Gardens Tres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122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bbey Gardens Tresc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79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bbey Gardens Tresco.-Neptune ste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657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bbey Gardens Tresco.-12.-Echiu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785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bbey Gardens Tresc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116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bbey Gardens Tresco.-11.-Vista Gene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81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bbey Gardens Tresco.-Islas Scilly.-Cornwall.-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512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bbey Gardens Tresco.-Puya chilen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353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bbey Gardens Tresco.-Terra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90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Abbey Gardens House</a:t>
            </a:r>
          </a:p>
        </p:txBody>
      </p:sp>
      <p:sp>
        <p:nvSpPr>
          <p:cNvPr id="26627" name="2 Marcador de contenido"/>
          <p:cNvSpPr>
            <a:spLocks noGrp="1"/>
          </p:cNvSpPr>
          <p:nvPr>
            <p:ph sz="quarter" idx="1"/>
          </p:nvPr>
        </p:nvSpPr>
        <p:spPr>
          <a:xfrm>
            <a:off x="914400" y="1989138"/>
            <a:ext cx="7041976" cy="4030662"/>
          </a:xfrm>
        </p:spPr>
        <p:txBody>
          <a:bodyPr/>
          <a:lstStyle/>
          <a:p>
            <a:pPr eaLnBrk="1" hangingPunct="1"/>
            <a:r>
              <a:rPr lang="es-ES" sz="2400" b="1" dirty="0"/>
              <a:t>Abbey House Gardens</a:t>
            </a:r>
            <a:r>
              <a:rPr lang="es-ES" sz="2400" dirty="0"/>
              <a:t> es un jardín de casa de campo en Malmesbury , Wiltshire , Inglaterra , que abarca 5 hectáreas (50.200 m²</a:t>
            </a:r>
          </a:p>
          <a:p>
            <a:pPr eaLnBrk="1" hangingPunct="1"/>
            <a:r>
              <a:rPr lang="es-ES" sz="2400" dirty="0"/>
              <a:t>De propiedad privada, los jardines, pero no la casa misma, están abiertas al público siete días a la semana desde finales de marzo hasta finales de octubre.</a:t>
            </a:r>
          </a:p>
          <a:p>
            <a:pPr eaLnBrk="1" hangingPunct="1"/>
            <a:r>
              <a:rPr lang="es-ES" sz="2400" dirty="0"/>
              <a:t>. Es uno de los principales atractivos turísticos de la ciudad más antigua de Inglaterra, Malmesbury . </a:t>
            </a:r>
          </a:p>
        </p:txBody>
      </p:sp>
    </p:spTree>
    <p:extLst>
      <p:ext uri="{BB962C8B-B14F-4D97-AF65-F5344CB8AC3E}">
        <p14:creationId xmlns:p14="http://schemas.microsoft.com/office/powerpoint/2010/main" val="1744678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85992" cy="604837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En el año 2001 y cada vez más en el año 2002, los jardines fueron llevados a una mayor atención del público, especialmente a través de la aclamación de Alan Titchmarsh , que dedicó un episodio de la BBC TV el programa </a:t>
            </a:r>
            <a:r>
              <a:rPr lang="es-ES" i="1" dirty="0"/>
              <a:t>Mundial de jardineros "</a:t>
            </a:r>
            <a:r>
              <a:rPr lang="es-ES" dirty="0"/>
              <a:t> a Abbey House Gardens, emitido en junio de 2002.</a:t>
            </a:r>
          </a:p>
          <a:p>
            <a:pPr marL="274320" indent="-274320" eaLnBrk="1" fontAlgn="auto" hangingPunct="1">
              <a:spcBef>
                <a:spcPts val="580"/>
              </a:spcBef>
              <a:spcAft>
                <a:spcPts val="0"/>
              </a:spcAft>
              <a:buFont typeface="Wingdings 2"/>
              <a:buChar char=""/>
              <a:defRPr/>
            </a:pPr>
            <a:r>
              <a:rPr lang="es-ES" dirty="0"/>
              <a:t> En la semana de la transmisión, los Pollard fueron presentados en la edición de esa semana de </a:t>
            </a:r>
            <a:r>
              <a:rPr lang="es-ES" i="1" dirty="0"/>
              <a:t>Radio Times</a:t>
            </a:r>
            <a:r>
              <a:rPr lang="es-ES" dirty="0"/>
              <a:t> . </a:t>
            </a:r>
          </a:p>
          <a:p>
            <a:pPr marL="274320" indent="-274320" eaLnBrk="1" fontAlgn="auto" hangingPunct="1">
              <a:spcBef>
                <a:spcPts val="580"/>
              </a:spcBef>
              <a:spcAft>
                <a:spcPts val="0"/>
              </a:spcAft>
              <a:buFont typeface="Wingdings 2"/>
              <a:buChar char=""/>
              <a:defRPr/>
            </a:pPr>
            <a:r>
              <a:rPr lang="es-ES" dirty="0"/>
              <a:t>Así como los jardines, los Pollard también fue conocido como 'Los Jardineros desnudo'. </a:t>
            </a:r>
          </a:p>
          <a:p>
            <a:pPr marL="274320" indent="-274320" eaLnBrk="1" fontAlgn="auto" hangingPunct="1">
              <a:spcBef>
                <a:spcPts val="580"/>
              </a:spcBef>
              <a:spcAft>
                <a:spcPts val="0"/>
              </a:spcAft>
              <a:buFont typeface="Wingdings 2"/>
              <a:buChar char=""/>
              <a:defRPr/>
            </a:pPr>
            <a:r>
              <a:rPr lang="es-ES" dirty="0"/>
              <a:t>Tanto Ian y Barbara, en particular, Ian, hablaron libremente de su amor por el naturismo , y aparecieron a menudo en los periódicos y revistas la foto desnuda entre el follaje de la casa de la abadía.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23803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333375"/>
            <a:ext cx="6897960" cy="6263977"/>
          </a:xfrm>
        </p:spPr>
        <p:txBody>
          <a:bodyPr>
            <a:normAutofit lnSpcReduction="10000"/>
          </a:bodyPr>
          <a:lstStyle/>
          <a:p>
            <a:pPr eaLnBrk="1" hangingPunct="1"/>
            <a:r>
              <a:rPr lang="es-ES" sz="2400" dirty="0"/>
              <a:t>La pareja se convirtió, por un corto tiempo, los expertos en jardinería residente en la ITV , pero el tiempo no era bueno: en pocas semanas el show fue golpeado por el escándalo sexual que afectó al presentador John Leslie , y de pronto  la etiqueta de la pareja "Jardineros desnudo " no encajaba. </a:t>
            </a:r>
          </a:p>
          <a:p>
            <a:pPr eaLnBrk="1" hangingPunct="1"/>
            <a:r>
              <a:rPr lang="es-ES" sz="2400" dirty="0"/>
              <a:t>En agosto de 2005, siguieron de nuevo con más eventos similares en 2006, Abbey House Gardens acogió lo que se pensaba que era el primer "Día de ropa opcional" en una importante atracción turística del interior británico. </a:t>
            </a:r>
          </a:p>
          <a:p>
            <a:pPr eaLnBrk="1" hangingPunct="1"/>
            <a:r>
              <a:rPr lang="es-ES" sz="2400" dirty="0"/>
              <a:t>Naturistas de todo el país acudieron a los jardines, y hasta las dos terceras partes de los visitantes disfrutaban el día de los jardines al desnudo. </a:t>
            </a:r>
          </a:p>
          <a:p>
            <a:pPr eaLnBrk="1" hangingPunct="1"/>
            <a:endParaRPr lang="es-ES" dirty="0"/>
          </a:p>
        </p:txBody>
      </p:sp>
    </p:spTree>
    <p:extLst>
      <p:ext uri="{BB962C8B-B14F-4D97-AF65-F5344CB8AC3E}">
        <p14:creationId xmlns:p14="http://schemas.microsoft.com/office/powerpoint/2010/main" val="1207305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Abbey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210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bbey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396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bbey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370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bbey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464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bbey Hous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738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bbey Hous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bbey Hous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036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bbey House Gardens.-Malmesbury.-Wilt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211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dirty="0"/>
              <a:t>Abbotsbury Subtropical Gardens</a:t>
            </a:r>
          </a:p>
        </p:txBody>
      </p:sp>
      <p:sp>
        <p:nvSpPr>
          <p:cNvPr id="28675"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Los </a:t>
            </a:r>
            <a:r>
              <a:rPr lang="es-ES" b="1" dirty="0"/>
              <a:t>jardines de Abbotsbury Subtropical</a:t>
            </a:r>
            <a:r>
              <a:rPr lang="es-ES" dirty="0"/>
              <a:t> cerca del pueblo de Abbotsbury , Dorset , al sur de Inglaterra , son los jardines que están abiertos al público. </a:t>
            </a:r>
            <a:endParaRPr lang="es-ES" baseline="30000" dirty="0"/>
          </a:p>
          <a:p>
            <a:pPr marL="274320" indent="-274320" eaLnBrk="1" fontAlgn="auto" hangingPunct="1">
              <a:spcBef>
                <a:spcPts val="580"/>
              </a:spcBef>
              <a:spcAft>
                <a:spcPts val="0"/>
              </a:spcAft>
              <a:buFont typeface="Wingdings 2"/>
              <a:buChar char=""/>
              <a:defRPr/>
            </a:pPr>
            <a:r>
              <a:rPr lang="es-ES" dirty="0"/>
              <a:t>Se fundaron originalmente en 1765 por la condesa de Ilchester como una huerta para el cercano castillo. </a:t>
            </a:r>
          </a:p>
          <a:p>
            <a:pPr marL="274320" indent="-274320" eaLnBrk="1" fontAlgn="auto" hangingPunct="1">
              <a:spcBef>
                <a:spcPts val="580"/>
              </a:spcBef>
              <a:spcAft>
                <a:spcPts val="0"/>
              </a:spcAft>
              <a:buFont typeface="Wingdings 2"/>
              <a:buChar char=""/>
              <a:defRPr/>
            </a:pPr>
            <a:r>
              <a:rPr lang="es-ES" dirty="0"/>
              <a:t>Desde entonces, los jardines se han convertido en uno de los (81.000 m²), lugar con plantas exóticas, muchas de las cuales las especies recién descubiertas cuando se introdujo por primera vez. </a:t>
            </a:r>
          </a:p>
          <a:p>
            <a:pPr marL="274320" indent="-274320" eaLnBrk="1" fontAlgn="auto" hangingPunct="1">
              <a:spcBef>
                <a:spcPts val="580"/>
              </a:spcBef>
              <a:spcAft>
                <a:spcPts val="0"/>
              </a:spcAft>
              <a:buFont typeface="Wingdings 2"/>
              <a:buChar char=""/>
              <a:defRPr/>
            </a:pPr>
            <a:r>
              <a:rPr lang="es-ES" dirty="0"/>
              <a:t>Hay jardines formales y jardines informales , con paseos por el bosque y jardines amurallados.</a:t>
            </a:r>
          </a:p>
        </p:txBody>
      </p:sp>
    </p:spTree>
    <p:extLst>
      <p:ext uri="{BB962C8B-B14F-4D97-AF65-F5344CB8AC3E}">
        <p14:creationId xmlns:p14="http://schemas.microsoft.com/office/powerpoint/2010/main" val="1416108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908050"/>
            <a:ext cx="6897960" cy="5111750"/>
          </a:xfrm>
        </p:spPr>
        <p:txBody>
          <a:bodyPr/>
          <a:lstStyle/>
          <a:p>
            <a:pPr eaLnBrk="1" hangingPunct="1"/>
            <a:r>
              <a:rPr lang="es-ES" sz="2400" dirty="0"/>
              <a:t>Los jardines se encuentran en un valle boscoso y protegido, que conduce hacia la playa de Chesil . </a:t>
            </a:r>
          </a:p>
          <a:p>
            <a:pPr eaLnBrk="1" hangingPunct="1"/>
            <a:r>
              <a:rPr lang="es-ES" sz="2400" dirty="0"/>
              <a:t>Esto proporciona un microclima en el que las plantas más delicadas de lo normal para el sur de Inglaterra puede prosperar.</a:t>
            </a:r>
          </a:p>
          <a:p>
            <a:pPr eaLnBrk="1" hangingPunct="1"/>
            <a:r>
              <a:rPr lang="es-ES" sz="2400" dirty="0"/>
              <a:t>Sin embargo, en 1990, violentas tormentas dañaron muchas de las especies raras, que han sido sustituidas por plantas más jóvenes.</a:t>
            </a:r>
          </a:p>
        </p:txBody>
      </p:sp>
    </p:spTree>
    <p:extLst>
      <p:ext uri="{BB962C8B-B14F-4D97-AF65-F5344CB8AC3E}">
        <p14:creationId xmlns:p14="http://schemas.microsoft.com/office/powerpoint/2010/main" val="3265186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2 Imagen" descr="Abbotsbury Gardens.-Arid z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648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bbotsbury Gardens.-Cann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509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bbotsbury Gardens.-Dickson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391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bbotsbury Gardens.-Helechos arb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344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bbotsbury Gardens.-Koi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802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bbotsbury Gardens.-Mediterrane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4572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bbotsbury Gardens.-Musa ens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041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bbotsbury Gardens.-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974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bbotsbury Gardens.-P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597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bbotsbury Subtropical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167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bbotsbury Subtropical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686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bbotsbury Subtropical Gardens.-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088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bbotsbury Sub-Tropical Gardens.-Dors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2058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2 Imagen" descr="Abboutsbury Gardens.-Dicksonia antart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548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t>Alnwick Gardens</a:t>
            </a:r>
          </a:p>
        </p:txBody>
      </p:sp>
      <p:sp>
        <p:nvSpPr>
          <p:cNvPr id="54275" name="2 Marcador de contenido"/>
          <p:cNvSpPr>
            <a:spLocks noGrp="1"/>
          </p:cNvSpPr>
          <p:nvPr>
            <p:ph sz="quarter" idx="1"/>
          </p:nvPr>
        </p:nvSpPr>
        <p:spPr/>
        <p:txBody>
          <a:bodyPr/>
          <a:lstStyle/>
          <a:p>
            <a:pPr eaLnBrk="1" hangingPunct="1"/>
            <a:r>
              <a:rPr lang="es-ES" sz="2400" b="1" dirty="0"/>
              <a:t>El jardín de Alnwick</a:t>
            </a:r>
            <a:r>
              <a:rPr lang="es-ES" sz="2400" dirty="0"/>
              <a:t> es un complejo de jardines junto al Castillo de Alnwick , en la ciudad de Alnwick , Northumberland , Inglaterra. </a:t>
            </a:r>
          </a:p>
          <a:p>
            <a:pPr eaLnBrk="1" hangingPunct="1"/>
            <a:r>
              <a:rPr lang="es-ES" sz="2400" dirty="0"/>
              <a:t> Los jardines tienen una larga historia en los Duques de Northumberland, pero cayeron en mal estado, sino que sólo se han revivido en los últimos diez años, y ahora cuentan con muchos temas diferentes e influencias, en torno a una cascada  central de agua . </a:t>
            </a:r>
          </a:p>
          <a:p>
            <a:pPr eaLnBrk="1" hangingPunct="1"/>
            <a:r>
              <a:rPr lang="es-ES" sz="2400" dirty="0"/>
              <a:t>La fase final de desarrollo está todavía por venir, que contará con más jardines y un área de juegos de  aventuras</a:t>
            </a:r>
            <a:r>
              <a:rPr lang="es-ES" dirty="0"/>
              <a:t>.</a:t>
            </a:r>
          </a:p>
        </p:txBody>
      </p:sp>
    </p:spTree>
    <p:extLst>
      <p:ext uri="{BB962C8B-B14F-4D97-AF65-F5344CB8AC3E}">
        <p14:creationId xmlns:p14="http://schemas.microsoft.com/office/powerpoint/2010/main" val="1892463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6969968" cy="56864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primer jardín fue establecido en 1750 por el duque de Northumberland, primero , empleó Capability Brown , el jardinero celebre, con el paisaje del Castillo y zonas verdes colindantes Alnwick. </a:t>
            </a:r>
          </a:p>
          <a:p>
            <a:pPr marL="274320" indent="-274320" eaLnBrk="1" fontAlgn="auto" hangingPunct="1">
              <a:spcBef>
                <a:spcPts val="580"/>
              </a:spcBef>
              <a:spcAft>
                <a:spcPts val="0"/>
              </a:spcAft>
              <a:buFont typeface="Wingdings 2"/>
              <a:buChar char=""/>
              <a:defRPr/>
            </a:pPr>
            <a:r>
              <a:rPr lang="es-ES" dirty="0"/>
              <a:t>El duque tercero fue un recolector de plantas, y llevó un siglo de desarrollo en Alnwick - trajo semillas de alrededor del mundo, y las piñas se criaron en invernaderos. </a:t>
            </a:r>
          </a:p>
          <a:p>
            <a:pPr marL="274320" indent="-274320" eaLnBrk="1" fontAlgn="auto" hangingPunct="1">
              <a:spcBef>
                <a:spcPts val="580"/>
              </a:spcBef>
              <a:spcAft>
                <a:spcPts val="0"/>
              </a:spcAft>
              <a:buFont typeface="Wingdings 2"/>
              <a:buChar char=""/>
              <a:defRPr/>
            </a:pPr>
            <a:r>
              <a:rPr lang="es-ES" dirty="0"/>
              <a:t>En el medio del siglo XIX, el duque cuarto creó un jardín de estilo italiano con un gran invernadero, y al final del siglo, los jardines estaban en su más grande esplendor, con setos de tejo avenidas de tilos y acres de flores.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750073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764704"/>
            <a:ext cx="7772400" cy="5255096"/>
          </a:xfrm>
        </p:spPr>
        <p:txBody>
          <a:bodyPr>
            <a:normAutofit/>
          </a:bodyPr>
          <a:lstStyle/>
          <a:p>
            <a:r>
              <a:rPr lang="es-ES" dirty="0"/>
              <a:t>Durante la Segunda Guerra Mundial que busca la victoria de campaña, el jardín fue dedicado a producir alimentos, y poco después la austeridad del siglo XX vio la caída jardín en mal estado..</a:t>
            </a:r>
          </a:p>
          <a:p>
            <a:r>
              <a:rPr lang="es-ES" dirty="0"/>
              <a:t>Que fue cerrado como un jardín de trabajo en 1950.</a:t>
            </a:r>
          </a:p>
          <a:p>
            <a:pPr eaLnBrk="1" hangingPunct="1"/>
            <a:r>
              <a:rPr lang="es-ES" sz="2400" dirty="0"/>
              <a:t>Remodelación de los jardines fue instigado por Jane Percy, la actual duquesa de Northumberland en 1997, y está siendo creado por los diseñadores  belgas  Jacques Wirtz y Peter . </a:t>
            </a:r>
          </a:p>
          <a:p>
            <a:pPr eaLnBrk="1" hangingPunct="1"/>
            <a:r>
              <a:rPr lang="es-ES" sz="2400" dirty="0"/>
              <a:t>Es el jardín más ambiciosos creados en el Reino Unido desde la Segunda Guerra Mundial, con un costo de desarrollo reportó un total de £ 42 millones. </a:t>
            </a:r>
          </a:p>
          <a:p>
            <a:pPr eaLnBrk="1" hangingPunct="1"/>
            <a:endParaRPr lang="es-ES" dirty="0"/>
          </a:p>
        </p:txBody>
      </p:sp>
    </p:spTree>
    <p:extLst>
      <p:ext uri="{BB962C8B-B14F-4D97-AF65-F5344CB8AC3E}">
        <p14:creationId xmlns:p14="http://schemas.microsoft.com/office/powerpoint/2010/main" val="149208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La primera fase de desarrollo, abrió sus puertas en octubre de 2001, supuso la creación de la cascada y la plantación inicial de los jardines.</a:t>
            </a:r>
          </a:p>
          <a:p>
            <a:r>
              <a:rPr lang="es-ES" dirty="0"/>
              <a:t>En 2004, un gran complejo de (560 m2) la "casa del árbol", incluyendo una cafetería, se abrió. </a:t>
            </a:r>
          </a:p>
          <a:p>
            <a:r>
              <a:rPr lang="es-ES" dirty="0"/>
              <a:t>Es una de las mayores casas de árbol en el mundo</a:t>
            </a:r>
          </a:p>
          <a:p>
            <a:endParaRPr lang="es-ES" dirty="0"/>
          </a:p>
          <a:p>
            <a:endParaRPr lang="es-ES" dirty="0"/>
          </a:p>
        </p:txBody>
      </p:sp>
    </p:spTree>
    <p:extLst>
      <p:ext uri="{BB962C8B-B14F-4D97-AF65-F5344CB8AC3E}">
        <p14:creationId xmlns:p14="http://schemas.microsoft.com/office/powerpoint/2010/main" val="18283692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lnwic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29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lnwick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794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lnwick Cast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313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lnwick Cast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4038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lnwick Cast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071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lnwick Cast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2829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Alnwick Castl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671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chivo: La Cascada - geograph.org.uk - 3242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26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Anne Grove Gardens</a:t>
            </a:r>
          </a:p>
        </p:txBody>
      </p:sp>
      <p:sp>
        <p:nvSpPr>
          <p:cNvPr id="52227" name="2 Marcador de contenido"/>
          <p:cNvSpPr>
            <a:spLocks noGrp="1"/>
          </p:cNvSpPr>
          <p:nvPr>
            <p:ph sz="quarter" idx="1"/>
          </p:nvPr>
        </p:nvSpPr>
        <p:spPr>
          <a:xfrm>
            <a:off x="914400" y="1844824"/>
            <a:ext cx="7185992" cy="5328592"/>
          </a:xfrm>
        </p:spPr>
        <p:txBody>
          <a:bodyPr>
            <a:normAutofit fontScale="85000" lnSpcReduction="20000"/>
          </a:bodyPr>
          <a:lstStyle/>
          <a:p>
            <a:pPr marL="274320" indent="-274320" eaLnBrk="1" fontAlgn="auto" hangingPunct="1">
              <a:spcBef>
                <a:spcPts val="580"/>
              </a:spcBef>
              <a:spcAft>
                <a:spcPts val="0"/>
              </a:spcAft>
              <a:buFont typeface="Wingdings 2"/>
              <a:buChar char=""/>
              <a:defRPr/>
            </a:pPr>
            <a:r>
              <a:rPr lang="es-ES" sz="2800" dirty="0"/>
              <a:t>Una casa del siglo XVIII con un jardín del siglo gran parte de principios del XX. </a:t>
            </a:r>
          </a:p>
          <a:p>
            <a:pPr marL="274320" indent="-274320" eaLnBrk="1" fontAlgn="auto" hangingPunct="1">
              <a:spcBef>
                <a:spcPts val="580"/>
              </a:spcBef>
              <a:spcAft>
                <a:spcPts val="0"/>
              </a:spcAft>
              <a:buFont typeface="Wingdings 2"/>
              <a:buChar char=""/>
              <a:defRPr/>
            </a:pPr>
            <a:r>
              <a:rPr lang="es-ES" sz="2800" dirty="0"/>
              <a:t>Los jardines incluyen un jardín arbolado con una interesante colección de rododendros, jardín río, jardín amurallado, prado de flores silvestres y estanque de lirios. </a:t>
            </a:r>
          </a:p>
          <a:p>
            <a:pPr marL="274320" indent="-274320" eaLnBrk="1" fontAlgn="auto" hangingPunct="1">
              <a:spcBef>
                <a:spcPts val="580"/>
              </a:spcBef>
              <a:spcAft>
                <a:spcPts val="0"/>
              </a:spcAft>
              <a:buFont typeface="Wingdings 2"/>
              <a:buChar char=""/>
              <a:defRPr/>
            </a:pPr>
            <a:r>
              <a:rPr lang="es-ES" sz="2800" dirty="0"/>
              <a:t>El jardín amurallado (originalmente un huerto del siglo XVIII) se divide en compartimentos de hayas y setos de tejo. </a:t>
            </a:r>
          </a:p>
          <a:p>
            <a:pPr marL="274320" indent="-274320" eaLnBrk="1" fontAlgn="auto" hangingPunct="1">
              <a:spcBef>
                <a:spcPts val="580"/>
              </a:spcBef>
              <a:spcAft>
                <a:spcPts val="0"/>
              </a:spcAft>
              <a:buFont typeface="Wingdings 2"/>
              <a:buChar char=""/>
              <a:defRPr/>
            </a:pPr>
            <a:r>
              <a:rPr lang="es-ES" sz="2800" dirty="0"/>
              <a:t>El rio Awbeg  corre a través de los jardines. </a:t>
            </a:r>
          </a:p>
          <a:p>
            <a:pPr marL="274320" indent="-274320" eaLnBrk="1" fontAlgn="auto" hangingPunct="1">
              <a:spcBef>
                <a:spcPts val="580"/>
              </a:spcBef>
              <a:spcAft>
                <a:spcPts val="0"/>
              </a:spcAft>
              <a:buFont typeface="Wingdings 2"/>
              <a:buChar char=""/>
              <a:defRPr/>
            </a:pPr>
            <a:r>
              <a:rPr lang="es-ES" sz="2800" dirty="0"/>
              <a:t>Annes Grove fue el jardín sólo se menciona en Arthur Young "Tour de Irlanda", publicado en 1776, cuando fue descrito como un "valle salvaje romántico". </a:t>
            </a:r>
            <a:br>
              <a:rPr lang="es-ES" sz="2800" dirty="0"/>
            </a:br>
            <a:br>
              <a:rPr lang="es-ES" sz="2800" dirty="0"/>
            </a:br>
            <a:endParaRPr lang="es-ES" sz="28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25050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Anne Grove.-endinawbe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3189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Annes Gro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232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nnes Grov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2 Imagen" descr="Anne Grove.-bordermidjul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820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nnes Grove Gardens.-awbeg ri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2287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nnes Grov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8278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nnes Grov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2044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nnes Grov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5107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nnes Grov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530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nnes Grov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741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nnes Grove.-shrubbery near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254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Título"/>
          <p:cNvSpPr>
            <a:spLocks noGrp="1"/>
          </p:cNvSpPr>
          <p:nvPr>
            <p:ph type="title"/>
          </p:nvPr>
        </p:nvSpPr>
        <p:spPr/>
        <p:txBody>
          <a:bodyPr/>
          <a:lstStyle/>
          <a:p>
            <a:pPr eaLnBrk="1" hangingPunct="1"/>
            <a:r>
              <a:rPr lang="es-ES" dirty="0"/>
              <a:t>Asticou Azalea Garden</a:t>
            </a:r>
          </a:p>
        </p:txBody>
      </p:sp>
      <p:sp>
        <p:nvSpPr>
          <p:cNvPr id="63491" name="3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El Jardín de Azalea Asticou en Northeast Harbor , Maine, no es realmente parte de Parque Nacional de Acadia , pero es un lugar importante a pensar en visitar, mientras que en la zona.</a:t>
            </a:r>
          </a:p>
          <a:p>
            <a:pPr marL="274320" indent="-274320" eaLnBrk="1" fontAlgn="auto" hangingPunct="1">
              <a:spcBef>
                <a:spcPts val="580"/>
              </a:spcBef>
              <a:spcAft>
                <a:spcPts val="0"/>
              </a:spcAft>
              <a:buFont typeface="Wingdings 2"/>
              <a:buChar char=""/>
              <a:defRPr/>
            </a:pPr>
            <a:r>
              <a:rPr lang="es-ES" dirty="0"/>
              <a:t>Originalmente construido en 1956 - 1957 y en gran parte debido a la visión y la pasión de Charles Savage, que ha pasado por varias revisiones importantes desde entonces. </a:t>
            </a:r>
          </a:p>
          <a:p>
            <a:pPr marL="274320" indent="-274320" eaLnBrk="1" fontAlgn="auto" hangingPunct="1">
              <a:spcBef>
                <a:spcPts val="580"/>
              </a:spcBef>
              <a:spcAft>
                <a:spcPts val="0"/>
              </a:spcAft>
              <a:buFont typeface="Wingdings 2"/>
              <a:buChar char=""/>
              <a:defRPr/>
            </a:pPr>
            <a:r>
              <a:rPr lang="es-ES" dirty="0"/>
              <a:t>El diseño del jardín actual incluye varias rutas entrelazadas que permite al visitante descubrir nuevos placeres visuales y aromas. </a:t>
            </a:r>
          </a:p>
        </p:txBody>
      </p:sp>
    </p:spTree>
    <p:extLst>
      <p:ext uri="{BB962C8B-B14F-4D97-AF65-F5344CB8AC3E}">
        <p14:creationId xmlns:p14="http://schemas.microsoft.com/office/powerpoint/2010/main" val="1983837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549275"/>
            <a:ext cx="7258000" cy="5470525"/>
          </a:xfrm>
        </p:spPr>
        <p:txBody>
          <a:bodyPr>
            <a:normAutofit lnSpcReduction="10000"/>
          </a:bodyPr>
          <a:lstStyle/>
          <a:p>
            <a:r>
              <a:rPr lang="es-ES" dirty="0"/>
              <a:t>Pequeños bancos y asientos de piedra colocados estratégicamente a lo largo de modo que usted pueda sentarse y reflexionar. </a:t>
            </a:r>
          </a:p>
          <a:p>
            <a:pPr eaLnBrk="1" hangingPunct="1"/>
            <a:r>
              <a:rPr lang="es-ES" sz="2400" dirty="0"/>
              <a:t>Asticou Jardín Azalea está situado junto a la ruta 3 en el lado norte de la entrada del puerto de Northeast Harbor, Maine.</a:t>
            </a:r>
          </a:p>
          <a:p>
            <a:pPr eaLnBrk="1" hangingPunct="1"/>
            <a:r>
              <a:rPr lang="es-ES" sz="2400" dirty="0"/>
              <a:t>Hay una pequeña zona de aparcamiento en el lado noroeste con un camino que conduce al jardín. </a:t>
            </a:r>
          </a:p>
          <a:p>
            <a:pPr eaLnBrk="1" hangingPunct="1"/>
            <a:r>
              <a:rPr lang="es-ES" sz="2400" dirty="0"/>
              <a:t>El jardín es propiedad y está gestionada por la Fundación Isla y un comité de voluntarios. </a:t>
            </a:r>
          </a:p>
          <a:p>
            <a:pPr eaLnBrk="1" hangingPunct="1"/>
            <a:r>
              <a:rPr lang="es-ES" sz="2400" dirty="0"/>
              <a:t>Aquellos que deseen hacer una donación deducible de impuestos debe hacer el regalo a nombre de la Fundacion.</a:t>
            </a:r>
          </a:p>
        </p:txBody>
      </p:sp>
    </p:spTree>
    <p:extLst>
      <p:ext uri="{BB962C8B-B14F-4D97-AF65-F5344CB8AC3E}">
        <p14:creationId xmlns:p14="http://schemas.microsoft.com/office/powerpoint/2010/main" val="8954996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sticou_azalea1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4370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sticou_azalea garden.-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2640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sticou_azalea garden.-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87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sticou_azalea garde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3207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sticou_azalea garden.-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885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sticou_azalea garden.-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8258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sticou_azalea garden .-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3764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sticou_azalea 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5101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sticou_azalea gar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2127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sticou_azalea garden.-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7459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hangingPunct="1"/>
            <a:r>
              <a:rPr lang="es-ES" dirty="0"/>
              <a:t>Biddulph Grange Gardens</a:t>
            </a:r>
          </a:p>
        </p:txBody>
      </p:sp>
      <p:sp>
        <p:nvSpPr>
          <p:cNvPr id="89091" name="2 Marcador de contenido"/>
          <p:cNvSpPr>
            <a:spLocks noGrp="1"/>
          </p:cNvSpPr>
          <p:nvPr>
            <p:ph sz="quarter" idx="1"/>
          </p:nvPr>
        </p:nvSpPr>
        <p:spPr>
          <a:xfrm>
            <a:off x="914400" y="2133600"/>
            <a:ext cx="7041976" cy="3886200"/>
          </a:xfrm>
        </p:spPr>
        <p:txBody>
          <a:bodyPr/>
          <a:lstStyle/>
          <a:p>
            <a:pPr eaLnBrk="1" hangingPunct="1"/>
            <a:r>
              <a:rPr lang="es-ES" sz="2400" b="1" dirty="0"/>
              <a:t>Biddulph Grange</a:t>
            </a:r>
            <a:r>
              <a:rPr lang="es-ES" sz="2400" dirty="0"/>
              <a:t> es un Fideicomiso Nacional de jardines, en Biddulph cerca de Stoke-on-Trent , Staffordshire , Inglaterra.</a:t>
            </a:r>
          </a:p>
          <a:p>
            <a:pPr eaLnBrk="1" hangingPunct="1"/>
            <a:r>
              <a:rPr lang="es-ES" sz="2400" i="1" dirty="0"/>
              <a:t>Detrás de un sombrío victoriana arbustos hay un sombrío victoriana mansión, pero detrás de eso se esconde uno de los jardines más extraordinarias de la Gran Bretaña ... que contiene continentes enteros, como China y la antigua Egipto -. por no hablar de las terrazas italianas y un valle escocés,</a:t>
            </a:r>
          </a:p>
        </p:txBody>
      </p:sp>
    </p:spTree>
    <p:extLst>
      <p:ext uri="{BB962C8B-B14F-4D97-AF65-F5344CB8AC3E}">
        <p14:creationId xmlns:p14="http://schemas.microsoft.com/office/powerpoint/2010/main" val="21036300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92150"/>
            <a:ext cx="6897960" cy="5327650"/>
          </a:xfrm>
        </p:spPr>
        <p:txBody>
          <a:bodyPr/>
          <a:lstStyle/>
          <a:p>
            <a:pPr eaLnBrk="1" hangingPunct="1"/>
            <a:r>
              <a:rPr lang="es-ES" dirty="0"/>
              <a:t>Los  " rododendros y azaleas son espectaculares finales de la primavera, pero el pinar y el árbol de hoja perenne topiaria proporcionar todo el año de interés. Se trata de un fantástico jardín de niños, con sus túneles y rocallas, y no hay rastro de niños en el quiz.</a:t>
            </a:r>
          </a:p>
          <a:p>
            <a:pPr eaLnBrk="1" hangingPunct="1"/>
            <a:r>
              <a:rPr lang="es-ES" dirty="0"/>
              <a:t>El verdadero esplendor de Biddulph Grange "radica en la forma en que Cooke y Bateman escondieron las diferentes áreas del jardín de la otra, con montones de piedras y arbustos densamente plantados" el diseño de las cerraduras en conjunto tan fuerte como un rompecabezas o una sección de el cerebro. " </a:t>
            </a:r>
          </a:p>
        </p:txBody>
      </p:sp>
    </p:spTree>
    <p:extLst>
      <p:ext uri="{BB962C8B-B14F-4D97-AF65-F5344CB8AC3E}">
        <p14:creationId xmlns:p14="http://schemas.microsoft.com/office/powerpoint/2010/main" val="29812031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476250"/>
            <a:ext cx="6969968" cy="5543550"/>
          </a:xfrm>
        </p:spPr>
        <p:txBody>
          <a:bodyPr/>
          <a:lstStyle/>
          <a:p>
            <a:pPr eaLnBrk="1" hangingPunct="1"/>
            <a:r>
              <a:rPr lang="es-ES" sz="2400" dirty="0"/>
              <a:t>contiene </a:t>
            </a:r>
            <a:r>
              <a:rPr lang="es-ES" sz="2400" i="1" dirty="0"/>
              <a:t>"una serie de terrazas de estilo italiano, conectados por pasos y que encierra un pequeño jardín de flores" en la parte inferior, las coberturas de largo, reforzada incluir un paseo dahlia ",</a:t>
            </a:r>
            <a:r>
              <a:rPr lang="es-ES" sz="2400" dirty="0"/>
              <a:t> </a:t>
            </a:r>
            <a:endParaRPr lang="es-ES" sz="2400" baseline="30000" dirty="0"/>
          </a:p>
          <a:p>
            <a:pPr eaLnBrk="1" hangingPunct="1"/>
            <a:r>
              <a:rPr lang="es-ES" sz="2400" dirty="0"/>
              <a:t> En el jardín de Egipto , </a:t>
            </a:r>
            <a:r>
              <a:rPr lang="es-ES" sz="2400" i="1" dirty="0"/>
              <a:t>"Dos esfinges guardan la mastaba de entrada-como a un túnel, cuya oscuridad es una invitación a explorar. En el fondo es una cámara de sangre (iluminado por una ventana oculta de color rojo de vidrio) en el que se pone en cuclillas el medio espeluznante, mitad cómico figura del mono de Thoth.</a:t>
            </a:r>
            <a:endParaRPr lang="es-ES" sz="2400" dirty="0"/>
          </a:p>
        </p:txBody>
      </p:sp>
    </p:spTree>
    <p:extLst>
      <p:ext uri="{BB962C8B-B14F-4D97-AF65-F5344CB8AC3E}">
        <p14:creationId xmlns:p14="http://schemas.microsoft.com/office/powerpoint/2010/main" val="15854745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iddulph Grange Gardens.-Stafordshire.-U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8278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lenheim Palace.-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6279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iddulph Grange Gardens.-ñ.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612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iddulph Gran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6452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iddulph Grang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3174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iddulph Grang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072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iddulph Grang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5196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iddulph Grang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6614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iddulph Grang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7581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iddulph Grang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2401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iddulph Grange.-Dahlia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798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iddulph Grange.-The Dahlia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4099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pPr eaLnBrk="1" hangingPunct="1"/>
            <a:r>
              <a:rPr lang="es-ES" dirty="0"/>
              <a:t>Birr Castle Gardens</a:t>
            </a:r>
          </a:p>
        </p:txBody>
      </p:sp>
      <p:sp>
        <p:nvSpPr>
          <p:cNvPr id="104451" name="2 Marcador de contenido"/>
          <p:cNvSpPr>
            <a:spLocks noGrp="1"/>
          </p:cNvSpPr>
          <p:nvPr>
            <p:ph sz="quarter" idx="1"/>
          </p:nvPr>
        </p:nvSpPr>
        <p:spPr/>
        <p:txBody>
          <a:bodyPr/>
          <a:lstStyle/>
          <a:p>
            <a:pPr eaLnBrk="1" hangingPunct="1"/>
            <a:r>
              <a:rPr lang="es-ES" sz="2400" b="1" dirty="0"/>
              <a:t>Birr Castle</a:t>
            </a:r>
            <a:r>
              <a:rPr lang="es-ES" sz="2400" dirty="0"/>
              <a:t> es un gran castillo de la localidad de Birr en County Offaly , Irlanda . </a:t>
            </a:r>
          </a:p>
          <a:p>
            <a:pPr eaLnBrk="1" hangingPunct="1"/>
            <a:r>
              <a:rPr lang="es-ES" sz="2400" dirty="0"/>
              <a:t>Es el hogar del séptimo conde de Rosse , y como tal, las zonas residenciales del castillo no están abiertos al público, aunque los motivos y los jardines de la heredad son accesibles al público.</a:t>
            </a:r>
          </a:p>
          <a:p>
            <a:pPr eaLnBrk="1" hangingPunct="1"/>
            <a:r>
              <a:rPr lang="es-ES" sz="2400" dirty="0"/>
              <a:t>Los jardines del castillo son también el hogar de </a:t>
            </a:r>
            <a:r>
              <a:rPr lang="es-ES" sz="2400" b="1" dirty="0"/>
              <a:t>Irlanda del Centro Histórico de la Ciencia,</a:t>
            </a:r>
            <a:r>
              <a:rPr lang="es-ES" sz="2400" dirty="0"/>
              <a:t> un museo histórico de científicos de Irlanda y sus contribuciones a la astronomía y la botánica.  </a:t>
            </a:r>
          </a:p>
          <a:p>
            <a:pPr eaLnBrk="1" hangingPunct="1"/>
            <a:endParaRPr lang="es-ES" dirty="0"/>
          </a:p>
        </p:txBody>
      </p:sp>
    </p:spTree>
    <p:extLst>
      <p:ext uri="{BB962C8B-B14F-4D97-AF65-F5344CB8AC3E}">
        <p14:creationId xmlns:p14="http://schemas.microsoft.com/office/powerpoint/2010/main" val="6976044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irr Cast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6720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irr 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9826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irr Castl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7016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irr Castl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0516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irr Castle.-Wiste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94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dirty="0"/>
              <a:t>Bleinheim Palace Gardens</a:t>
            </a:r>
          </a:p>
        </p:txBody>
      </p:sp>
      <p:sp>
        <p:nvSpPr>
          <p:cNvPr id="110595" name="2 Marcador de contenido"/>
          <p:cNvSpPr>
            <a:spLocks noGrp="1"/>
          </p:cNvSpPr>
          <p:nvPr>
            <p:ph sz="quarter" idx="1"/>
          </p:nvPr>
        </p:nvSpPr>
        <p:spPr/>
        <p:txBody>
          <a:bodyPr/>
          <a:lstStyle/>
          <a:p>
            <a:pPr eaLnBrk="1" hangingPunct="1"/>
            <a:r>
              <a:rPr lang="es-ES" sz="2400" b="1" dirty="0"/>
              <a:t>Palacio de Blenheim</a:t>
            </a:r>
            <a:r>
              <a:rPr lang="es-ES" sz="2400" dirty="0"/>
              <a:t>  es una monumental casa de campo situada en Woodstock , Oxfordshire , Inglaterra , lugar de residencia de los duques de Marlborough .</a:t>
            </a:r>
          </a:p>
          <a:p>
            <a:pPr eaLnBrk="1" hangingPunct="1"/>
            <a:r>
              <a:rPr lang="es-ES" sz="2400" dirty="0"/>
              <a:t>Es el único no- real no episcopal casa de campo en Inglaterra para celebrar el título de palacio .</a:t>
            </a:r>
          </a:p>
          <a:p>
            <a:pPr eaLnBrk="1" hangingPunct="1"/>
            <a:r>
              <a:rPr lang="es-ES" sz="2400" baseline="30000" dirty="0">
                <a:hlinkClick r:id="rId2"/>
              </a:rPr>
              <a:t>]</a:t>
            </a:r>
            <a:r>
              <a:rPr lang="es-ES" sz="2400" dirty="0"/>
              <a:t> El palacio, una de las mayores casas de Inglaterra, fue construida entre 1705 y circa 1724.</a:t>
            </a:r>
          </a:p>
          <a:p>
            <a:pPr eaLnBrk="1" hangingPunct="1"/>
            <a:r>
              <a:rPr lang="es-ES" sz="2400" dirty="0"/>
              <a:t> UNESCO reconoció el palacio como Patrimonio de la Humanidad en 1987.</a:t>
            </a:r>
          </a:p>
        </p:txBody>
      </p:sp>
    </p:spTree>
    <p:extLst>
      <p:ext uri="{BB962C8B-B14F-4D97-AF65-F5344CB8AC3E}">
        <p14:creationId xmlns:p14="http://schemas.microsoft.com/office/powerpoint/2010/main" val="41314731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71550" y="692150"/>
            <a:ext cx="6984826" cy="5470525"/>
          </a:xfrm>
        </p:spPr>
        <p:txBody>
          <a:bodyPr>
            <a:normAutofit lnSpcReduction="10000"/>
          </a:bodyPr>
          <a:lstStyle/>
          <a:p>
            <a:pPr eaLnBrk="1" hangingPunct="1"/>
            <a:r>
              <a:rPr lang="es-ES" sz="2400" dirty="0"/>
              <a:t>Blenheim se encuentra en el centro de un gran parque ondulado, un ejemplo clásico del paisaje del jardín Inglés movimiento y estilo. </a:t>
            </a:r>
          </a:p>
          <a:p>
            <a:pPr eaLnBrk="1" hangingPunct="1"/>
            <a:r>
              <a:rPr lang="es-ES" sz="2400" dirty="0"/>
              <a:t>Cuando Vanbrugh primero puso sus ojos sobre ella en 1704, inmediatamente concibió un plan general grandiosa: a través del parque corría el pequeño  río , y Vanbrugh previsto este pantanoso arroyo atravesado por un "puente de los mejores de Europa.</a:t>
            </a:r>
          </a:p>
          <a:p>
            <a:pPr eaLnBrk="1" hangingPunct="1"/>
            <a:r>
              <a:rPr lang="es-ES" sz="2400" dirty="0"/>
              <a:t>Tras la muerte del duque primero de la duquesa concentrado la mayor parte de sus considerables energías en la realización del mismo palacio, y el parque se mantuvo relativamente estable hasta la llegada de Capability Brown en 1764</a:t>
            </a:r>
            <a:r>
              <a:rPr lang="es-ES" dirty="0"/>
              <a:t>.</a:t>
            </a:r>
          </a:p>
          <a:p>
            <a:pPr eaLnBrk="1" hangingPunct="1"/>
            <a:endParaRPr lang="es-ES" dirty="0"/>
          </a:p>
        </p:txBody>
      </p:sp>
    </p:spTree>
    <p:extLst>
      <p:ext uri="{BB962C8B-B14F-4D97-AF65-F5344CB8AC3E}">
        <p14:creationId xmlns:p14="http://schemas.microsoft.com/office/powerpoint/2010/main" val="1384619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 El duque cuarto empleo a Brown, quien de inmediato comenzó un programa paisajista para naturalizar y mejorar el paisaje, con la plantación de árboles, y ondulaciones hechas por el hombre.</a:t>
            </a:r>
          </a:p>
          <a:p>
            <a:pPr eaLnBrk="1" hangingPunct="1"/>
            <a:r>
              <a:rPr lang="es-ES" sz="2400" dirty="0"/>
              <a:t> Sin embargo, la característica con la que está asociado para siempre es el lago, una gran extensión de agua creado por la represa del río </a:t>
            </a:r>
            <a:r>
              <a:rPr lang="es-ES" dirty="0"/>
              <a:t>G</a:t>
            </a:r>
            <a:r>
              <a:rPr lang="es-ES" sz="2400" dirty="0"/>
              <a:t>lime y adornado por una serie de cascadas donde el río fluye hacia adentro y hacia fuera.</a:t>
            </a:r>
          </a:p>
          <a:p>
            <a:pPr eaLnBrk="1" hangingPunct="1"/>
            <a:r>
              <a:rPr lang="es-ES" sz="2400" dirty="0"/>
              <a:t> El lago se redujo en el punto de gran Vanbrugh del puente, pero los tres pequeños, como canal de corrientes de goteo debajo de ella fueron completamente absorbidos por un río como el estiramiento.</a:t>
            </a:r>
          </a:p>
        </p:txBody>
      </p:sp>
    </p:spTree>
    <p:extLst>
      <p:ext uri="{BB962C8B-B14F-4D97-AF65-F5344CB8AC3E}">
        <p14:creationId xmlns:p14="http://schemas.microsoft.com/office/powerpoint/2010/main" val="41900038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549275"/>
            <a:ext cx="7113984" cy="5759450"/>
          </a:xfrm>
        </p:spPr>
        <p:txBody>
          <a:bodyPr>
            <a:normAutofit lnSpcReduction="10000"/>
          </a:bodyPr>
          <a:lstStyle/>
          <a:p>
            <a:pPr eaLnBrk="1" hangingPunct="1"/>
            <a:r>
              <a:rPr lang="es-ES" sz="2400" dirty="0"/>
              <a:t>Gran logro de Brown en este punto fue que en realidad las inundaciones y sumergir bajo el nivel del agua de las historias más baja y las habitaciones del puente en sí, lo que reduce su altura incongruente y lograr lo que es considerado por muchos como el epítome de un paisaje inglés.</a:t>
            </a:r>
          </a:p>
          <a:p>
            <a:pPr eaLnBrk="1" hangingPunct="1"/>
            <a:r>
              <a:rPr lang="es-ES" sz="2400" dirty="0"/>
              <a:t>Brown también cubre de césped  el parterre grande y el Gran Atrio. </a:t>
            </a:r>
          </a:p>
          <a:p>
            <a:pPr eaLnBrk="1" hangingPunct="1"/>
            <a:r>
              <a:rPr lang="es-ES" sz="2400" dirty="0"/>
              <a:t>Este último fue re-abierto por Duchenne en el siglo 20. </a:t>
            </a:r>
          </a:p>
          <a:p>
            <a:pPr eaLnBrk="1" hangingPunct="1"/>
            <a:r>
              <a:rPr lang="es-ES" sz="2400" dirty="0"/>
              <a:t> El duque quinto fue el responsable de varias otras locuras en el jardín y novedades, como la piedra giratoria, que de repente se rodaría a través de un camino, supuestamente para emocionar al caminante.</a:t>
            </a:r>
          </a:p>
        </p:txBody>
      </p:sp>
    </p:spTree>
    <p:extLst>
      <p:ext uri="{BB962C8B-B14F-4D97-AF65-F5344CB8AC3E}">
        <p14:creationId xmlns:p14="http://schemas.microsoft.com/office/powerpoint/2010/main" val="42152448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4 Marcador de contenido"/>
          <p:cNvSpPr>
            <a:spLocks noGrp="1"/>
          </p:cNvSpPr>
          <p:nvPr>
            <p:ph sz="quarter" idx="1"/>
          </p:nvPr>
        </p:nvSpPr>
        <p:spPr>
          <a:xfrm>
            <a:off x="914400" y="476250"/>
            <a:ext cx="7185992" cy="5543550"/>
          </a:xfrm>
        </p:spPr>
        <p:txBody>
          <a:bodyPr/>
          <a:lstStyle/>
          <a:p>
            <a:pPr eaLnBrk="1" hangingPunct="1"/>
            <a:r>
              <a:rPr lang="es-ES" sz="2400" dirty="0"/>
              <a:t>Sir William Chambers , asistido por John Yenn , fue el responsable de la glorieta de pequeños conocidos como "El Templo de Diana" por el lago, donde en 1908  Winston Churchill propuso a su futura esposa.</a:t>
            </a:r>
          </a:p>
          <a:p>
            <a:pPr eaLnBrk="1" hangingPunct="1"/>
            <a:r>
              <a:rPr lang="es-ES" sz="2400" dirty="0"/>
              <a:t>Sin embargo, los jardines ornamentales visto hoy, cerca del palacio, los jardines italianos y el agua, son totalmente el diseño de Duchene y del duque noveno.</a:t>
            </a:r>
          </a:p>
        </p:txBody>
      </p:sp>
    </p:spTree>
    <p:extLst>
      <p:ext uri="{BB962C8B-B14F-4D97-AF65-F5344CB8AC3E}">
        <p14:creationId xmlns:p14="http://schemas.microsoft.com/office/powerpoint/2010/main" val="26175379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leinheim.-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4578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leiheim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0616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lenheim Palace.-ñ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5067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leinhei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0065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3 Imagen" descr="Blenheim Palace.-ñ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1268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lenheim Palace.-ñ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7928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lenheim Palace.-p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36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leinheim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8427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lenheim.-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2742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lenheim Palace.-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9520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leiheim Gardens.-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7267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leinheim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8415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leinheim Palac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9736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leinheim.-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4050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lenheim Palace.-ñ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9383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leinheim.-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0137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leinheim.-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7247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lenheim Palac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481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leinheim.-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6207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leinhei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2172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leinheim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8470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leinheim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6938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lenheim Palace.-ñ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3899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Bleinheim Pa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949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Blenheim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3844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Blenheim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8501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Blenheim Palace.-p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4019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Bleinheim Palac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9049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Blenheim Gard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5247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lenhei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9200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leinhei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8988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Blenheim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2217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Blenheim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05265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lenheim Palace.-Maz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4187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lenheim maz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0249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lenheim Palace.-Maz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76566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lenheim Palac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7369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Blenheim Palace.-ñ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3139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2 Imagen" descr="Blenheim Palac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1138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lenheim Gardens.-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0561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3 Imagen" descr="Blenheim Gardens.-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4 Imagen" descr="Blenheim Gardens.-7.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18827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Blenheim Palac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1591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Blenheim Palac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3864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Blenheim.-Ro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20475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Blenheim palace.-wist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7894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Blenheim Palace.-Secret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61542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Blenheim Palace.-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35031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Blenheim Palace.-Secret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31736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Blenheim Palace.-ñ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5227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2 Imagen" descr="Blenheim Palace.-p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7816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Blenheim Palace.-p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57789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3 Imagen" descr="Blenheim Palac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1881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Blenheim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0963"/>
            <a:ext cx="9144000"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07546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Blenheim Palace .-Ro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98177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Blenheim Palace.-ñ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2777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Blenheim Palace.-ñ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19181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Blenheim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3531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2926</Words>
  <Application>Microsoft Office PowerPoint</Application>
  <PresentationFormat>Presentación en pantalla (4:3)</PresentationFormat>
  <Paragraphs>365</Paragraphs>
  <Slides>165</Slides>
  <Notes>139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165</vt:i4>
      </vt:variant>
    </vt:vector>
  </HeadingPairs>
  <TitlesOfParts>
    <vt:vector size="170" baseType="lpstr">
      <vt:lpstr>Calibri</vt:lpstr>
      <vt:lpstr>Century Schoolbook</vt:lpstr>
      <vt:lpstr>Wingdings</vt:lpstr>
      <vt:lpstr>Wingdings 2</vt:lpstr>
      <vt:lpstr>Default Theme</vt:lpstr>
      <vt:lpstr>EUROPA.-LA VUELTA AL MUNDO EN 885 JARDINES.-GARDENS OF ENGLAND.-T-A-B </vt:lpstr>
      <vt:lpstr> Tresco Abbey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Abbey Gardens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Abbotsbury Subtropical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Alnwick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Anne Grove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Asticou Azalea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Biddulph Grange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Birr Castle Gardens</vt:lpstr>
      <vt:lpstr>Presentación de PowerPoint</vt:lpstr>
      <vt:lpstr>Presentación de PowerPoint</vt:lpstr>
      <vt:lpstr>Presentación de PowerPoint</vt:lpstr>
      <vt:lpstr>Presentación de PowerPoint</vt:lpstr>
      <vt:lpstr>Presentación de PowerPoint</vt:lpstr>
      <vt:lpstr>Bleinheim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2018-03-12T06:19:53Z</dcterms:modified>
</cp:coreProperties>
</file>