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media/image32.jpg" ContentType="image/png"/>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7" r:id="rId2"/>
    <p:sldId id="258" r:id="rId3"/>
    <p:sldId id="259" r:id="rId4"/>
    <p:sldId id="357" r:id="rId5"/>
    <p:sldId id="358" r:id="rId6"/>
    <p:sldId id="359" r:id="rId7"/>
    <p:sldId id="360" r:id="rId8"/>
    <p:sldId id="361" r:id="rId9"/>
    <p:sldId id="263" r:id="rId10"/>
    <p:sldId id="281" r:id="rId11"/>
    <p:sldId id="262" r:id="rId12"/>
    <p:sldId id="268" r:id="rId13"/>
    <p:sldId id="264" r:id="rId14"/>
    <p:sldId id="267" r:id="rId15"/>
    <p:sldId id="260" r:id="rId16"/>
    <p:sldId id="261" r:id="rId17"/>
    <p:sldId id="265" r:id="rId18"/>
    <p:sldId id="269" r:id="rId19"/>
    <p:sldId id="270" r:id="rId20"/>
    <p:sldId id="271" r:id="rId21"/>
    <p:sldId id="273" r:id="rId22"/>
    <p:sldId id="274" r:id="rId23"/>
    <p:sldId id="276" r:id="rId24"/>
    <p:sldId id="277" r:id="rId25"/>
    <p:sldId id="275" r:id="rId26"/>
    <p:sldId id="278" r:id="rId27"/>
    <p:sldId id="279" r:id="rId28"/>
    <p:sldId id="280" r:id="rId29"/>
    <p:sldId id="282" r:id="rId30"/>
    <p:sldId id="371" r:id="rId31"/>
    <p:sldId id="372" r:id="rId32"/>
    <p:sldId id="373" r:id="rId33"/>
    <p:sldId id="374" r:id="rId34"/>
    <p:sldId id="375" r:id="rId35"/>
    <p:sldId id="376" r:id="rId36"/>
    <p:sldId id="377" r:id="rId37"/>
    <p:sldId id="378" r:id="rId38"/>
    <p:sldId id="379" r:id="rId39"/>
    <p:sldId id="380" r:id="rId40"/>
    <p:sldId id="381" r:id="rId41"/>
    <p:sldId id="283" r:id="rId42"/>
    <p:sldId id="304" r:id="rId43"/>
    <p:sldId id="316" r:id="rId44"/>
    <p:sldId id="306" r:id="rId45"/>
    <p:sldId id="284" r:id="rId46"/>
    <p:sldId id="285" r:id="rId47"/>
    <p:sldId id="288" r:id="rId48"/>
    <p:sldId id="311" r:id="rId49"/>
    <p:sldId id="286" r:id="rId50"/>
    <p:sldId id="292" r:id="rId51"/>
    <p:sldId id="307" r:id="rId52"/>
    <p:sldId id="293" r:id="rId53"/>
    <p:sldId id="289" r:id="rId54"/>
    <p:sldId id="294" r:id="rId55"/>
    <p:sldId id="315" r:id="rId56"/>
    <p:sldId id="290" r:id="rId57"/>
    <p:sldId id="291" r:id="rId58"/>
    <p:sldId id="295" r:id="rId59"/>
    <p:sldId id="296" r:id="rId60"/>
    <p:sldId id="305" r:id="rId61"/>
    <p:sldId id="308" r:id="rId62"/>
    <p:sldId id="297" r:id="rId63"/>
    <p:sldId id="298" r:id="rId64"/>
    <p:sldId id="299" r:id="rId65"/>
    <p:sldId id="300" r:id="rId66"/>
    <p:sldId id="301" r:id="rId67"/>
    <p:sldId id="302" r:id="rId68"/>
    <p:sldId id="310" r:id="rId69"/>
    <p:sldId id="312" r:id="rId70"/>
    <p:sldId id="313" r:id="rId71"/>
    <p:sldId id="314" r:id="rId72"/>
    <p:sldId id="317" r:id="rId73"/>
    <p:sldId id="362" r:id="rId74"/>
    <p:sldId id="318" r:id="rId75"/>
    <p:sldId id="324" r:id="rId76"/>
    <p:sldId id="320" r:id="rId77"/>
    <p:sldId id="327" r:id="rId78"/>
    <p:sldId id="319" r:id="rId79"/>
    <p:sldId id="321" r:id="rId80"/>
    <p:sldId id="322" r:id="rId81"/>
    <p:sldId id="323" r:id="rId82"/>
    <p:sldId id="325" r:id="rId83"/>
    <p:sldId id="326" r:id="rId84"/>
    <p:sldId id="328" r:id="rId85"/>
    <p:sldId id="363" r:id="rId86"/>
    <p:sldId id="364" r:id="rId87"/>
    <p:sldId id="365" r:id="rId88"/>
    <p:sldId id="345" r:id="rId89"/>
    <p:sldId id="351" r:id="rId90"/>
    <p:sldId id="330" r:id="rId91"/>
    <p:sldId id="348" r:id="rId92"/>
    <p:sldId id="350" r:id="rId93"/>
    <p:sldId id="329" r:id="rId94"/>
    <p:sldId id="337" r:id="rId95"/>
    <p:sldId id="336" r:id="rId96"/>
    <p:sldId id="331" r:id="rId97"/>
    <p:sldId id="332" r:id="rId98"/>
    <p:sldId id="333" r:id="rId99"/>
    <p:sldId id="334" r:id="rId100"/>
    <p:sldId id="338" r:id="rId101"/>
    <p:sldId id="341" r:id="rId102"/>
    <p:sldId id="342" r:id="rId103"/>
    <p:sldId id="343" r:id="rId104"/>
    <p:sldId id="344" r:id="rId105"/>
    <p:sldId id="346" r:id="rId106"/>
    <p:sldId id="347" r:id="rId107"/>
    <p:sldId id="349" r:id="rId108"/>
    <p:sldId id="352" r:id="rId109"/>
    <p:sldId id="353" r:id="rId110"/>
    <p:sldId id="354" r:id="rId111"/>
    <p:sldId id="369" r:id="rId112"/>
    <p:sldId id="370" r:id="rId113"/>
    <p:sldId id="355" r:id="rId114"/>
    <p:sldId id="356" r:id="rId115"/>
    <p:sldId id="366" r:id="rId116"/>
    <p:sldId id="367"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DAAE45-FDD4-4BEF-BF88-D27944F6BDB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F02C4A-86D0-4EFE-8AA5-35C260EA983F}" type="slidenum">
              <a:rPr lang="es-ES" smtClean="0"/>
              <a:t>‹Nº›</a:t>
            </a:fld>
            <a:endParaRPr lang="es-ES" dirty="0"/>
          </a:p>
        </p:txBody>
      </p:sp>
    </p:spTree>
    <p:extLst>
      <p:ext uri="{BB962C8B-B14F-4D97-AF65-F5344CB8AC3E}">
        <p14:creationId xmlns:p14="http://schemas.microsoft.com/office/powerpoint/2010/main" val="4063373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a:t>
            </a:fld>
            <a:endParaRPr lang="es-ES" dirty="0"/>
          </a:p>
        </p:txBody>
      </p:sp>
    </p:spTree>
    <p:extLst>
      <p:ext uri="{BB962C8B-B14F-4D97-AF65-F5344CB8AC3E}">
        <p14:creationId xmlns:p14="http://schemas.microsoft.com/office/powerpoint/2010/main" val="1207812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a:t>
            </a:fld>
            <a:endParaRPr lang="es-ES" dirty="0"/>
          </a:p>
        </p:txBody>
      </p:sp>
    </p:spTree>
    <p:extLst>
      <p:ext uri="{BB962C8B-B14F-4D97-AF65-F5344CB8AC3E}">
        <p14:creationId xmlns:p14="http://schemas.microsoft.com/office/powerpoint/2010/main" val="2341952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11</a:t>
            </a:fld>
            <a:endParaRPr lang="es-ES" dirty="0"/>
          </a:p>
        </p:txBody>
      </p:sp>
    </p:spTree>
    <p:extLst>
      <p:ext uri="{BB962C8B-B14F-4D97-AF65-F5344CB8AC3E}">
        <p14:creationId xmlns:p14="http://schemas.microsoft.com/office/powerpoint/2010/main" val="1675686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a:t>
            </a:r>
            <a:r>
              <a:rPr lang="es-ES" baseline="0" dirty="0"/>
              <a:t> </a:t>
            </a:r>
            <a:r>
              <a:rPr lang="es-ES" dirty="0"/>
              <a:t>Street</a:t>
            </a:r>
            <a:r>
              <a:rPr lang="es-ES" baseline="0" dirty="0"/>
              <a:t> </a:t>
            </a:r>
            <a:r>
              <a:rPr lang="es-ES" dirty="0"/>
              <a:t>Gardens.-Edinburgh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12</a:t>
            </a:fld>
            <a:endParaRPr lang="es-ES" dirty="0"/>
          </a:p>
        </p:txBody>
      </p:sp>
    </p:spTree>
    <p:extLst>
      <p:ext uri="{BB962C8B-B14F-4D97-AF65-F5344CB8AC3E}">
        <p14:creationId xmlns:p14="http://schemas.microsoft.com/office/powerpoint/2010/main" val="38545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13</a:t>
            </a:fld>
            <a:endParaRPr lang="es-ES" dirty="0"/>
          </a:p>
        </p:txBody>
      </p:sp>
    </p:spTree>
    <p:extLst>
      <p:ext uri="{BB962C8B-B14F-4D97-AF65-F5344CB8AC3E}">
        <p14:creationId xmlns:p14="http://schemas.microsoft.com/office/powerpoint/2010/main" val="3824084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Princes_Street_Gardens,_Edinburgh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14</a:t>
            </a:fld>
            <a:endParaRPr lang="es-ES" dirty="0"/>
          </a:p>
        </p:txBody>
      </p:sp>
    </p:spTree>
    <p:extLst>
      <p:ext uri="{BB962C8B-B14F-4D97-AF65-F5344CB8AC3E}">
        <p14:creationId xmlns:p14="http://schemas.microsoft.com/office/powerpoint/2010/main" val="282657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15</a:t>
            </a:fld>
            <a:endParaRPr lang="es-ES" dirty="0"/>
          </a:p>
        </p:txBody>
      </p:sp>
    </p:spTree>
    <p:extLst>
      <p:ext uri="{BB962C8B-B14F-4D97-AF65-F5344CB8AC3E}">
        <p14:creationId xmlns:p14="http://schemas.microsoft.com/office/powerpoint/2010/main" val="160127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16</a:t>
            </a:fld>
            <a:endParaRPr lang="es-ES" dirty="0"/>
          </a:p>
        </p:txBody>
      </p:sp>
    </p:spTree>
    <p:extLst>
      <p:ext uri="{BB962C8B-B14F-4D97-AF65-F5344CB8AC3E}">
        <p14:creationId xmlns:p14="http://schemas.microsoft.com/office/powerpoint/2010/main" val="3125314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17</a:t>
            </a:fld>
            <a:endParaRPr lang="es-ES" dirty="0"/>
          </a:p>
        </p:txBody>
      </p:sp>
    </p:spTree>
    <p:extLst>
      <p:ext uri="{BB962C8B-B14F-4D97-AF65-F5344CB8AC3E}">
        <p14:creationId xmlns:p14="http://schemas.microsoft.com/office/powerpoint/2010/main" val="1717348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18</a:t>
            </a:fld>
            <a:endParaRPr lang="es-ES" dirty="0"/>
          </a:p>
        </p:txBody>
      </p:sp>
    </p:spTree>
    <p:extLst>
      <p:ext uri="{BB962C8B-B14F-4D97-AF65-F5344CB8AC3E}">
        <p14:creationId xmlns:p14="http://schemas.microsoft.com/office/powerpoint/2010/main" val="748246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19</a:t>
            </a:fld>
            <a:endParaRPr lang="es-ES" dirty="0"/>
          </a:p>
        </p:txBody>
      </p:sp>
    </p:spTree>
    <p:extLst>
      <p:ext uri="{BB962C8B-B14F-4D97-AF65-F5344CB8AC3E}">
        <p14:creationId xmlns:p14="http://schemas.microsoft.com/office/powerpoint/2010/main" val="1937417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20</a:t>
            </a:fld>
            <a:endParaRPr lang="es-ES" dirty="0"/>
          </a:p>
        </p:txBody>
      </p:sp>
    </p:spTree>
    <p:extLst>
      <p:ext uri="{BB962C8B-B14F-4D97-AF65-F5344CB8AC3E}">
        <p14:creationId xmlns:p14="http://schemas.microsoft.com/office/powerpoint/2010/main" val="709510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21</a:t>
            </a:fld>
            <a:endParaRPr lang="es-ES" dirty="0"/>
          </a:p>
        </p:txBody>
      </p:sp>
    </p:spTree>
    <p:extLst>
      <p:ext uri="{BB962C8B-B14F-4D97-AF65-F5344CB8AC3E}">
        <p14:creationId xmlns:p14="http://schemas.microsoft.com/office/powerpoint/2010/main" val="2325301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22</a:t>
            </a:fld>
            <a:endParaRPr lang="es-ES" dirty="0"/>
          </a:p>
        </p:txBody>
      </p:sp>
    </p:spTree>
    <p:extLst>
      <p:ext uri="{BB962C8B-B14F-4D97-AF65-F5344CB8AC3E}">
        <p14:creationId xmlns:p14="http://schemas.microsoft.com/office/powerpoint/2010/main" val="97223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23</a:t>
            </a:fld>
            <a:endParaRPr lang="es-ES" dirty="0"/>
          </a:p>
        </p:txBody>
      </p:sp>
    </p:spTree>
    <p:extLst>
      <p:ext uri="{BB962C8B-B14F-4D97-AF65-F5344CB8AC3E}">
        <p14:creationId xmlns:p14="http://schemas.microsoft.com/office/powerpoint/2010/main" val="802486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24</a:t>
            </a:fld>
            <a:endParaRPr lang="es-ES" dirty="0"/>
          </a:p>
        </p:txBody>
      </p:sp>
    </p:spTree>
    <p:extLst>
      <p:ext uri="{BB962C8B-B14F-4D97-AF65-F5344CB8AC3E}">
        <p14:creationId xmlns:p14="http://schemas.microsoft.com/office/powerpoint/2010/main" val="1163671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25</a:t>
            </a:fld>
            <a:endParaRPr lang="es-ES" dirty="0"/>
          </a:p>
        </p:txBody>
      </p:sp>
    </p:spTree>
    <p:extLst>
      <p:ext uri="{BB962C8B-B14F-4D97-AF65-F5344CB8AC3E}">
        <p14:creationId xmlns:p14="http://schemas.microsoft.com/office/powerpoint/2010/main" val="2815666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26</a:t>
            </a:fld>
            <a:endParaRPr lang="es-ES" dirty="0"/>
          </a:p>
        </p:txBody>
      </p:sp>
    </p:spTree>
    <p:extLst>
      <p:ext uri="{BB962C8B-B14F-4D97-AF65-F5344CB8AC3E}">
        <p14:creationId xmlns:p14="http://schemas.microsoft.com/office/powerpoint/2010/main" val="3891007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27</a:t>
            </a:fld>
            <a:endParaRPr lang="es-ES" dirty="0"/>
          </a:p>
        </p:txBody>
      </p:sp>
    </p:spTree>
    <p:extLst>
      <p:ext uri="{BB962C8B-B14F-4D97-AF65-F5344CB8AC3E}">
        <p14:creationId xmlns:p14="http://schemas.microsoft.com/office/powerpoint/2010/main" val="269293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 Street Gardens.-Edinburgh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28</a:t>
            </a:fld>
            <a:endParaRPr lang="es-ES" dirty="0"/>
          </a:p>
        </p:txBody>
      </p:sp>
    </p:spTree>
    <p:extLst>
      <p:ext uri="{BB962C8B-B14F-4D97-AF65-F5344CB8AC3E}">
        <p14:creationId xmlns:p14="http://schemas.microsoft.com/office/powerpoint/2010/main" val="650242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41</a:t>
            </a:fld>
            <a:endParaRPr lang="es-ES" dirty="0"/>
          </a:p>
        </p:txBody>
      </p:sp>
    </p:spTree>
    <p:extLst>
      <p:ext uri="{BB962C8B-B14F-4D97-AF65-F5344CB8AC3E}">
        <p14:creationId xmlns:p14="http://schemas.microsoft.com/office/powerpoint/2010/main" val="2756533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42</a:t>
            </a:fld>
            <a:endParaRPr lang="es-ES" dirty="0"/>
          </a:p>
        </p:txBody>
      </p:sp>
    </p:spTree>
    <p:extLst>
      <p:ext uri="{BB962C8B-B14F-4D97-AF65-F5344CB8AC3E}">
        <p14:creationId xmlns:p14="http://schemas.microsoft.com/office/powerpoint/2010/main" val="3280685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43</a:t>
            </a:fld>
            <a:endParaRPr lang="es-ES" dirty="0"/>
          </a:p>
        </p:txBody>
      </p:sp>
    </p:spTree>
    <p:extLst>
      <p:ext uri="{BB962C8B-B14F-4D97-AF65-F5344CB8AC3E}">
        <p14:creationId xmlns:p14="http://schemas.microsoft.com/office/powerpoint/2010/main" val="4256226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44</a:t>
            </a:fld>
            <a:endParaRPr lang="es-ES" dirty="0"/>
          </a:p>
        </p:txBody>
      </p:sp>
    </p:spTree>
    <p:extLst>
      <p:ext uri="{BB962C8B-B14F-4D97-AF65-F5344CB8AC3E}">
        <p14:creationId xmlns:p14="http://schemas.microsoft.com/office/powerpoint/2010/main" val="1082999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45</a:t>
            </a:fld>
            <a:endParaRPr lang="es-ES" dirty="0"/>
          </a:p>
        </p:txBody>
      </p:sp>
    </p:spTree>
    <p:extLst>
      <p:ext uri="{BB962C8B-B14F-4D97-AF65-F5344CB8AC3E}">
        <p14:creationId xmlns:p14="http://schemas.microsoft.com/office/powerpoint/2010/main" val="3331615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46</a:t>
            </a:fld>
            <a:endParaRPr lang="es-ES" dirty="0"/>
          </a:p>
        </p:txBody>
      </p:sp>
    </p:spTree>
    <p:extLst>
      <p:ext uri="{BB962C8B-B14F-4D97-AF65-F5344CB8AC3E}">
        <p14:creationId xmlns:p14="http://schemas.microsoft.com/office/powerpoint/2010/main" val="933069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47</a:t>
            </a:fld>
            <a:endParaRPr lang="es-ES" dirty="0"/>
          </a:p>
        </p:txBody>
      </p:sp>
    </p:spTree>
    <p:extLst>
      <p:ext uri="{BB962C8B-B14F-4D97-AF65-F5344CB8AC3E}">
        <p14:creationId xmlns:p14="http://schemas.microsoft.com/office/powerpoint/2010/main" val="949305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48</a:t>
            </a:fld>
            <a:endParaRPr lang="es-ES" dirty="0"/>
          </a:p>
        </p:txBody>
      </p:sp>
    </p:spTree>
    <p:extLst>
      <p:ext uri="{BB962C8B-B14F-4D97-AF65-F5344CB8AC3E}">
        <p14:creationId xmlns:p14="http://schemas.microsoft.com/office/powerpoint/2010/main" val="2524101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49</a:t>
            </a:fld>
            <a:endParaRPr lang="es-ES" dirty="0"/>
          </a:p>
        </p:txBody>
      </p:sp>
    </p:spTree>
    <p:extLst>
      <p:ext uri="{BB962C8B-B14F-4D97-AF65-F5344CB8AC3E}">
        <p14:creationId xmlns:p14="http://schemas.microsoft.com/office/powerpoint/2010/main" val="2610126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50</a:t>
            </a:fld>
            <a:endParaRPr lang="es-ES" dirty="0"/>
          </a:p>
        </p:txBody>
      </p:sp>
    </p:spTree>
    <p:extLst>
      <p:ext uri="{BB962C8B-B14F-4D97-AF65-F5344CB8AC3E}">
        <p14:creationId xmlns:p14="http://schemas.microsoft.com/office/powerpoint/2010/main" val="4286546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51</a:t>
            </a:fld>
            <a:endParaRPr lang="es-ES" dirty="0"/>
          </a:p>
        </p:txBody>
      </p:sp>
    </p:spTree>
    <p:extLst>
      <p:ext uri="{BB962C8B-B14F-4D97-AF65-F5344CB8AC3E}">
        <p14:creationId xmlns:p14="http://schemas.microsoft.com/office/powerpoint/2010/main" val="3578167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52</a:t>
            </a:fld>
            <a:endParaRPr lang="es-ES" dirty="0"/>
          </a:p>
        </p:txBody>
      </p:sp>
    </p:spTree>
    <p:extLst>
      <p:ext uri="{BB962C8B-B14F-4D97-AF65-F5344CB8AC3E}">
        <p14:creationId xmlns:p14="http://schemas.microsoft.com/office/powerpoint/2010/main" val="4225255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53</a:t>
            </a:fld>
            <a:endParaRPr lang="es-ES" dirty="0"/>
          </a:p>
        </p:txBody>
      </p:sp>
    </p:spTree>
    <p:extLst>
      <p:ext uri="{BB962C8B-B14F-4D97-AF65-F5344CB8AC3E}">
        <p14:creationId xmlns:p14="http://schemas.microsoft.com/office/powerpoint/2010/main" val="2800037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54</a:t>
            </a:fld>
            <a:endParaRPr lang="es-ES" dirty="0"/>
          </a:p>
        </p:txBody>
      </p:sp>
    </p:spTree>
    <p:extLst>
      <p:ext uri="{BB962C8B-B14F-4D97-AF65-F5344CB8AC3E}">
        <p14:creationId xmlns:p14="http://schemas.microsoft.com/office/powerpoint/2010/main" val="1047279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55</a:t>
            </a:fld>
            <a:endParaRPr lang="es-ES" dirty="0"/>
          </a:p>
        </p:txBody>
      </p:sp>
    </p:spTree>
    <p:extLst>
      <p:ext uri="{BB962C8B-B14F-4D97-AF65-F5344CB8AC3E}">
        <p14:creationId xmlns:p14="http://schemas.microsoft.com/office/powerpoint/2010/main" val="33771167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56</a:t>
            </a:fld>
            <a:endParaRPr lang="es-ES" dirty="0"/>
          </a:p>
        </p:txBody>
      </p:sp>
    </p:spTree>
    <p:extLst>
      <p:ext uri="{BB962C8B-B14F-4D97-AF65-F5344CB8AC3E}">
        <p14:creationId xmlns:p14="http://schemas.microsoft.com/office/powerpoint/2010/main" val="1334586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57</a:t>
            </a:fld>
            <a:endParaRPr lang="es-ES" dirty="0"/>
          </a:p>
        </p:txBody>
      </p:sp>
    </p:spTree>
    <p:extLst>
      <p:ext uri="{BB962C8B-B14F-4D97-AF65-F5344CB8AC3E}">
        <p14:creationId xmlns:p14="http://schemas.microsoft.com/office/powerpoint/2010/main" val="12612228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58</a:t>
            </a:fld>
            <a:endParaRPr lang="es-ES" dirty="0"/>
          </a:p>
        </p:txBody>
      </p:sp>
    </p:spTree>
    <p:extLst>
      <p:ext uri="{BB962C8B-B14F-4D97-AF65-F5344CB8AC3E}">
        <p14:creationId xmlns:p14="http://schemas.microsoft.com/office/powerpoint/2010/main" val="2351003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59</a:t>
            </a:fld>
            <a:endParaRPr lang="es-ES" dirty="0"/>
          </a:p>
        </p:txBody>
      </p:sp>
    </p:spTree>
    <p:extLst>
      <p:ext uri="{BB962C8B-B14F-4D97-AF65-F5344CB8AC3E}">
        <p14:creationId xmlns:p14="http://schemas.microsoft.com/office/powerpoint/2010/main" val="739682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60</a:t>
            </a:fld>
            <a:endParaRPr lang="es-ES" dirty="0"/>
          </a:p>
        </p:txBody>
      </p:sp>
    </p:spTree>
    <p:extLst>
      <p:ext uri="{BB962C8B-B14F-4D97-AF65-F5344CB8AC3E}">
        <p14:creationId xmlns:p14="http://schemas.microsoft.com/office/powerpoint/2010/main" val="2635267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61</a:t>
            </a:fld>
            <a:endParaRPr lang="es-ES" dirty="0"/>
          </a:p>
        </p:txBody>
      </p:sp>
    </p:spTree>
    <p:extLst>
      <p:ext uri="{BB962C8B-B14F-4D97-AF65-F5344CB8AC3E}">
        <p14:creationId xmlns:p14="http://schemas.microsoft.com/office/powerpoint/2010/main" val="2046448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62</a:t>
            </a:fld>
            <a:endParaRPr lang="es-ES" dirty="0"/>
          </a:p>
        </p:txBody>
      </p:sp>
    </p:spTree>
    <p:extLst>
      <p:ext uri="{BB962C8B-B14F-4D97-AF65-F5344CB8AC3E}">
        <p14:creationId xmlns:p14="http://schemas.microsoft.com/office/powerpoint/2010/main" val="12125751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63</a:t>
            </a:fld>
            <a:endParaRPr lang="es-ES" dirty="0"/>
          </a:p>
        </p:txBody>
      </p:sp>
    </p:spTree>
    <p:extLst>
      <p:ext uri="{BB962C8B-B14F-4D97-AF65-F5344CB8AC3E}">
        <p14:creationId xmlns:p14="http://schemas.microsoft.com/office/powerpoint/2010/main" val="10826356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64</a:t>
            </a:fld>
            <a:endParaRPr lang="es-ES" dirty="0"/>
          </a:p>
        </p:txBody>
      </p:sp>
    </p:spTree>
    <p:extLst>
      <p:ext uri="{BB962C8B-B14F-4D97-AF65-F5344CB8AC3E}">
        <p14:creationId xmlns:p14="http://schemas.microsoft.com/office/powerpoint/2010/main" val="36273584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65</a:t>
            </a:fld>
            <a:endParaRPr lang="es-ES" dirty="0"/>
          </a:p>
        </p:txBody>
      </p:sp>
    </p:spTree>
    <p:extLst>
      <p:ext uri="{BB962C8B-B14F-4D97-AF65-F5344CB8AC3E}">
        <p14:creationId xmlns:p14="http://schemas.microsoft.com/office/powerpoint/2010/main" val="14344679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66</a:t>
            </a:fld>
            <a:endParaRPr lang="es-ES" dirty="0"/>
          </a:p>
        </p:txBody>
      </p:sp>
    </p:spTree>
    <p:extLst>
      <p:ext uri="{BB962C8B-B14F-4D97-AF65-F5344CB8AC3E}">
        <p14:creationId xmlns:p14="http://schemas.microsoft.com/office/powerpoint/2010/main" val="11133378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67</a:t>
            </a:fld>
            <a:endParaRPr lang="es-ES" dirty="0"/>
          </a:p>
        </p:txBody>
      </p:sp>
    </p:spTree>
    <p:extLst>
      <p:ext uri="{BB962C8B-B14F-4D97-AF65-F5344CB8AC3E}">
        <p14:creationId xmlns:p14="http://schemas.microsoft.com/office/powerpoint/2010/main" val="2285995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68</a:t>
            </a:fld>
            <a:endParaRPr lang="es-ES" dirty="0"/>
          </a:p>
        </p:txBody>
      </p:sp>
    </p:spTree>
    <p:extLst>
      <p:ext uri="{BB962C8B-B14F-4D97-AF65-F5344CB8AC3E}">
        <p14:creationId xmlns:p14="http://schemas.microsoft.com/office/powerpoint/2010/main" val="2570765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69</a:t>
            </a:fld>
            <a:endParaRPr lang="es-ES" dirty="0"/>
          </a:p>
        </p:txBody>
      </p:sp>
    </p:spTree>
    <p:extLst>
      <p:ext uri="{BB962C8B-B14F-4D97-AF65-F5344CB8AC3E}">
        <p14:creationId xmlns:p14="http://schemas.microsoft.com/office/powerpoint/2010/main" val="13118020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70</a:t>
            </a:fld>
            <a:endParaRPr lang="es-ES" dirty="0"/>
          </a:p>
        </p:txBody>
      </p:sp>
    </p:spTree>
    <p:extLst>
      <p:ext uri="{BB962C8B-B14F-4D97-AF65-F5344CB8AC3E}">
        <p14:creationId xmlns:p14="http://schemas.microsoft.com/office/powerpoint/2010/main" val="3954796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Botanic Garden, Edinburgh.-</a:t>
            </a:r>
          </a:p>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71</a:t>
            </a:fld>
            <a:endParaRPr lang="es-ES" dirty="0"/>
          </a:p>
        </p:txBody>
      </p:sp>
    </p:spTree>
    <p:extLst>
      <p:ext uri="{BB962C8B-B14F-4D97-AF65-F5344CB8AC3E}">
        <p14:creationId xmlns:p14="http://schemas.microsoft.com/office/powerpoint/2010/main" val="27824614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74</a:t>
            </a:fld>
            <a:endParaRPr lang="es-ES" dirty="0"/>
          </a:p>
        </p:txBody>
      </p:sp>
    </p:spTree>
    <p:extLst>
      <p:ext uri="{BB962C8B-B14F-4D97-AF65-F5344CB8AC3E}">
        <p14:creationId xmlns:p14="http://schemas.microsoft.com/office/powerpoint/2010/main" val="24851890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75</a:t>
            </a:fld>
            <a:endParaRPr lang="es-ES" dirty="0"/>
          </a:p>
        </p:txBody>
      </p:sp>
    </p:spTree>
    <p:extLst>
      <p:ext uri="{BB962C8B-B14F-4D97-AF65-F5344CB8AC3E}">
        <p14:creationId xmlns:p14="http://schemas.microsoft.com/office/powerpoint/2010/main" val="13371232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76</a:t>
            </a:fld>
            <a:endParaRPr lang="es-ES" dirty="0"/>
          </a:p>
        </p:txBody>
      </p:sp>
    </p:spTree>
    <p:extLst>
      <p:ext uri="{BB962C8B-B14F-4D97-AF65-F5344CB8AC3E}">
        <p14:creationId xmlns:p14="http://schemas.microsoft.com/office/powerpoint/2010/main" val="604718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77</a:t>
            </a:fld>
            <a:endParaRPr lang="es-ES" dirty="0"/>
          </a:p>
        </p:txBody>
      </p:sp>
    </p:spTree>
    <p:extLst>
      <p:ext uri="{BB962C8B-B14F-4D97-AF65-F5344CB8AC3E}">
        <p14:creationId xmlns:p14="http://schemas.microsoft.com/office/powerpoint/2010/main" val="583128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78</a:t>
            </a:fld>
            <a:endParaRPr lang="es-ES" dirty="0"/>
          </a:p>
        </p:txBody>
      </p:sp>
    </p:spTree>
    <p:extLst>
      <p:ext uri="{BB962C8B-B14F-4D97-AF65-F5344CB8AC3E}">
        <p14:creationId xmlns:p14="http://schemas.microsoft.com/office/powerpoint/2010/main" val="14979170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79</a:t>
            </a:fld>
            <a:endParaRPr lang="es-ES" dirty="0"/>
          </a:p>
        </p:txBody>
      </p:sp>
    </p:spTree>
    <p:extLst>
      <p:ext uri="{BB962C8B-B14F-4D97-AF65-F5344CB8AC3E}">
        <p14:creationId xmlns:p14="http://schemas.microsoft.com/office/powerpoint/2010/main" val="4603308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80</a:t>
            </a:fld>
            <a:endParaRPr lang="es-ES" dirty="0"/>
          </a:p>
        </p:txBody>
      </p:sp>
    </p:spTree>
    <p:extLst>
      <p:ext uri="{BB962C8B-B14F-4D97-AF65-F5344CB8AC3E}">
        <p14:creationId xmlns:p14="http://schemas.microsoft.com/office/powerpoint/2010/main" val="35176024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81</a:t>
            </a:fld>
            <a:endParaRPr lang="es-ES" dirty="0"/>
          </a:p>
        </p:txBody>
      </p:sp>
    </p:spTree>
    <p:extLst>
      <p:ext uri="{BB962C8B-B14F-4D97-AF65-F5344CB8AC3E}">
        <p14:creationId xmlns:p14="http://schemas.microsoft.com/office/powerpoint/2010/main" val="6513990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82</a:t>
            </a:fld>
            <a:endParaRPr lang="es-ES" dirty="0"/>
          </a:p>
        </p:txBody>
      </p:sp>
    </p:spTree>
    <p:extLst>
      <p:ext uri="{BB962C8B-B14F-4D97-AF65-F5344CB8AC3E}">
        <p14:creationId xmlns:p14="http://schemas.microsoft.com/office/powerpoint/2010/main" val="9241225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Threave Garden</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83</a:t>
            </a:fld>
            <a:endParaRPr lang="es-ES" dirty="0"/>
          </a:p>
        </p:txBody>
      </p:sp>
    </p:spTree>
    <p:extLst>
      <p:ext uri="{BB962C8B-B14F-4D97-AF65-F5344CB8AC3E}">
        <p14:creationId xmlns:p14="http://schemas.microsoft.com/office/powerpoint/2010/main" val="4081232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88</a:t>
            </a:fld>
            <a:endParaRPr lang="es-ES" dirty="0"/>
          </a:p>
        </p:txBody>
      </p:sp>
    </p:spTree>
    <p:extLst>
      <p:ext uri="{BB962C8B-B14F-4D97-AF65-F5344CB8AC3E}">
        <p14:creationId xmlns:p14="http://schemas.microsoft.com/office/powerpoint/2010/main" val="35092387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89</a:t>
            </a:fld>
            <a:endParaRPr lang="es-ES" dirty="0"/>
          </a:p>
        </p:txBody>
      </p:sp>
    </p:spTree>
    <p:extLst>
      <p:ext uri="{BB962C8B-B14F-4D97-AF65-F5344CB8AC3E}">
        <p14:creationId xmlns:p14="http://schemas.microsoft.com/office/powerpoint/2010/main" val="39922442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90</a:t>
            </a:fld>
            <a:endParaRPr lang="es-ES" dirty="0"/>
          </a:p>
        </p:txBody>
      </p:sp>
    </p:spTree>
    <p:extLst>
      <p:ext uri="{BB962C8B-B14F-4D97-AF65-F5344CB8AC3E}">
        <p14:creationId xmlns:p14="http://schemas.microsoft.com/office/powerpoint/2010/main" val="1099223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91</a:t>
            </a:fld>
            <a:endParaRPr lang="es-ES" dirty="0"/>
          </a:p>
        </p:txBody>
      </p:sp>
    </p:spTree>
    <p:extLst>
      <p:ext uri="{BB962C8B-B14F-4D97-AF65-F5344CB8AC3E}">
        <p14:creationId xmlns:p14="http://schemas.microsoft.com/office/powerpoint/2010/main" val="11264392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92</a:t>
            </a:fld>
            <a:endParaRPr lang="es-ES" dirty="0"/>
          </a:p>
        </p:txBody>
      </p:sp>
    </p:spTree>
    <p:extLst>
      <p:ext uri="{BB962C8B-B14F-4D97-AF65-F5344CB8AC3E}">
        <p14:creationId xmlns:p14="http://schemas.microsoft.com/office/powerpoint/2010/main" val="26574531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93</a:t>
            </a:fld>
            <a:endParaRPr lang="es-ES" dirty="0"/>
          </a:p>
        </p:txBody>
      </p:sp>
    </p:spTree>
    <p:extLst>
      <p:ext uri="{BB962C8B-B14F-4D97-AF65-F5344CB8AC3E}">
        <p14:creationId xmlns:p14="http://schemas.microsoft.com/office/powerpoint/2010/main" val="16008056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94</a:t>
            </a:fld>
            <a:endParaRPr lang="es-ES" dirty="0"/>
          </a:p>
        </p:txBody>
      </p:sp>
    </p:spTree>
    <p:extLst>
      <p:ext uri="{BB962C8B-B14F-4D97-AF65-F5344CB8AC3E}">
        <p14:creationId xmlns:p14="http://schemas.microsoft.com/office/powerpoint/2010/main" val="41799761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95</a:t>
            </a:fld>
            <a:endParaRPr lang="es-ES" dirty="0"/>
          </a:p>
        </p:txBody>
      </p:sp>
    </p:spTree>
    <p:extLst>
      <p:ext uri="{BB962C8B-B14F-4D97-AF65-F5344CB8AC3E}">
        <p14:creationId xmlns:p14="http://schemas.microsoft.com/office/powerpoint/2010/main" val="36190780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96</a:t>
            </a:fld>
            <a:endParaRPr lang="es-ES" dirty="0"/>
          </a:p>
        </p:txBody>
      </p:sp>
    </p:spTree>
    <p:extLst>
      <p:ext uri="{BB962C8B-B14F-4D97-AF65-F5344CB8AC3E}">
        <p14:creationId xmlns:p14="http://schemas.microsoft.com/office/powerpoint/2010/main" val="33668662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97</a:t>
            </a:fld>
            <a:endParaRPr lang="es-ES" dirty="0"/>
          </a:p>
        </p:txBody>
      </p:sp>
    </p:spTree>
    <p:extLst>
      <p:ext uri="{BB962C8B-B14F-4D97-AF65-F5344CB8AC3E}">
        <p14:creationId xmlns:p14="http://schemas.microsoft.com/office/powerpoint/2010/main" val="13187752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98</a:t>
            </a:fld>
            <a:endParaRPr lang="es-ES" dirty="0"/>
          </a:p>
        </p:txBody>
      </p:sp>
    </p:spTree>
    <p:extLst>
      <p:ext uri="{BB962C8B-B14F-4D97-AF65-F5344CB8AC3E}">
        <p14:creationId xmlns:p14="http://schemas.microsoft.com/office/powerpoint/2010/main" val="13053612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99</a:t>
            </a:fld>
            <a:endParaRPr lang="es-ES" dirty="0"/>
          </a:p>
        </p:txBody>
      </p:sp>
    </p:spTree>
    <p:extLst>
      <p:ext uri="{BB962C8B-B14F-4D97-AF65-F5344CB8AC3E}">
        <p14:creationId xmlns:p14="http://schemas.microsoft.com/office/powerpoint/2010/main" val="40719411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100</a:t>
            </a:fld>
            <a:endParaRPr lang="es-ES" dirty="0"/>
          </a:p>
        </p:txBody>
      </p:sp>
    </p:spTree>
    <p:extLst>
      <p:ext uri="{BB962C8B-B14F-4D97-AF65-F5344CB8AC3E}">
        <p14:creationId xmlns:p14="http://schemas.microsoft.com/office/powerpoint/2010/main" val="40114768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101</a:t>
            </a:fld>
            <a:endParaRPr lang="es-ES" dirty="0"/>
          </a:p>
        </p:txBody>
      </p:sp>
    </p:spTree>
    <p:extLst>
      <p:ext uri="{BB962C8B-B14F-4D97-AF65-F5344CB8AC3E}">
        <p14:creationId xmlns:p14="http://schemas.microsoft.com/office/powerpoint/2010/main" val="25190973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102</a:t>
            </a:fld>
            <a:endParaRPr lang="es-ES" dirty="0"/>
          </a:p>
        </p:txBody>
      </p:sp>
    </p:spTree>
    <p:extLst>
      <p:ext uri="{BB962C8B-B14F-4D97-AF65-F5344CB8AC3E}">
        <p14:creationId xmlns:p14="http://schemas.microsoft.com/office/powerpoint/2010/main" val="41322488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103</a:t>
            </a:fld>
            <a:endParaRPr lang="es-ES" dirty="0"/>
          </a:p>
        </p:txBody>
      </p:sp>
    </p:spTree>
    <p:extLst>
      <p:ext uri="{BB962C8B-B14F-4D97-AF65-F5344CB8AC3E}">
        <p14:creationId xmlns:p14="http://schemas.microsoft.com/office/powerpoint/2010/main" val="2786533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104</a:t>
            </a:fld>
            <a:endParaRPr lang="es-ES" dirty="0"/>
          </a:p>
        </p:txBody>
      </p:sp>
    </p:spTree>
    <p:extLst>
      <p:ext uri="{BB962C8B-B14F-4D97-AF65-F5344CB8AC3E}">
        <p14:creationId xmlns:p14="http://schemas.microsoft.com/office/powerpoint/2010/main" val="2668501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105</a:t>
            </a:fld>
            <a:endParaRPr lang="es-ES" dirty="0"/>
          </a:p>
        </p:txBody>
      </p:sp>
    </p:spTree>
    <p:extLst>
      <p:ext uri="{BB962C8B-B14F-4D97-AF65-F5344CB8AC3E}">
        <p14:creationId xmlns:p14="http://schemas.microsoft.com/office/powerpoint/2010/main" val="33124110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106</a:t>
            </a:fld>
            <a:endParaRPr lang="es-ES" dirty="0"/>
          </a:p>
        </p:txBody>
      </p:sp>
    </p:spTree>
    <p:extLst>
      <p:ext uri="{BB962C8B-B14F-4D97-AF65-F5344CB8AC3E}">
        <p14:creationId xmlns:p14="http://schemas.microsoft.com/office/powerpoint/2010/main" val="17110066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107</a:t>
            </a:fld>
            <a:endParaRPr lang="es-ES" dirty="0"/>
          </a:p>
        </p:txBody>
      </p:sp>
    </p:spTree>
    <p:extLst>
      <p:ext uri="{BB962C8B-B14F-4D97-AF65-F5344CB8AC3E}">
        <p14:creationId xmlns:p14="http://schemas.microsoft.com/office/powerpoint/2010/main" val="3896077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108</a:t>
            </a:fld>
            <a:endParaRPr lang="es-ES" dirty="0"/>
          </a:p>
        </p:txBody>
      </p:sp>
    </p:spTree>
    <p:extLst>
      <p:ext uri="{BB962C8B-B14F-4D97-AF65-F5344CB8AC3E}">
        <p14:creationId xmlns:p14="http://schemas.microsoft.com/office/powerpoint/2010/main" val="8072722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Torosay Castle and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109</a:t>
            </a:fld>
            <a:endParaRPr lang="es-ES" dirty="0"/>
          </a:p>
        </p:txBody>
      </p:sp>
    </p:spTree>
    <p:extLst>
      <p:ext uri="{BB962C8B-B14F-4D97-AF65-F5344CB8AC3E}">
        <p14:creationId xmlns:p14="http://schemas.microsoft.com/office/powerpoint/2010/main" val="3015620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Stirling Castle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113</a:t>
            </a:fld>
            <a:endParaRPr lang="es-ES" dirty="0"/>
          </a:p>
        </p:txBody>
      </p:sp>
    </p:spTree>
    <p:extLst>
      <p:ext uri="{BB962C8B-B14F-4D97-AF65-F5344CB8AC3E}">
        <p14:creationId xmlns:p14="http://schemas.microsoft.com/office/powerpoint/2010/main" val="38652667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Stirling Castle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114</a:t>
            </a:fld>
            <a:endParaRPr lang="es-ES" dirty="0"/>
          </a:p>
        </p:txBody>
      </p:sp>
    </p:spTree>
    <p:extLst>
      <p:ext uri="{BB962C8B-B14F-4D97-AF65-F5344CB8AC3E}">
        <p14:creationId xmlns:p14="http://schemas.microsoft.com/office/powerpoint/2010/main" val="15088642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Stirling Castle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115</a:t>
            </a:fld>
            <a:endParaRPr lang="es-ES" dirty="0"/>
          </a:p>
        </p:txBody>
      </p:sp>
    </p:spTree>
    <p:extLst>
      <p:ext uri="{BB962C8B-B14F-4D97-AF65-F5344CB8AC3E}">
        <p14:creationId xmlns:p14="http://schemas.microsoft.com/office/powerpoint/2010/main" val="27565331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Stirling Castle Gardens.</a:t>
            </a:r>
          </a:p>
        </p:txBody>
      </p:sp>
      <p:sp>
        <p:nvSpPr>
          <p:cNvPr id="4" name="3 Marcador de número de diapositiva"/>
          <p:cNvSpPr>
            <a:spLocks noGrp="1"/>
          </p:cNvSpPr>
          <p:nvPr>
            <p:ph type="sldNum" sz="quarter" idx="10"/>
          </p:nvPr>
        </p:nvSpPr>
        <p:spPr/>
        <p:txBody>
          <a:bodyPr/>
          <a:lstStyle/>
          <a:p>
            <a:fld id="{FCF02C4A-86D0-4EFE-8AA5-35C260EA983F}" type="slidenum">
              <a:rPr lang="es-ES" smtClean="0"/>
              <a:t>116</a:t>
            </a:fld>
            <a:endParaRPr lang="es-ES" dirty="0"/>
          </a:p>
        </p:txBody>
      </p:sp>
    </p:spTree>
    <p:extLst>
      <p:ext uri="{BB962C8B-B14F-4D97-AF65-F5344CB8AC3E}">
        <p14:creationId xmlns:p14="http://schemas.microsoft.com/office/powerpoint/2010/main" val="86957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4966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917830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55331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66888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5555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033791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21356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056914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40341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753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27817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636634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g"/><Relationship Id="rId4" Type="http://schemas.openxmlformats.org/officeDocument/2006/relationships/image" Target="../media/image31.jpg"/></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59.jpg"/><Relationship Id="rId4" Type="http://schemas.openxmlformats.org/officeDocument/2006/relationships/image" Target="../media/image58.jpg"/></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71.jpg"/><Relationship Id="rId4" Type="http://schemas.openxmlformats.org/officeDocument/2006/relationships/image" Target="../media/image70.JPG"/></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83768" y="0"/>
            <a:ext cx="6552728" cy="7461448"/>
          </a:xfrm>
        </p:spPr>
        <p:txBody>
          <a:bodyPr>
            <a:normAutofit fontScale="90000"/>
          </a:bodyPr>
          <a:lstStyle/>
          <a:p>
            <a:br>
              <a:rPr lang="es-ES" sz="3100" dirty="0"/>
            </a:br>
            <a:br>
              <a:rPr lang="es-ES" sz="3100" dirty="0"/>
            </a:br>
            <a:br>
              <a:rPr lang="es-ES" sz="3100" dirty="0"/>
            </a:br>
            <a:br>
              <a:rPr lang="es-ES" sz="3100" dirty="0"/>
            </a:br>
            <a:br>
              <a:rPr lang="es-ES" sz="3100" dirty="0"/>
            </a:br>
            <a:br>
              <a:rPr lang="es-ES" sz="3100" dirty="0"/>
            </a:br>
            <a:r>
              <a:rPr lang="es-ES" sz="3600" dirty="0"/>
              <a:t>EUROPA.-LA VUELTA AL MUNDO EN 885 JARDINES.-</a:t>
            </a:r>
            <a:br>
              <a:rPr lang="es-ES" sz="3600" dirty="0"/>
            </a:br>
            <a:r>
              <a:rPr lang="es-ES" sz="3600" dirty="0"/>
              <a:t>GARDENS OF SCOTLAND</a:t>
            </a:r>
            <a:r>
              <a:rPr lang="es-ES" sz="3100" dirty="0"/>
              <a:t>.</a:t>
            </a:r>
            <a:br>
              <a:rPr lang="es-ES" sz="3100" dirty="0"/>
            </a:br>
            <a:r>
              <a:rPr lang="es-ES" sz="2800" dirty="0"/>
              <a:t>Princes Street Gardens.</a:t>
            </a:r>
            <a:br>
              <a:rPr lang="es-ES" sz="2800" dirty="0"/>
            </a:br>
            <a:r>
              <a:rPr lang="es-ES" sz="2800" dirty="0"/>
              <a:t>Royal Botanic Garden, Edinburgh</a:t>
            </a:r>
            <a:br>
              <a:rPr lang="es-ES" sz="2800" dirty="0"/>
            </a:br>
            <a:r>
              <a:rPr lang="es-ES" sz="2800" dirty="0"/>
              <a:t>Stirling Castle Gardens.-Threave Garden.-Torosay Castle and Gardens</a:t>
            </a:r>
            <a:br>
              <a:rPr lang="es-ES" sz="2800" dirty="0"/>
            </a:br>
            <a:br>
              <a:rPr lang="es-ES" sz="2800" dirty="0"/>
            </a:br>
            <a:br>
              <a:rPr lang="es-ES" sz="3100" dirty="0"/>
            </a:br>
            <a:br>
              <a:rPr lang="es-ES" sz="3100" dirty="0"/>
            </a:br>
            <a:br>
              <a:rPr lang="es-ES" sz="3100" dirty="0"/>
            </a:br>
            <a:br>
              <a:rPr lang="es-ES" sz="3100" dirty="0"/>
            </a:br>
            <a:br>
              <a:rPr lang="es-ES" sz="3100" dirty="0"/>
            </a:br>
            <a:br>
              <a:rPr lang="es-ES" sz="3600" dirty="0"/>
            </a:br>
            <a:endParaRPr lang="es-ES" sz="3600" dirty="0"/>
          </a:p>
        </p:txBody>
      </p:sp>
      <p:sp>
        <p:nvSpPr>
          <p:cNvPr id="3" name="2 Subtítulo"/>
          <p:cNvSpPr>
            <a:spLocks noGrp="1"/>
          </p:cNvSpPr>
          <p:nvPr>
            <p:ph type="subTitle" idx="1"/>
          </p:nvPr>
        </p:nvSpPr>
        <p:spPr>
          <a:xfrm>
            <a:off x="2411760" y="5445224"/>
            <a:ext cx="6046440" cy="1296144"/>
          </a:xfrm>
        </p:spPr>
        <p:txBody>
          <a:bodyPr>
            <a:normAutofit/>
          </a:bodyPr>
          <a:lstStyle/>
          <a:p>
            <a:r>
              <a:rPr lang="es-ES" dirty="0"/>
              <a:t>Selección de textos y fotografías por</a:t>
            </a:r>
          </a:p>
          <a:p>
            <a:r>
              <a:rPr lang="es-ES" dirty="0"/>
              <a:t>JOSE ELIAS BONELLS</a:t>
            </a:r>
          </a:p>
          <a:p>
            <a:endParaRPr lang="es-ES" sz="2800" dirty="0"/>
          </a:p>
        </p:txBody>
      </p:sp>
    </p:spTree>
    <p:extLst>
      <p:ext uri="{BB962C8B-B14F-4D97-AF65-F5344CB8AC3E}">
        <p14:creationId xmlns:p14="http://schemas.microsoft.com/office/powerpoint/2010/main" val="4078639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Princes Street Gardens.</a:t>
            </a:r>
          </a:p>
        </p:txBody>
      </p:sp>
      <p:sp>
        <p:nvSpPr>
          <p:cNvPr id="3" name="2 Marcador de contenido"/>
          <p:cNvSpPr>
            <a:spLocks noGrp="1"/>
          </p:cNvSpPr>
          <p:nvPr>
            <p:ph sz="quarter" idx="1"/>
          </p:nvPr>
        </p:nvSpPr>
        <p:spPr/>
        <p:txBody>
          <a:bodyPr>
            <a:normAutofit/>
          </a:bodyPr>
          <a:lstStyle/>
          <a:p>
            <a:r>
              <a:rPr lang="es-ES" dirty="0"/>
              <a:t>Princes Street Gardens es un parque público en el centro de Edimburgo , Escocia , a la sombra del castillo de Edimburgo . </a:t>
            </a:r>
          </a:p>
          <a:p>
            <a:r>
              <a:rPr lang="es-ES" dirty="0"/>
              <a:t>Los jardines fueron creados en dos fases en los años 1770 y 1820 a raíz de la larga drenaje del Nor Loch y la construcción de la Ciudad Nueva , a partir de la década de 1760. </a:t>
            </a:r>
          </a:p>
          <a:p>
            <a:r>
              <a:rPr lang="es-ES" dirty="0"/>
              <a:t>El lago , situado en el lado norte de la ciudad, fue originalmente una creación artificial que forma parte de sus defensas medievales e hizo la expansión hacia el norte difícil. </a:t>
            </a:r>
          </a:p>
          <a:p>
            <a:pPr marL="0" indent="0">
              <a:buNone/>
            </a:pPr>
            <a:r>
              <a:rPr lang="es-ES" dirty="0"/>
              <a:t>.</a:t>
            </a:r>
          </a:p>
        </p:txBody>
      </p:sp>
    </p:spTree>
    <p:extLst>
      <p:ext uri="{BB962C8B-B14F-4D97-AF65-F5344CB8AC3E}">
        <p14:creationId xmlns:p14="http://schemas.microsoft.com/office/powerpoint/2010/main" val="325083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agua estaba habitualmente contaminada con aguas residuales de drenaje cuesta abajo de la Ciudad Vieja .</a:t>
            </a:r>
          </a:p>
          <a:p>
            <a:r>
              <a:rPr lang="es-ES" dirty="0"/>
              <a:t>En 1846 se construyó el ferrocarril en el valle para conectar la línea de Edimburgo-Glasgow en Haymarket con la nueva terminal norte de la British North línea de Berwick-upon-Tweed en la estación de Waverley . </a:t>
            </a:r>
          </a:p>
          <a:p>
            <a:r>
              <a:rPr lang="es-ES" dirty="0"/>
              <a:t>Los jardines se ejecutan a lo largo del lado sur de Princes Street y se dividen por The Mound . </a:t>
            </a:r>
          </a:p>
          <a:p>
            <a:r>
              <a:rPr lang="es-ES" dirty="0"/>
              <a:t>Este de Princes Street Gardens Ejecutar en el Montículo de Waverley Bridge, y cubren (34.000 m 2).</a:t>
            </a:r>
          </a:p>
        </p:txBody>
      </p:sp>
    </p:spTree>
    <p:extLst>
      <p:ext uri="{BB962C8B-B14F-4D97-AF65-F5344CB8AC3E}">
        <p14:creationId xmlns:p14="http://schemas.microsoft.com/office/powerpoint/2010/main" val="345426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Los grandes jardines de Princes Street West cubren  (120.000 m 2) y se extienden a las iglesias adyacentes de St. John y St. Cuthbert , cerca de Lothian Road, en el oeste.</a:t>
            </a:r>
          </a:p>
          <a:p>
            <a:r>
              <a:rPr lang="es-ES" dirty="0"/>
              <a:t>Los jardines son el parque más conocido de Edimburgo, que tiene las cifras más altas de sensibilización y visitantes, tanto para los residentes y visitantes de la ciudad. </a:t>
            </a:r>
          </a:p>
          <a:p>
            <a:r>
              <a:rPr lang="es-ES" dirty="0"/>
              <a:t> Varios conciertos y otros eventos se celebran en el Ross Bandstand incluyendo el Festival Concert Fireworks y durante de la ciudad Hogmanay celebraciones.</a:t>
            </a:r>
          </a:p>
        </p:txBody>
      </p:sp>
    </p:spTree>
    <p:extLst>
      <p:ext uri="{BB962C8B-B14F-4D97-AF65-F5344CB8AC3E}">
        <p14:creationId xmlns:p14="http://schemas.microsoft.com/office/powerpoint/2010/main" val="3364351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Este de Princes Street Gardens originaron después de una disputa entre Edimburgo Corporation (Ayuntamiento) y los primeros New Town propietarios, entre los que estaba el filósofo David Hume que residía en St. David Street, una calle lateral de la calle Princes.</a:t>
            </a:r>
          </a:p>
          <a:p>
            <a:r>
              <a:rPr lang="es-ES" dirty="0"/>
              <a:t>Dentro de los jardines y en funcionamiento a lo largo del lado sur de Princes Street se encuentran muchas estatuas y monumentos.</a:t>
            </a:r>
          </a:p>
          <a:p>
            <a:r>
              <a:rPr lang="es-ES" dirty="0"/>
              <a:t>En los Jardines de Oriente más destacado es el monumento a Scott , una gótica torre construida en 1844 en honor a Sir Walter Scott . Dentro de este Princes Street Gardens hay estatuas del explorador David Livingstone , el editor y el Lord Provost Adam Negro y el profesor ensayista John Wilson , quien escribió bajo el seudónimo de Christopher North. </a:t>
            </a:r>
          </a:p>
        </p:txBody>
      </p:sp>
    </p:spTree>
    <p:extLst>
      <p:ext uri="{BB962C8B-B14F-4D97-AF65-F5344CB8AC3E}">
        <p14:creationId xmlns:p14="http://schemas.microsoft.com/office/powerpoint/2010/main" val="1707770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También hay una pequeña piedra conmemorativa en honor a los voluntarios de la región de Lothian y Fife que lucharon en la Guerra Civil Española .</a:t>
            </a:r>
          </a:p>
          <a:p>
            <a:r>
              <a:rPr lang="es-ES" dirty="0"/>
              <a:t>En los jardines de Occidente son, entre otras, las estatuas del poeta Allan Ramsay , el reformador de la iglesia Thomas Guthrie , y el pionero obstétrica James Young Simpson . Otros monumentos son el Royal Scots los Caídos, el Royal Scots Greys los Caídos, el escocés americano War Memorial , la fuente de Ross y Bandstand, y el Memorial de Guerra de Noruega Brigada.</a:t>
            </a:r>
          </a:p>
          <a:p>
            <a:r>
              <a:rPr lang="es-ES" dirty="0"/>
              <a:t> Existe también la primera del mundo reloj floral en la entrada oriental de los jardines.</a:t>
            </a:r>
          </a:p>
        </p:txBody>
      </p:sp>
    </p:spTree>
    <p:extLst>
      <p:ext uri="{BB962C8B-B14F-4D97-AF65-F5344CB8AC3E}">
        <p14:creationId xmlns:p14="http://schemas.microsoft.com/office/powerpoint/2010/main" val="195967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grupo de estatuas en el camino inferior representa el genio de la arquitectura coronando la teoría y la práctica del arte y es por William Brodie originalmente para el jardín de Rockville, la casa de su arquitecto inconformista yerno- Sir James Gowans . Se trasladó aquí en la década de 1960 después de la demolición de Rockville.</a:t>
            </a:r>
          </a:p>
          <a:p>
            <a:r>
              <a:rPr lang="es-ES" dirty="0"/>
              <a:t>El monumento grande curva para los Scots real stands poco escondido, justo al sur de la casa del jardinero. Fue diseñado por Sir Frank Mears con la escultura por Pilkington Jackson . Descrito como un "henge moderna" que data de 1950, pero esta en y ha "finalizado" mayo 2007 a raíz de la terminación de los Royal Scots in 2006. Esto sumado Batalla honores adicional adquirida desde la década de 1950.</a:t>
            </a:r>
          </a:p>
        </p:txBody>
      </p:sp>
    </p:spTree>
    <p:extLst>
      <p:ext uri="{BB962C8B-B14F-4D97-AF65-F5344CB8AC3E}">
        <p14:creationId xmlns:p14="http://schemas.microsoft.com/office/powerpoint/2010/main" val="250051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Cada año, en las semanas previas a la Navidad , los Jardines del Este se transforma en 'Winter Wonderland'. </a:t>
            </a:r>
          </a:p>
          <a:p>
            <a:r>
              <a:rPr lang="es-ES" dirty="0"/>
              <a:t>Esto incluye una variedad de atracciones de los parques de atracciones y el Mercado de Navidad; que tiene comida y regalos de todo el mundo. </a:t>
            </a:r>
          </a:p>
          <a:p>
            <a:r>
              <a:rPr lang="es-ES" dirty="0"/>
              <a:t>Las atracciones más notables son la pista de hielo y los 33 metros  de altura de la rueda de la fortuna, a menudo apodado 'The Edinburgh Eye'.</a:t>
            </a:r>
          </a:p>
        </p:txBody>
      </p:sp>
    </p:spTree>
    <p:extLst>
      <p:ext uri="{BB962C8B-B14F-4D97-AF65-F5344CB8AC3E}">
        <p14:creationId xmlns:p14="http://schemas.microsoft.com/office/powerpoint/2010/main" val="3436862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83972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2296" b="2439"/>
          <a:stretch/>
        </p:blipFill>
        <p:spPr>
          <a:xfrm>
            <a:off x="0" y="0"/>
            <a:ext cx="9144000" cy="6858001"/>
          </a:xfrm>
          <a:prstGeom prst="rect">
            <a:avLst/>
          </a:prstGeom>
        </p:spPr>
      </p:pic>
    </p:spTree>
    <p:extLst>
      <p:ext uri="{BB962C8B-B14F-4D97-AF65-F5344CB8AC3E}">
        <p14:creationId xmlns:p14="http://schemas.microsoft.com/office/powerpoint/2010/main" val="1787530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05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173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15"/>
          <a:stretch/>
        </p:blipFill>
        <p:spPr>
          <a:xfrm>
            <a:off x="0" y="0"/>
            <a:ext cx="9144000" cy="6857999"/>
          </a:xfrm>
          <a:prstGeom prst="rect">
            <a:avLst/>
          </a:prstGeom>
        </p:spPr>
      </p:pic>
    </p:spTree>
    <p:extLst>
      <p:ext uri="{BB962C8B-B14F-4D97-AF65-F5344CB8AC3E}">
        <p14:creationId xmlns:p14="http://schemas.microsoft.com/office/powerpoint/2010/main" val="209726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2495871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0440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987039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252520" cy="6858000"/>
          </a:xfrm>
          <a:prstGeom prst="rect">
            <a:avLst/>
          </a:prstGeom>
        </p:spPr>
      </p:pic>
    </p:spTree>
    <p:extLst>
      <p:ext uri="{BB962C8B-B14F-4D97-AF65-F5344CB8AC3E}">
        <p14:creationId xmlns:p14="http://schemas.microsoft.com/office/powerpoint/2010/main" val="2797701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571999"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2174747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563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7451"/>
          <a:stretch/>
        </p:blipFill>
        <p:spPr>
          <a:xfrm>
            <a:off x="-1" y="0"/>
            <a:ext cx="9278471" cy="6858000"/>
          </a:xfrm>
          <a:prstGeom prst="rect">
            <a:avLst/>
          </a:prstGeom>
        </p:spPr>
      </p:pic>
    </p:spTree>
    <p:extLst>
      <p:ext uri="{BB962C8B-B14F-4D97-AF65-F5344CB8AC3E}">
        <p14:creationId xmlns:p14="http://schemas.microsoft.com/office/powerpoint/2010/main" val="1139117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015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905901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0859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10061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313544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8328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118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49" t="4711" r="3365" b="5648"/>
          <a:stretch/>
        </p:blipFill>
        <p:spPr>
          <a:xfrm>
            <a:off x="0" y="0"/>
            <a:ext cx="9143999" cy="6957392"/>
          </a:xfrm>
          <a:prstGeom prst="rect">
            <a:avLst/>
          </a:prstGeom>
        </p:spPr>
      </p:pic>
    </p:spTree>
    <p:extLst>
      <p:ext uri="{BB962C8B-B14F-4D97-AF65-F5344CB8AC3E}">
        <p14:creationId xmlns:p14="http://schemas.microsoft.com/office/powerpoint/2010/main" val="4037097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Royal Botanic Garden, Edinburgh.-</a:t>
            </a:r>
          </a:p>
        </p:txBody>
      </p:sp>
      <p:sp>
        <p:nvSpPr>
          <p:cNvPr id="3" name="2 Marcador de contenido"/>
          <p:cNvSpPr>
            <a:spLocks noGrp="1"/>
          </p:cNvSpPr>
          <p:nvPr>
            <p:ph sz="quarter" idx="1"/>
          </p:nvPr>
        </p:nvSpPr>
        <p:spPr/>
        <p:txBody>
          <a:bodyPr>
            <a:normAutofit lnSpcReduction="10000"/>
          </a:bodyPr>
          <a:lstStyle/>
          <a:p>
            <a:r>
              <a:rPr lang="es-ES" dirty="0"/>
              <a:t>El Real Jardín Botánico de Edimburgo (RBGE) es un centro científico para el estudio de las plantas, su diversidad y la conservación, así como una atracción turística popular.</a:t>
            </a:r>
          </a:p>
          <a:p>
            <a:r>
              <a:rPr lang="es-ES" dirty="0"/>
              <a:t> Originalmente fundada en 1670 como un jardín de medicamento para cultivar plantas medicinales, hoy ocupa cuatro sitios a través de Escocia - Edimburgo , Dawyck , Logan y Benmore - cada uno con su propia colección especialista. Colección viva del RBGE consta de más de 13.302 especies de plantas, (34.422 accesiones)  , mientras que el herbario contiene más de 3 millones de ejemplares conservados.</a:t>
            </a:r>
          </a:p>
          <a:p>
            <a:endParaRPr lang="es-ES" dirty="0"/>
          </a:p>
        </p:txBody>
      </p:sp>
    </p:spTree>
    <p:extLst>
      <p:ext uri="{BB962C8B-B14F-4D97-AF65-F5344CB8AC3E}">
        <p14:creationId xmlns:p14="http://schemas.microsoft.com/office/powerpoint/2010/main" val="1491861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Real Jardín Botánico de Edimburgo es un organismo público no departamental ejecutivo del Gobierno escocés . El sitio de Edimburgo es el jardín principal y la sede de la entidad pública, la cual es liderada por Regius Guardián, Simon Milne.</a:t>
            </a:r>
          </a:p>
          <a:p>
            <a:r>
              <a:rPr lang="es-ES" dirty="0"/>
              <a:t> The Edinburgh jardín botánico fue fundado en 1670 en el patio de Santa Ana, cerca de Palacio de Holyrood , por el Dr. Robert Sibbald y el Dr. Andrew Balfour . Es el jardín botánico segunda más antigua de Gran Bretaña después de Oxford </a:t>
            </a:r>
          </a:p>
          <a:p>
            <a:r>
              <a:rPr lang="es-ES" dirty="0"/>
              <a:t>La recolección de la planta se utiliza como la base del jardín fue la colección privada de Sir Patrick Murray, segundo Señor Elibank , se mudó de su casa en Livingston Peel en 1672 tras su muerte en septiembre 1671 </a:t>
            </a:r>
          </a:p>
          <a:p>
            <a:endParaRPr lang="es-ES" dirty="0"/>
          </a:p>
        </p:txBody>
      </p:sp>
    </p:spTree>
    <p:extLst>
      <p:ext uri="{BB962C8B-B14F-4D97-AF65-F5344CB8AC3E}">
        <p14:creationId xmlns:p14="http://schemas.microsoft.com/office/powerpoint/2010/main" val="2935489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1763, las colecciones del jardín fueron alejados de la contaminación de la ciudad a un lugar en el camino a Leith , y el jardín se trasladó a su actual ubicación en Inverleith en 1820. El Templado Palm House , que sigue siendo la más alta de Gran Bretaña para el día de hoy, fue construido en 1858.</a:t>
            </a:r>
          </a:p>
          <a:p>
            <a:r>
              <a:rPr lang="es-ES" dirty="0"/>
              <a:t>El jardín botánico de Benmore convirtió en el primer Jardín Regional del RBGE en 1929. </a:t>
            </a:r>
          </a:p>
          <a:p>
            <a:r>
              <a:rPr lang="es-ES" dirty="0"/>
              <a:t>Fue seguido por los jardines de Logan y Dawyck en 1969 y 1978.</a:t>
            </a:r>
          </a:p>
          <a:p>
            <a:r>
              <a:rPr lang="es-ES" dirty="0"/>
              <a:t>La Botánica en Edimburgo es un jugador muy importante en una red mundial de instituciones que tratan de asegurar que la biodiversidad no se erosiona aún más.</a:t>
            </a:r>
          </a:p>
        </p:txBody>
      </p:sp>
    </p:spTree>
    <p:extLst>
      <p:ext uri="{BB962C8B-B14F-4D97-AF65-F5344CB8AC3E}">
        <p14:creationId xmlns:p14="http://schemas.microsoft.com/office/powerpoint/2010/main" val="433329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Ubicado a una milla del centro de la ciudad que cubren aproximadamente 70 acres. </a:t>
            </a:r>
          </a:p>
          <a:p>
            <a:r>
              <a:rPr lang="es-ES" dirty="0"/>
              <a:t>El RBGE participa activamente y coordina numerosos in situ y la conservación ex situ de proyectos tanto en el Reino Unido e internacionalmente. </a:t>
            </a:r>
          </a:p>
          <a:p>
            <a:r>
              <a:rPr lang="es-ES" dirty="0"/>
              <a:t>Los tres principales temas transversales del trabajo científico en el RBGE son: Scottish Biodiversidad , plantas y Cambio Climático , y la Conservación .</a:t>
            </a:r>
          </a:p>
          <a:p>
            <a:r>
              <a:rPr lang="es-ES" dirty="0"/>
              <a:t>Además de las actividades científicas del RBGE el jardín sigue siendo un destino popular para los turistas y lugareños. </a:t>
            </a:r>
          </a:p>
          <a:p>
            <a:r>
              <a:rPr lang="es-ES" dirty="0"/>
              <a:t>Localmente conocido como "Los Botánica", el jardín es un lugar popular para ir a dar un paseo, especialmente en las familias jóvenes. </a:t>
            </a:r>
          </a:p>
        </p:txBody>
      </p:sp>
    </p:spTree>
    <p:extLst>
      <p:ext uri="{BB962C8B-B14F-4D97-AF65-F5344CB8AC3E}">
        <p14:creationId xmlns:p14="http://schemas.microsoft.com/office/powerpoint/2010/main" val="2156973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Entrada al jardín botánico es gratuita, aunque existe una pequeña carga de entrada para los invernaderos. </a:t>
            </a:r>
          </a:p>
          <a:p>
            <a:r>
              <a:rPr lang="es-ES" dirty="0"/>
              <a:t>Durante el año, el jardín alberga numerosos eventos, incluyendo conciertos en vivo, visitas guiadas y exposiciones. </a:t>
            </a:r>
          </a:p>
          <a:p>
            <a:r>
              <a:rPr lang="es-ES" dirty="0"/>
              <a:t>El RBGE es también un centro importante para la educación, ofreciendo cursos que se imparten en todos los niveles.</a:t>
            </a:r>
          </a:p>
          <a:p>
            <a:r>
              <a:rPr lang="es-ES" dirty="0"/>
              <a:t>Casi 273.000 [1] las plantas individuales se hacen crecer a la Botánica en Edimburgo o sus tres jardines de satélites más pequeños (conocidos como Jardines Regionales) ubicadas en otras partes de Escocia. Estos representan alrededor de 13 300  especies diferentes de todo el mundo, o aproximadamente el 4%  de todas las especies vegetales conocidas.</a:t>
            </a:r>
          </a:p>
          <a:p>
            <a:endParaRPr lang="es-ES" dirty="0"/>
          </a:p>
        </p:txBody>
      </p:sp>
    </p:spTree>
    <p:extLst>
      <p:ext uri="{BB962C8B-B14F-4D97-AF65-F5344CB8AC3E}">
        <p14:creationId xmlns:p14="http://schemas.microsoft.com/office/powerpoint/2010/main" val="3263101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catálogo RBGE Living Collection está disponible aquí , y se actualiza cada noche.</a:t>
            </a:r>
          </a:p>
          <a:p>
            <a:r>
              <a:rPr lang="es-ES" dirty="0"/>
              <a:t>Algunas colecciones notables en el Jardín Botánico de Edimburgo incluyen:</a:t>
            </a:r>
          </a:p>
          <a:p>
            <a:r>
              <a:rPr lang="es-ES" dirty="0"/>
              <a:t>Plantas alpinas</a:t>
            </a:r>
          </a:p>
          <a:p>
            <a:r>
              <a:rPr lang="es-ES" dirty="0"/>
              <a:t>Hillside Chinese</a:t>
            </a:r>
          </a:p>
          <a:p>
            <a:r>
              <a:rPr lang="es-ES" dirty="0"/>
              <a:t>Criptogámica Jardín</a:t>
            </a:r>
          </a:p>
          <a:p>
            <a:r>
              <a:rPr lang="es-ES" dirty="0"/>
              <a:t>Los Invernaderos</a:t>
            </a:r>
          </a:p>
          <a:p>
            <a:r>
              <a:rPr lang="es-ES" dirty="0"/>
              <a:t>Palmhouse</a:t>
            </a:r>
          </a:p>
          <a:p>
            <a:r>
              <a:rPr lang="es-ES" dirty="0"/>
              <a:t>Palms templados</a:t>
            </a:r>
          </a:p>
          <a:p>
            <a:r>
              <a:rPr lang="es-ES" dirty="0"/>
              <a:t>Tropical Palms</a:t>
            </a:r>
          </a:p>
          <a:p>
            <a:r>
              <a:rPr lang="es-ES" dirty="0"/>
              <a:t>Las orquídeas y cícadas</a:t>
            </a:r>
          </a:p>
        </p:txBody>
      </p:sp>
    </p:spTree>
    <p:extLst>
      <p:ext uri="{BB962C8B-B14F-4D97-AF65-F5344CB8AC3E}">
        <p14:creationId xmlns:p14="http://schemas.microsoft.com/office/powerpoint/2010/main" val="2550884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Helechos y Fósiles</a:t>
            </a:r>
          </a:p>
          <a:p>
            <a:r>
              <a:rPr lang="es-ES" dirty="0"/>
              <a:t>Plantas y personas (incluyendo lirio de agua gigante del estanque)</a:t>
            </a:r>
          </a:p>
          <a:p>
            <a:r>
              <a:rPr lang="es-ES" dirty="0"/>
              <a:t>Tierras templadas</a:t>
            </a:r>
          </a:p>
          <a:p>
            <a:r>
              <a:rPr lang="es-ES" dirty="0"/>
              <a:t>Riches Rainforest</a:t>
            </a:r>
          </a:p>
          <a:p>
            <a:r>
              <a:rPr lang="es-ES" dirty="0"/>
              <a:t>Tierras Áridas</a:t>
            </a:r>
          </a:p>
          <a:p>
            <a:r>
              <a:rPr lang="es-ES" dirty="0"/>
              <a:t>Casa tropical montano (incluyendo plantas carnívoras )</a:t>
            </a:r>
          </a:p>
          <a:p>
            <a:r>
              <a:rPr lang="es-ES" dirty="0"/>
              <a:t>Wet House Tropical</a:t>
            </a:r>
          </a:p>
          <a:p>
            <a:r>
              <a:rPr lang="es-ES" dirty="0"/>
              <a:t>Paredes de turba</a:t>
            </a:r>
          </a:p>
          <a:p>
            <a:r>
              <a:rPr lang="es-ES" dirty="0"/>
              <a:t>La Reina Madre de jardín conmemorativo.</a:t>
            </a:r>
          </a:p>
          <a:p>
            <a:r>
              <a:rPr lang="es-ES" dirty="0"/>
              <a:t>Rock Garden</a:t>
            </a:r>
          </a:p>
          <a:p>
            <a:r>
              <a:rPr lang="es-ES" dirty="0"/>
              <a:t>Scottish Heath Garden</a:t>
            </a:r>
          </a:p>
          <a:p>
            <a:r>
              <a:rPr lang="es-ES" dirty="0"/>
              <a:t>Woodland Garden</a:t>
            </a:r>
          </a:p>
        </p:txBody>
      </p:sp>
    </p:spTree>
    <p:extLst>
      <p:ext uri="{BB962C8B-B14F-4D97-AF65-F5344CB8AC3E}">
        <p14:creationId xmlns:p14="http://schemas.microsoft.com/office/powerpoint/2010/main" val="700084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RBGE Herbario (situado en una instalación construida propósito en el sitio de Edimburgo) se considera una colección botánica líder en el mundo, que alberga más de 3 millones de ejemplares. </a:t>
            </a:r>
          </a:p>
          <a:p>
            <a:r>
              <a:rPr lang="es-ES" dirty="0"/>
              <a:t>Antes de la formación del Herbario, colecciones de plantas tendían a ser propiedad privada de la Regius Keeper.</a:t>
            </a:r>
          </a:p>
          <a:p>
            <a:r>
              <a:rPr lang="es-ES" dirty="0"/>
              <a:t> El Herbario en su forma actual se incluye con la fusión de las colecciones de la Universidad de Edimburgo y de la Sociedad Botánica de Edimburgo en 1839/40. Herbario de RBGE trasladó a su actual casa especialmente diseñada en el año 1964.</a:t>
            </a:r>
          </a:p>
        </p:txBody>
      </p:sp>
    </p:spTree>
    <p:extLst>
      <p:ext uri="{BB962C8B-B14F-4D97-AF65-F5344CB8AC3E}">
        <p14:creationId xmlns:p14="http://schemas.microsoft.com/office/powerpoint/2010/main" val="2343550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Con los años, se ha añadido un gran número de colecciones, que pertenece a los individuos como RK Greville y John Hutton Balfour , y de las instituciones, incluyendo las Universidades de Glasgow , St Andrews y casco . </a:t>
            </a:r>
          </a:p>
          <a:p>
            <a:r>
              <a:rPr lang="es-ES" dirty="0"/>
              <a:t> La colección histórica más importante es el de George Walker Arnott , que entró a la Universidad de herbario exterior de Glasgow depositados en calidad de préstamo permanente en 1965.</a:t>
            </a:r>
          </a:p>
          <a:p>
            <a:r>
              <a:rPr lang="es-ES" dirty="0"/>
              <a:t>Esta colección contiene muestras de todos los principales coleccionistas del siglo de mid-19th, especialmente de la India, Norteamérica y Sudamérica y Sudáfrica, incluyendo el material tipo de las especies descritas por 'Hooker y Arnott'. Desde el siglo XX, las colecciones han sido realizadas por miembros del personal.</a:t>
            </a:r>
          </a:p>
          <a:p>
            <a:endParaRPr lang="es-ES" dirty="0"/>
          </a:p>
        </p:txBody>
      </p:sp>
    </p:spTree>
    <p:extLst>
      <p:ext uri="{BB962C8B-B14F-4D97-AF65-F5344CB8AC3E}">
        <p14:creationId xmlns:p14="http://schemas.microsoft.com/office/powerpoint/2010/main" val="938220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Biblioteca de RBGE es colección de referencia nacional de Escocia para los recursos botánicos y hortícolas especializadas. </a:t>
            </a:r>
          </a:p>
          <a:p>
            <a:r>
              <a:rPr lang="es-ES" dirty="0"/>
              <a:t>Vivienda en torno a 70.000 libros y 150.000 publicaciones periódicas de la biblioteca de investigación es uno de los más grande del país. Se ha construido para soportar los campos temáticos específicos investigado y enseñado en RBGE - Personal Jardín y estudiantes son sus principales usuarios, junto con los investigadores visitantes. </a:t>
            </a:r>
          </a:p>
          <a:p>
            <a:r>
              <a:rPr lang="es-ES" dirty="0"/>
              <a:t>Sin embargo, como una colección de referencia nacional, la Biblioteca también está abierto a los miembros del público, ya sea en persona o por teléfono o correo electrónico.</a:t>
            </a:r>
          </a:p>
        </p:txBody>
      </p:sp>
    </p:spTree>
    <p:extLst>
      <p:ext uri="{BB962C8B-B14F-4D97-AF65-F5344CB8AC3E}">
        <p14:creationId xmlns:p14="http://schemas.microsoft.com/office/powerpoint/2010/main" val="1261219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Benmore </a:t>
            </a:r>
          </a:p>
          <a:p>
            <a:r>
              <a:rPr lang="es-ES" dirty="0"/>
              <a:t>Situado en la costa oeste de Escocia, Benmore Botanic Garden tiene un clima oceánico húmedo y suave que el sitio principal en Edimburgo.</a:t>
            </a:r>
          </a:p>
          <a:p>
            <a:r>
              <a:rPr lang="es-ES" dirty="0"/>
              <a:t> Benmore cultiva árboles y arbustos de las zonas de alta precipitación, especialmente coníferas y rododendros.</a:t>
            </a:r>
          </a:p>
          <a:p>
            <a:r>
              <a:rPr lang="es-ES" dirty="0"/>
              <a:t> Lo más destacado de la colección incluyen una avenida de Sequoiadendron y una Fernery recientemente reformado, exhibiendo helechos raros de tanto en Gran Bretaña y en el extranjero.</a:t>
            </a:r>
          </a:p>
        </p:txBody>
      </p:sp>
    </p:spTree>
    <p:extLst>
      <p:ext uri="{BB962C8B-B14F-4D97-AF65-F5344CB8AC3E}">
        <p14:creationId xmlns:p14="http://schemas.microsoft.com/office/powerpoint/2010/main" val="3525527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Dawyck </a:t>
            </a:r>
          </a:p>
          <a:p>
            <a:r>
              <a:rPr lang="es-ES" dirty="0"/>
              <a:t>Situado al sur de la ciudad frontera escocesa de Peebles , Dawyck jardín botánico está especialmente indicado para plantas resistentes de más frío del mundo, las zonas más secas. Dawyck también es reconocida por su alta diversidad de hongos y crytogamics .</a:t>
            </a:r>
          </a:p>
          <a:p>
            <a:r>
              <a:rPr lang="es-ES" dirty="0"/>
              <a:t>Logan </a:t>
            </a:r>
          </a:p>
          <a:p>
            <a:r>
              <a:rPr lang="es-ES" dirty="0"/>
              <a:t>Logan, más exótico jardín de Escocia, tiene un clima casi subtropical, y proporciona las condiciones ideales para las plantas del hemisferio sur.</a:t>
            </a:r>
          </a:p>
          <a:p>
            <a:endParaRPr lang="es-ES" dirty="0"/>
          </a:p>
        </p:txBody>
      </p:sp>
    </p:spTree>
    <p:extLst>
      <p:ext uri="{BB962C8B-B14F-4D97-AF65-F5344CB8AC3E}">
        <p14:creationId xmlns:p14="http://schemas.microsoft.com/office/powerpoint/2010/main" val="362482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8624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93901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2976660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819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17784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275856" cy="29249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0"/>
            <a:ext cx="3635896" cy="29249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24944"/>
            <a:ext cx="9144000" cy="395160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5856" y="0"/>
            <a:ext cx="2232248" cy="2924944"/>
          </a:xfrm>
          <a:prstGeom prst="rect">
            <a:avLst/>
          </a:prstGeom>
        </p:spPr>
      </p:pic>
    </p:spTree>
    <p:extLst>
      <p:ext uri="{BB962C8B-B14F-4D97-AF65-F5344CB8AC3E}">
        <p14:creationId xmlns:p14="http://schemas.microsoft.com/office/powerpoint/2010/main" val="2185050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583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4344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7" b="1429"/>
          <a:stretch/>
        </p:blipFill>
        <p:spPr>
          <a:xfrm>
            <a:off x="0" y="0"/>
            <a:ext cx="9144000" cy="6858000"/>
          </a:xfrm>
          <a:prstGeom prst="rect">
            <a:avLst/>
          </a:prstGeom>
        </p:spPr>
      </p:pic>
    </p:spTree>
    <p:extLst>
      <p:ext uri="{BB962C8B-B14F-4D97-AF65-F5344CB8AC3E}">
        <p14:creationId xmlns:p14="http://schemas.microsoft.com/office/powerpoint/2010/main" val="2725613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8487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16463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881965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04977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388456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5310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59685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12010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692618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57970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941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255" r="1324"/>
          <a:stretch/>
        </p:blipFill>
        <p:spPr>
          <a:xfrm>
            <a:off x="0" y="0"/>
            <a:ext cx="9144000" cy="6857999"/>
          </a:xfrm>
          <a:prstGeom prst="rect">
            <a:avLst/>
          </a:prstGeom>
        </p:spPr>
      </p:pic>
    </p:spTree>
    <p:extLst>
      <p:ext uri="{BB962C8B-B14F-4D97-AF65-F5344CB8AC3E}">
        <p14:creationId xmlns:p14="http://schemas.microsoft.com/office/powerpoint/2010/main" val="18235849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054368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99288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12111"/>
          </a:xfrm>
          <a:prstGeom prst="rect">
            <a:avLst/>
          </a:prstGeom>
        </p:spPr>
      </p:pic>
    </p:spTree>
    <p:extLst>
      <p:ext uri="{BB962C8B-B14F-4D97-AF65-F5344CB8AC3E}">
        <p14:creationId xmlns:p14="http://schemas.microsoft.com/office/powerpoint/2010/main" val="25729759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509319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384387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682143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74248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174" b="7389"/>
          <a:stretch/>
        </p:blipFill>
        <p:spPr>
          <a:xfrm>
            <a:off x="0" y="0"/>
            <a:ext cx="9144000" cy="6858000"/>
          </a:xfrm>
          <a:prstGeom prst="rect">
            <a:avLst/>
          </a:prstGeom>
        </p:spPr>
      </p:pic>
    </p:spTree>
    <p:extLst>
      <p:ext uri="{BB962C8B-B14F-4D97-AF65-F5344CB8AC3E}">
        <p14:creationId xmlns:p14="http://schemas.microsoft.com/office/powerpoint/2010/main" val="22297458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5452" y="0"/>
            <a:ext cx="3251200" cy="261808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2300" y="2618087"/>
            <a:ext cx="5981700" cy="42386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2300" y="0"/>
            <a:ext cx="2719387" cy="262115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99392"/>
            <a:ext cx="3162300" cy="3218947"/>
          </a:xfrm>
          <a:prstGeom prst="rect">
            <a:avLst/>
          </a:prstGeom>
        </p:spPr>
      </p:pic>
      <p:pic>
        <p:nvPicPr>
          <p:cNvPr id="6" name="5 Imagen"/>
          <p:cNvPicPr>
            <a:picLocks noChangeAspect="1"/>
          </p:cNvPicPr>
          <p:nvPr/>
        </p:nvPicPr>
        <p:blipFill rotWithShape="1">
          <a:blip r:embed="rId7" cstate="print">
            <a:extLst>
              <a:ext uri="{28A0092B-C50C-407E-A947-70E740481C1C}">
                <a14:useLocalDpi xmlns:a14="http://schemas.microsoft.com/office/drawing/2010/main" val="0"/>
              </a:ext>
            </a:extLst>
          </a:blip>
          <a:srcRect t="44311" r="54125"/>
          <a:stretch/>
        </p:blipFill>
        <p:spPr>
          <a:xfrm>
            <a:off x="-1" y="3119555"/>
            <a:ext cx="3162301" cy="3819126"/>
          </a:xfrm>
          <a:prstGeom prst="rect">
            <a:avLst/>
          </a:prstGeom>
        </p:spPr>
      </p:pic>
    </p:spTree>
    <p:extLst>
      <p:ext uri="{BB962C8B-B14F-4D97-AF65-F5344CB8AC3E}">
        <p14:creationId xmlns:p14="http://schemas.microsoft.com/office/powerpoint/2010/main" val="9085570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1256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Threave Garden</a:t>
            </a:r>
          </a:p>
        </p:txBody>
      </p:sp>
      <p:sp>
        <p:nvSpPr>
          <p:cNvPr id="3" name="2 Marcador de contenido"/>
          <p:cNvSpPr>
            <a:spLocks noGrp="1"/>
          </p:cNvSpPr>
          <p:nvPr>
            <p:ph sz="quarter" idx="1"/>
          </p:nvPr>
        </p:nvSpPr>
        <p:spPr/>
        <p:txBody>
          <a:bodyPr>
            <a:normAutofit lnSpcReduction="10000"/>
          </a:bodyPr>
          <a:lstStyle/>
          <a:p>
            <a:r>
              <a:rPr lang="es-ES" dirty="0"/>
              <a:t>Threave Garden se encuentra cerca de Castle Douglas en el suroeste de Escocia .</a:t>
            </a:r>
          </a:p>
          <a:p>
            <a:r>
              <a:rPr lang="es-ES" dirty="0"/>
              <a:t>El jardín es de  (26 ha) de tamaño, y forma parte de las (607 ha) Threave Raíces desarrollado originalmente por William Gordon  que compró la finca en 1867. Ahora es propiedad y está gestionado por el National Trust para Escocia . El jardín es el hogar de la Escuela Práctica de Horticultura.</a:t>
            </a:r>
          </a:p>
          <a:p>
            <a:r>
              <a:rPr lang="es-ES" dirty="0"/>
              <a:t>El jardín cuenta con un trabajo jardín amurallado , un jardín de rocas, varios estanques y fuentes de agua. También hay un centro de visitantes y el centro de la planta.</a:t>
            </a:r>
          </a:p>
        </p:txBody>
      </p:sp>
    </p:spTree>
    <p:extLst>
      <p:ext uri="{BB962C8B-B14F-4D97-AF65-F5344CB8AC3E}">
        <p14:creationId xmlns:p14="http://schemas.microsoft.com/office/powerpoint/2010/main" val="23303633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jardín está listado en el Inventario de Jardines y Paisajes Diseñado en Escocia , el listado nacional de jardines significativos, que se mantiene por Escocia histórica .</a:t>
            </a:r>
          </a:p>
        </p:txBody>
      </p:sp>
    </p:spTree>
    <p:extLst>
      <p:ext uri="{BB962C8B-B14F-4D97-AF65-F5344CB8AC3E}">
        <p14:creationId xmlns:p14="http://schemas.microsoft.com/office/powerpoint/2010/main" val="23569140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081639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176480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0592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947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5141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826471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5390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08"/>
            <a:ext cx="5822504" cy="3829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2" y="3848558"/>
            <a:ext cx="3437711" cy="300944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3848558"/>
            <a:ext cx="5715000" cy="300944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944" y="0"/>
            <a:ext cx="5085581" cy="3883255"/>
          </a:xfrm>
          <a:prstGeom prst="rect">
            <a:avLst/>
          </a:prstGeom>
        </p:spPr>
      </p:pic>
    </p:spTree>
    <p:extLst>
      <p:ext uri="{BB962C8B-B14F-4D97-AF65-F5344CB8AC3E}">
        <p14:creationId xmlns:p14="http://schemas.microsoft.com/office/powerpoint/2010/main" val="13446177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44283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331986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Torosay Castle and Gardens</a:t>
            </a:r>
          </a:p>
        </p:txBody>
      </p:sp>
      <p:sp>
        <p:nvSpPr>
          <p:cNvPr id="4" name="3 Marcador de contenido"/>
          <p:cNvSpPr>
            <a:spLocks noGrp="1"/>
          </p:cNvSpPr>
          <p:nvPr>
            <p:ph sz="quarter" idx="1"/>
          </p:nvPr>
        </p:nvSpPr>
        <p:spPr/>
        <p:txBody>
          <a:bodyPr>
            <a:normAutofit/>
          </a:bodyPr>
          <a:lstStyle/>
          <a:p>
            <a:r>
              <a:rPr lang="es-ES" dirty="0"/>
              <a:t>Castillo Torosay es una gran casa situada a 1 ½ millas al sur de Craignure en la Isla de Mull , en Escocia las Hébridas Interiores .</a:t>
            </a:r>
          </a:p>
          <a:p>
            <a:r>
              <a:rPr lang="es-ES" dirty="0"/>
              <a:t>John Campbell de Possil, hijo del coronel Alexander Campbell de Possil , comisionado David Bryce para construir el castillo de Torosay para la Campbell de Possil familia.</a:t>
            </a:r>
          </a:p>
          <a:p>
            <a:r>
              <a:rPr lang="es-ES" dirty="0"/>
              <a:t>Fue diseñado por el arquitecto David Bryce para John Campbell de Possil en el estilo señorial escocés , y se terminó en 1858. </a:t>
            </a:r>
          </a:p>
        </p:txBody>
      </p:sp>
    </p:spTree>
    <p:extLst>
      <p:ext uri="{BB962C8B-B14F-4D97-AF65-F5344CB8AC3E}">
        <p14:creationId xmlns:p14="http://schemas.microsoft.com/office/powerpoint/2010/main" val="7802009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Torosay está rodeada de (4,9 hectáreas) de jardines espectaculares, incluyendo terrazas formales establecidos en la vuelta del siglo 20 y atribuye a Sir Robert Lorimer . </a:t>
            </a:r>
          </a:p>
          <a:p>
            <a:r>
              <a:rPr lang="es-ES" dirty="0"/>
              <a:t> El castillo y los jardines que solía ser abierto al público, está vinculado a la terminal del ferry de Craignure por la Isla de Mull Ferrocarril .</a:t>
            </a:r>
          </a:p>
          <a:p>
            <a:r>
              <a:rPr lang="es-ES" dirty="0"/>
              <a:t>Del jardín Estatua Walk se compone de 19 estatuas en el estilo del escultor italiano Antonio Bonazza . Las estatuas fueron adquiridas por el entonces propietario Walter Murray Guthrie de un jardín abandonado, cerca de Milán y enviado a Escocia para casi nada como lastre en un buque de carga.</a:t>
            </a:r>
          </a:p>
          <a:p>
            <a:endParaRPr lang="es-ES" dirty="0"/>
          </a:p>
        </p:txBody>
      </p:sp>
    </p:spTree>
    <p:extLst>
      <p:ext uri="{BB962C8B-B14F-4D97-AF65-F5344CB8AC3E}">
        <p14:creationId xmlns:p14="http://schemas.microsoft.com/office/powerpoint/2010/main" val="25078885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John Campbell de Possil vendió el castillo y la finca a Arburthnot Charles Guthrie, un acaudalado hombre de negocios de Londres, en 1865. Sirvió como su "escapada" y debe haber sido ideal para este propósito, ya que el castillo tiene más de 60 habitaciones y está rodeado de una finca de más de (0,049 km 2). </a:t>
            </a:r>
          </a:p>
          <a:p>
            <a:r>
              <a:rPr lang="es-ES" dirty="0"/>
              <a:t>El actual propietario es ahora la sexta generación de la familia Guthrie vivir en el castillo. Tras la venta de Castillo de Guthrie de la familia de Guthrie, Torosay es ahora generalmente reconocido como el asiento para Clan Guthrie . </a:t>
            </a:r>
          </a:p>
          <a:p>
            <a:r>
              <a:rPr lang="es-ES" dirty="0"/>
              <a:t>Sin embargo, el castillo fue vendido en 2012 a un comprador suizo, y el castillo y sus jardines fueron cerrados al público en el verano.</a:t>
            </a:r>
          </a:p>
          <a:p>
            <a:pPr marL="0" indent="0">
              <a:buNone/>
            </a:pPr>
            <a:endParaRPr lang="es-ES" dirty="0"/>
          </a:p>
        </p:txBody>
      </p:sp>
    </p:spTree>
    <p:extLst>
      <p:ext uri="{BB962C8B-B14F-4D97-AF65-F5344CB8AC3E}">
        <p14:creationId xmlns:p14="http://schemas.microsoft.com/office/powerpoint/2010/main" val="35276641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The Campbell de Possil escudo de armas en la fachada sur del castillo Torosay incorpora tres cornetas (cuernos). Estos fueron tomados de los escudos de armas de la tercera esposa de John Campbell, Elizabeth Williamson, hija de Donald Horne, pero nunca fueron matriculados por el señor Lyon de Escocia.</a:t>
            </a:r>
          </a:p>
          <a:p>
            <a:r>
              <a:rPr lang="es-ES" dirty="0"/>
              <a:t>El novelista Angela du Maurier , la hermana mayor de Dame Daphne du Maurier , se dice que ha pasado algún tiempo con domicilio en Torosay después de que su compañero cercano de oliva Guthrie (bisabuela del actual propietario) quedó viuda por la muerte de su marido Walter. [ cita requerida ] Otros visitantes durante la década de 1930 incluyeron Winston Churchill y el rey de Grecia.</a:t>
            </a:r>
          </a:p>
          <a:p>
            <a:endParaRPr lang="es-ES" dirty="0"/>
          </a:p>
        </p:txBody>
      </p:sp>
    </p:spTree>
    <p:extLst>
      <p:ext uri="{BB962C8B-B14F-4D97-AF65-F5344CB8AC3E}">
        <p14:creationId xmlns:p14="http://schemas.microsoft.com/office/powerpoint/2010/main" val="19465417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1331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7282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971800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5430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83633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992575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4521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999942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9252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44753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1" y="0"/>
            <a:ext cx="9065257" cy="6858000"/>
          </a:xfrm>
          <a:prstGeom prst="rect">
            <a:avLst/>
          </a:prstGeom>
        </p:spPr>
      </p:pic>
    </p:spTree>
    <p:extLst>
      <p:ext uri="{BB962C8B-B14F-4D97-AF65-F5344CB8AC3E}">
        <p14:creationId xmlns:p14="http://schemas.microsoft.com/office/powerpoint/2010/main" val="36978322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4904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0664171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94" t="1373"/>
          <a:stretch/>
        </p:blipFill>
        <p:spPr>
          <a:xfrm>
            <a:off x="0" y="0"/>
            <a:ext cx="9144000" cy="6857999"/>
          </a:xfrm>
          <a:prstGeom prst="rect">
            <a:avLst/>
          </a:prstGeom>
        </p:spPr>
      </p:pic>
    </p:spTree>
    <p:extLst>
      <p:ext uri="{BB962C8B-B14F-4D97-AF65-F5344CB8AC3E}">
        <p14:creationId xmlns:p14="http://schemas.microsoft.com/office/powerpoint/2010/main" val="28336133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47584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9" t="3480" b="3941"/>
          <a:stretch/>
        </p:blipFill>
        <p:spPr>
          <a:xfrm>
            <a:off x="0" y="0"/>
            <a:ext cx="9143999" cy="6858000"/>
          </a:xfrm>
          <a:prstGeom prst="rect">
            <a:avLst/>
          </a:prstGeom>
        </p:spPr>
      </p:pic>
    </p:spTree>
    <p:extLst>
      <p:ext uri="{BB962C8B-B14F-4D97-AF65-F5344CB8AC3E}">
        <p14:creationId xmlns:p14="http://schemas.microsoft.com/office/powerpoint/2010/main" val="5743835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7080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99" t="2745" r="1173"/>
          <a:stretch/>
        </p:blipFill>
        <p:spPr>
          <a:xfrm>
            <a:off x="0" y="0"/>
            <a:ext cx="9144000" cy="6857999"/>
          </a:xfrm>
          <a:prstGeom prst="rect">
            <a:avLst/>
          </a:prstGeom>
        </p:spPr>
      </p:pic>
    </p:spTree>
    <p:extLst>
      <p:ext uri="{BB962C8B-B14F-4D97-AF65-F5344CB8AC3E}">
        <p14:creationId xmlns:p14="http://schemas.microsoft.com/office/powerpoint/2010/main" val="23670507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2840" r="1176" b="1295"/>
          <a:stretch/>
        </p:blipFill>
        <p:spPr>
          <a:xfrm>
            <a:off x="0" y="1"/>
            <a:ext cx="9144000" cy="6858000"/>
          </a:xfrm>
          <a:prstGeom prst="rect">
            <a:avLst/>
          </a:prstGeom>
        </p:spPr>
      </p:pic>
    </p:spTree>
    <p:extLst>
      <p:ext uri="{BB962C8B-B14F-4D97-AF65-F5344CB8AC3E}">
        <p14:creationId xmlns:p14="http://schemas.microsoft.com/office/powerpoint/2010/main" val="24300728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17548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7754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1328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Stirling Castle Gardens.</a:t>
            </a:r>
          </a:p>
        </p:txBody>
      </p:sp>
      <p:sp>
        <p:nvSpPr>
          <p:cNvPr id="3" name="2 Marcador de contenido"/>
          <p:cNvSpPr>
            <a:spLocks noGrp="1"/>
          </p:cNvSpPr>
          <p:nvPr>
            <p:ph sz="quarter" idx="1"/>
          </p:nvPr>
        </p:nvSpPr>
        <p:spPr/>
        <p:txBody>
          <a:bodyPr>
            <a:normAutofit lnSpcReduction="10000"/>
          </a:bodyPr>
          <a:lstStyle/>
          <a:p>
            <a:r>
              <a:rPr lang="es-ES" dirty="0"/>
              <a:t>El castillo de Stirling es un histórico castillo en la ciudad de Stirling, Escocia (Reino Unido). Fue construido en la cima de la "colina del castillo" (the castle hill), un pico de origen volcánico, y se encuentra rodeado por tres de sus lados por acantilados cortados a pico. El castillo de Stirling está catalogado como Monumento Nacional, y su gestión ha sido en consecuencia confiada al organismo especializado Historic Scotland.</a:t>
            </a:r>
          </a:p>
          <a:p>
            <a:r>
              <a:rPr lang="es-ES" dirty="0"/>
              <a:t>El castillo alberga igualmente el cuartel general, así como el museo, de un Regimiento del Ejército Británico, el Argyll and Sutherland Highlanders Regiment, a pesar de que dicho regimiento ya no tenga su base en el lugar.</a:t>
            </a:r>
          </a:p>
        </p:txBody>
      </p:sp>
    </p:spTree>
    <p:extLst>
      <p:ext uri="{BB962C8B-B14F-4D97-AF65-F5344CB8AC3E}">
        <p14:creationId xmlns:p14="http://schemas.microsoft.com/office/powerpoint/2010/main" val="42764078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mayor parte de los edificios principales del castillo datan de los siglos XV y XVI, si bien algunos edificios son incluso anteriores, en concreto del siglo XIV. </a:t>
            </a:r>
          </a:p>
          <a:p>
            <a:r>
              <a:rPr lang="es-ES" dirty="0"/>
              <a:t>Las defensas exteriores del castillo que dan hacia la ciudad, por su parte, datan de principios del siglo XVIII.</a:t>
            </a:r>
          </a:p>
          <a:p>
            <a:r>
              <a:rPr lang="es-ES" dirty="0"/>
              <a:t>A principios del siglo XIV el castillo sufrió un sitio por las tropas inglesas de Eduardo I, en el marco de las llamadas Guerras de independencia de Escocia. </a:t>
            </a:r>
          </a:p>
          <a:p>
            <a:r>
              <a:rPr lang="es-ES" dirty="0"/>
              <a:t>Los historiadores indican que fue durante dicho asalto cuando Warwolf, el mayor fundíbulo que nunca se haya construido, fue utilizado por vez primera, y lo fue con efectos devastadores.</a:t>
            </a:r>
          </a:p>
        </p:txBody>
      </p:sp>
    </p:spTree>
    <p:extLst>
      <p:ext uri="{BB962C8B-B14F-4D97-AF65-F5344CB8AC3E}">
        <p14:creationId xmlns:p14="http://schemas.microsoft.com/office/powerpoint/2010/main" val="9201149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muralla almenada, que protege la entrada al castillo propiamente dicho una vez superadas sus defensas exteriores, fue construida por Jacobo III de Escocia, constituyendo originalmente una parte del sistema de fortificaciones que rodeaba y protegía la base rocosa. En sus dos extremidades había unas casamatas rectangulares macizas y, en su centro, encuadrando la entrada del recinto fortificado, cuatro grandes torres circulares provistas de tejados cónicos. </a:t>
            </a:r>
          </a:p>
          <a:p>
            <a:r>
              <a:rPr lang="es-ES" dirty="0"/>
              <a:t>De esta magnífica composición subsisten únicamente la casamata y la torre principal más meridional (ahora unida al cuerpo principal del edificio), parte de los lienzos de las paredes, la entrada y la parte inferior de las torres circulares internas, así como vestigios de las externas y de la casamata y torres circulares septentrionales.</a:t>
            </a:r>
          </a:p>
        </p:txBody>
      </p:sp>
    </p:spTree>
    <p:extLst>
      <p:ext uri="{BB962C8B-B14F-4D97-AF65-F5344CB8AC3E}">
        <p14:creationId xmlns:p14="http://schemas.microsoft.com/office/powerpoint/2010/main" val="16688177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1146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996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
            <a:ext cx="9144000" cy="6827520"/>
          </a:xfrm>
          <a:prstGeom prst="rect">
            <a:avLst/>
          </a:prstGeom>
        </p:spPr>
      </p:pic>
    </p:spTree>
    <p:extLst>
      <p:ext uri="{BB962C8B-B14F-4D97-AF65-F5344CB8AC3E}">
        <p14:creationId xmlns:p14="http://schemas.microsoft.com/office/powerpoint/2010/main" val="234948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37"/>
          <a:stretch/>
        </p:blipFill>
        <p:spPr>
          <a:xfrm>
            <a:off x="0" y="0"/>
            <a:ext cx="9144000" cy="6858000"/>
          </a:xfrm>
          <a:prstGeom prst="rect">
            <a:avLst/>
          </a:prstGeom>
        </p:spPr>
      </p:pic>
    </p:spTree>
    <p:extLst>
      <p:ext uri="{BB962C8B-B14F-4D97-AF65-F5344CB8AC3E}">
        <p14:creationId xmlns:p14="http://schemas.microsoft.com/office/powerpoint/2010/main" val="23231330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113</TotalTime>
  <Words>3381</Words>
  <Application>Microsoft Office PowerPoint</Application>
  <PresentationFormat>Presentación en pantalla (4:3)</PresentationFormat>
  <Paragraphs>283</Paragraphs>
  <Slides>116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1_Default Theme</vt:lpstr>
      <vt:lpstr>      EUROPA.-LA VUELTA AL MUNDO EN 885 JARDINES.- GARDENS OF SCOTLAND. Princes Street Gardens. Royal Botanic Garden, Edinburgh Stirling Castle Gardens.-Threave Garden.-Torosay Castle and Gardens        </vt:lpstr>
      <vt:lpstr>Princes Street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Royal Botanic Garden, Edinburgh.-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Threave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Torosay Castle and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Stirling Castle Gardens.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15</cp:revision>
  <dcterms:created xsi:type="dcterms:W3CDTF">2014-07-10T16:57:54Z</dcterms:created>
  <dcterms:modified xsi:type="dcterms:W3CDTF">2018-03-12T06:32:26Z</dcterms:modified>
</cp:coreProperties>
</file>