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99EE0-8884-47C9-BFE2-95A099800A9F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8605B-2B43-493B-889E-2ADC9606D91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9120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Rosa Munstead Wood y Gertrude Jekyll 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B672D4E-BDF1-4CB3-90A1-3FD4550F5D82}" type="slidenum">
              <a:rPr lang="es-ES">
                <a:solidFill>
                  <a:prstClr val="black"/>
                </a:solidFill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Rose Gertrude Jekyll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F541A23-75A3-4E57-AC2C-77E4A1B05105}" type="slidenum">
              <a:rPr lang="es-ES">
                <a:solidFill>
                  <a:prstClr val="black"/>
                </a:solidFill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Munstead Wood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111BBB-4470-444D-B6AF-6DBDCED5B2F9}" type="slidenum">
              <a:rPr lang="es-ES">
                <a:solidFill>
                  <a:prstClr val="black"/>
                </a:solidFill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Munstead Wood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9F4D6A7-A6A1-4D62-9F79-2D6CFCC299B4}" type="slidenum">
              <a:rPr lang="es-ES">
                <a:solidFill>
                  <a:prstClr val="black"/>
                </a:solidFill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Munstead_wood_garden.-q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E72D173-4A18-4016-A35E-7CC4F4035888}" type="slidenum">
              <a:rPr lang="es-ES">
                <a:solidFill>
                  <a:prstClr val="black"/>
                </a:solidFill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Rose Munstead_wood 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BC33463-85A5-4F04-B105-0BFFD1B55129}" type="slidenum">
              <a:rPr lang="es-ES">
                <a:solidFill>
                  <a:prstClr val="black"/>
                </a:solidFill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 diseñado por Gertrude Jeckyll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80A811D-2C71-471F-842C-3E0C0709A437}" type="slidenum">
              <a:rPr lang="es-ES">
                <a:solidFill>
                  <a:prstClr val="black"/>
                </a:solidFill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. Jardin diseñado por Gertrude Jeckyll</a:t>
            </a:r>
          </a:p>
          <a:p>
            <a:endParaRPr 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C6F79B1-340D-45BE-9E1D-647903DC2583}" type="slidenum">
              <a:rPr lang="es-ES">
                <a:solidFill>
                  <a:prstClr val="black"/>
                </a:solidFill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 diseñado por Gertrude Jeckyll</a:t>
            </a:r>
          </a:p>
          <a:p>
            <a:endParaRPr lang="es-ES" dirty="0"/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B1C606-B527-451D-96EB-BC8F8E12B7FE}" type="slidenum">
              <a:rPr lang="es-ES">
                <a:solidFill>
                  <a:prstClr val="black"/>
                </a:solidFill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 diseñado por Gertrude Jeckyll</a:t>
            </a:r>
          </a:p>
          <a:p>
            <a:endParaRPr lang="es-ES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43A733-0B14-401D-87CD-D67B3A226675}" type="slidenum">
              <a:rPr lang="es-ES">
                <a:solidFill>
                  <a:prstClr val="black"/>
                </a:solidFill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 diseñado por Gertrude Jeckyll</a:t>
            </a:r>
          </a:p>
          <a:p>
            <a:endParaRPr lang="es-ES" dirty="0"/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63962F9-1DF7-4472-8301-ABB9ACC3C5A2}" type="slidenum">
              <a:rPr lang="es-ES">
                <a:solidFill>
                  <a:prstClr val="black"/>
                </a:solidFill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Castle Drogo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8C172E6-C495-4374-8A03-C4FB98AB2602}" type="slidenum">
              <a:rPr lang="es-ES">
                <a:solidFill>
                  <a:prstClr val="black"/>
                </a:solidFill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Castle Drogo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7F97D05-9ABA-41AE-AA55-08FBA479EA55}" type="slidenum">
              <a:rPr lang="es-ES">
                <a:solidFill>
                  <a:prstClr val="black"/>
                </a:solidFill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Castle Drogo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4521638-F3E3-4E65-8C12-39E126723FCF}" type="slidenum">
              <a:rPr lang="es-ES">
                <a:solidFill>
                  <a:prstClr val="black"/>
                </a:solidFill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Castle Drogo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4F9338-C77C-4517-97D7-9D4793DDBBF4}" type="slidenum">
              <a:rPr lang="es-ES">
                <a:solidFill>
                  <a:prstClr val="black"/>
                </a:solidFill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Castle Drogo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28386D4-A00E-4D20-AFDA-EAF7DA0F6285}" type="slidenum">
              <a:rPr lang="es-ES">
                <a:solidFill>
                  <a:prstClr val="black"/>
                </a:solidFill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Castle Drogo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51374C1-9F65-4FA5-8BC7-5B1E2D823B3C}" type="slidenum">
              <a:rPr lang="es-ES">
                <a:solidFill>
                  <a:prstClr val="black"/>
                </a:solidFill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Castle Drogo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A1EF6C-6346-4613-B001-81AE665B9E15}" type="slidenum">
              <a:rPr lang="es-ES">
                <a:solidFill>
                  <a:prstClr val="black"/>
                </a:solidFill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Castle Drogo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41FEB3C-A160-4134-B94F-D48DAB630D25}" type="slidenum">
              <a:rPr lang="es-ES">
                <a:solidFill>
                  <a:prstClr val="black"/>
                </a:solidFill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Castle Drogo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86D8544-2BB6-48D1-A94C-CE0E43DA09C9}" type="slidenum">
              <a:rPr lang="es-ES">
                <a:solidFill>
                  <a:prstClr val="black"/>
                </a:solidFill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Castle Drogo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21AB5F-BEAF-4413-83CD-1C220289699D}" type="slidenum">
              <a:rPr lang="es-ES">
                <a:solidFill>
                  <a:prstClr val="black"/>
                </a:solidFill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Castle Drogo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934DEA2-2B34-41FD-80F8-102538BD3606}" type="slidenum">
              <a:rPr lang="es-ES">
                <a:solidFill>
                  <a:prstClr val="black"/>
                </a:solidFill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Castle Drogo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B3CAC68-2BFF-45FC-AE78-DD46DBABE1A8}" type="slidenum">
              <a:rPr lang="es-ES">
                <a:solidFill>
                  <a:prstClr val="black"/>
                </a:solidFill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Castle Drogo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6ECB99A-71FF-4951-BDCB-12581C4D2D29}" type="slidenum">
              <a:rPr lang="es-ES">
                <a:solidFill>
                  <a:prstClr val="black"/>
                </a:solidFill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Castle Drogo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959E8AA-31DE-4860-89A0-53A23392BA03}" type="slidenum">
              <a:rPr lang="es-ES">
                <a:solidFill>
                  <a:prstClr val="black"/>
                </a:solidFill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Castle Drogo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0D6751C-EED5-41BF-90CC-B2093D6787A3}" type="slidenum">
              <a:rPr lang="es-ES">
                <a:solidFill>
                  <a:prstClr val="black"/>
                </a:solidFill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Castle Drogo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E6B28C-C14D-4259-B462-EF546718084B}" type="slidenum">
              <a:rPr lang="es-ES">
                <a:solidFill>
                  <a:prstClr val="black"/>
                </a:solidFill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Grey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4A0807F-6757-49A2-A27C-EC44F845D0F9}" type="slidenum">
              <a:rPr lang="es-ES">
                <a:solidFill>
                  <a:prstClr val="black"/>
                </a:solidFill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Grey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4D5F0BA-CACE-468C-A3DE-0FBA09B1CD2F}" type="slidenum">
              <a:rPr lang="es-ES">
                <a:solidFill>
                  <a:prstClr val="black"/>
                </a:solidFill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 Grey Manor House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D7859F2-A98E-47D6-806F-7A820ADE78F3}" type="slidenum">
              <a:rPr lang="es-ES">
                <a:solidFill>
                  <a:prstClr val="black"/>
                </a:solidFill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Grey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DDE120E-7B58-4CF1-8716-DA529BF490BA}" type="slidenum">
              <a:rPr lang="es-ES">
                <a:solidFill>
                  <a:prstClr val="black"/>
                </a:solidFill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Grey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E73C9B0-A341-49E6-AF98-50723B2FEC0C}" type="slidenum">
              <a:rPr lang="es-ES">
                <a:solidFill>
                  <a:prstClr val="black"/>
                </a:solidFill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Grey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BD31650-DFF1-42FC-A4F9-6ECB4843CBE4}" type="slidenum">
              <a:rPr lang="es-ES">
                <a:solidFill>
                  <a:prstClr val="black"/>
                </a:solidFill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Grey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3ABBFF7-919D-478B-BBE8-5A3FB8D345D3}" type="slidenum">
              <a:rPr lang="es-ES">
                <a:solidFill>
                  <a:prstClr val="black"/>
                </a:solidFill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Grey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7174A03-FF2E-41EB-AF85-F74A9EA1ED89}" type="slidenum">
              <a:rPr lang="es-ES">
                <a:solidFill>
                  <a:prstClr val="black"/>
                </a:solidFill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Grey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C023644-FA26-41C6-B51A-F91C2AA3B6E4}" type="slidenum">
              <a:rPr lang="es-ES">
                <a:solidFill>
                  <a:prstClr val="black"/>
                </a:solidFill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Grey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F1DF7-22FE-4F04-8CD5-755473F02AB4}" type="slidenum">
              <a:rPr lang="es-ES">
                <a:solidFill>
                  <a:prstClr val="black"/>
                </a:solidFill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Grey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B66A995-A677-4583-847C-AD73EA243CA5}" type="slidenum">
              <a:rPr lang="es-ES">
                <a:solidFill>
                  <a:prstClr val="black"/>
                </a:solidFill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3D98BEF-2444-41BD-831D-DE4CCCE439D4}" type="slidenum">
              <a:rPr lang="es-ES">
                <a:solidFill>
                  <a:prstClr val="black"/>
                </a:solidFill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A820A59-BC8D-4934-BB9F-93421FB1F61D}" type="slidenum">
              <a:rPr lang="es-ES">
                <a:solidFill>
                  <a:prstClr val="black"/>
                </a:solidFill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8B971AC-2024-4F8E-9F19-3D5E44A6D123}" type="slidenum">
              <a:rPr lang="es-ES">
                <a:solidFill>
                  <a:prstClr val="black"/>
                </a:solidFill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1E76B83-D010-47B5-A4A5-1652CF986162}" type="slidenum">
              <a:rPr lang="es-ES">
                <a:solidFill>
                  <a:prstClr val="black"/>
                </a:solidFill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251B24E-2853-45DB-BD6A-DC3A092D95DF}" type="slidenum">
              <a:rPr lang="es-ES">
                <a:solidFill>
                  <a:prstClr val="black"/>
                </a:solidFill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33364A9-3F89-44D3-8663-7D8AF71F6C11}" type="slidenum">
              <a:rPr lang="es-ES">
                <a:solidFill>
                  <a:prstClr val="black"/>
                </a:solidFill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4BC6F35-52ED-4CFB-9D22-88BA9438DACF}" type="slidenum">
              <a:rPr lang="es-ES">
                <a:solidFill>
                  <a:prstClr val="black"/>
                </a:solidFill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070119D-0F89-4E1D-BE50-14035C6FD59D}" type="slidenum">
              <a:rPr lang="es-ES">
                <a:solidFill>
                  <a:prstClr val="black"/>
                </a:solidFill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396BD61-BBFA-4C3F-A6B3-6C7A15EEA2EE}" type="slidenum">
              <a:rPr lang="es-ES">
                <a:solidFill>
                  <a:prstClr val="black"/>
                </a:solidFill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2EDB467-0F96-4C4E-BF57-2BF1808CD9D5}" type="slidenum">
              <a:rPr lang="es-ES">
                <a:solidFill>
                  <a:prstClr val="black"/>
                </a:solidFill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160CEB9-6815-4235-8FA7-490F4759FD4C}" type="slidenum">
              <a:rPr lang="es-ES">
                <a:solidFill>
                  <a:prstClr val="black"/>
                </a:solidFill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98D791E-7E73-4AA7-B94B-CA55AAABFD77}" type="slidenum">
              <a:rPr lang="es-ES">
                <a:solidFill>
                  <a:prstClr val="black"/>
                </a:solidFill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Upton Grey</a:t>
            </a:r>
          </a:p>
          <a:p>
            <a:endParaRPr lang="es-ES" dirty="0"/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E01A005-0FBB-4744-8F8A-9631D6D5AAD7}" type="slidenum">
              <a:rPr lang="es-ES">
                <a:solidFill>
                  <a:prstClr val="black"/>
                </a:solidFill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060CF9-D7F4-4751-AF92-BCB1F95EBCE8}" type="slidenum">
              <a:rPr lang="es-ES">
                <a:solidFill>
                  <a:prstClr val="black"/>
                </a:solidFill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7F38631-019F-42F9-88A2-DE6AAA9A6A56}" type="slidenum">
              <a:rPr lang="es-ES">
                <a:solidFill>
                  <a:prstClr val="black"/>
                </a:solidFill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D7BDB23-4CF6-4076-B58A-D504E63AE691}" type="slidenum">
              <a:rPr lang="es-ES">
                <a:solidFill>
                  <a:prstClr val="black"/>
                </a:solidFill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 Gardens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96B6B11-9B94-4307-8DB9-49784B9F4257}" type="slidenum">
              <a:rPr lang="es-ES">
                <a:solidFill>
                  <a:prstClr val="black"/>
                </a:solidFill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0A7B04-1EBE-4E36-8314-DD6D9E900F99}" type="slidenum">
              <a:rPr lang="es-ES">
                <a:solidFill>
                  <a:prstClr val="black"/>
                </a:solidFill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47918FB-AA93-4D6C-8019-C924A9A89AEE}" type="slidenum">
              <a:rPr lang="es-ES">
                <a:solidFill>
                  <a:prstClr val="black"/>
                </a:solidFill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DDCE40-DB2B-41BA-8196-D60330A50BA2}" type="slidenum">
              <a:rPr lang="es-ES">
                <a:solidFill>
                  <a:prstClr val="black"/>
                </a:solidFill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30C6ED1-8374-4023-B89A-67F0E633D821}" type="slidenum">
              <a:rPr lang="es-ES">
                <a:solidFill>
                  <a:prstClr val="black"/>
                </a:solidFill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1A14D97-87F2-4748-8F78-1B6BFB870B2D}" type="slidenum">
              <a:rPr lang="es-ES">
                <a:solidFill>
                  <a:prstClr val="black"/>
                </a:solidFill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 Gardens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CA2E717-2CF9-4766-BB0C-BE21C9743A4B}" type="slidenum">
              <a:rPr lang="es-ES">
                <a:solidFill>
                  <a:prstClr val="black"/>
                </a:solidFill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 Gardens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1D58003-1311-4464-A2BA-FDD0B06E9563}" type="slidenum">
              <a:rPr lang="es-ES">
                <a:solidFill>
                  <a:prstClr val="black"/>
                </a:solidFill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085698B-81A3-45F3-8973-CBB9BAB5B5F5}" type="slidenum">
              <a:rPr lang="es-ES">
                <a:solidFill>
                  <a:prstClr val="black"/>
                </a:solidFill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BB56041-57DB-4D80-ABD5-8B8A83096E01}" type="slidenum">
              <a:rPr lang="es-ES">
                <a:solidFill>
                  <a:prstClr val="black"/>
                </a:solidFill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917214-1302-4EB6-A935-BC573890263C}" type="slidenum">
              <a:rPr lang="es-ES">
                <a:solidFill>
                  <a:prstClr val="black"/>
                </a:solidFill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A7735D-6E45-4BFC-9C34-CC8740F9A4A2}" type="slidenum">
              <a:rPr lang="es-ES">
                <a:solidFill>
                  <a:prstClr val="black"/>
                </a:solidFill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C3166BB-F547-4C80-95BF-A9F43D71473B}" type="slidenum">
              <a:rPr lang="es-ES">
                <a:solidFill>
                  <a:prstClr val="black"/>
                </a:solidFill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1FC717-D543-4510-B40A-D76D0AAA14FD}" type="slidenum">
              <a:rPr lang="es-ES">
                <a:solidFill>
                  <a:prstClr val="black"/>
                </a:solidFill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1205C38-5EB5-4085-AE37-A7400E94374E}" type="slidenum">
              <a:rPr lang="es-ES">
                <a:solidFill>
                  <a:prstClr val="black"/>
                </a:solidFill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07D55D1-8A08-449D-9107-4E011C81ED29}" type="slidenum">
              <a:rPr lang="es-ES">
                <a:solidFill>
                  <a:prstClr val="black"/>
                </a:solidFill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E65B2ED-E53D-414E-9D38-54F82F3D891A}" type="slidenum">
              <a:rPr lang="es-ES">
                <a:solidFill>
                  <a:prstClr val="black"/>
                </a:solidFill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512FDBD-B177-4606-A309-918D802D332B}" type="slidenum">
              <a:rPr lang="es-ES">
                <a:solidFill>
                  <a:prstClr val="black"/>
                </a:solidFill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62B5A2-3F7E-4B4C-A230-2BFC4BBBDF53}" type="slidenum">
              <a:rPr lang="es-ES">
                <a:solidFill>
                  <a:prstClr val="black"/>
                </a:solidFill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Hestercombe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D311C8-48EA-4F85-8268-8ACF2023E39B}" type="slidenum">
              <a:rPr lang="es-ES">
                <a:solidFill>
                  <a:prstClr val="black"/>
                </a:solidFill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f/Castle_Drogo_formal_gardens.jp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70.jpeg"/><Relationship Id="rId4" Type="http://schemas.openxmlformats.org/officeDocument/2006/relationships/image" Target="../media/image87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172200" cy="1944216"/>
          </a:xfrm>
        </p:spPr>
        <p:txBody>
          <a:bodyPr>
            <a:normAutofit/>
          </a:bodyPr>
          <a:lstStyle/>
          <a:p>
            <a:r>
              <a:rPr lang="es-ES" dirty="0"/>
              <a:t>EUROPA.-LA VUELTA AL MUNDO EN 885 JARDINES.-Gertrude Jekyll 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869160"/>
            <a:ext cx="504056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7185992" cy="4894262"/>
          </a:xfrm>
        </p:spPr>
        <p:txBody>
          <a:bodyPr/>
          <a:lstStyle/>
          <a:p>
            <a:pPr eaLnBrk="1" hangingPunct="1"/>
            <a:r>
              <a:rPr lang="es-ES" sz="2400" b="1" dirty="0"/>
              <a:t>Gertrude Jekyll</a:t>
            </a:r>
            <a:r>
              <a:rPr lang="es-ES" sz="2400" dirty="0"/>
              <a:t> fue una </a:t>
            </a:r>
            <a:r>
              <a:rPr lang="es-ES" sz="2400" u="sng" dirty="0"/>
              <a:t>paisajista</a:t>
            </a:r>
            <a:r>
              <a:rPr lang="es-ES" sz="2400" dirty="0"/>
              <a:t> </a:t>
            </a:r>
            <a:r>
              <a:rPr lang="es-ES" sz="2400" u="sng" dirty="0"/>
              <a:t>inglesa</a:t>
            </a:r>
            <a:r>
              <a:rPr lang="es-ES" sz="2400" dirty="0"/>
              <a:t> (nacida el </a:t>
            </a:r>
            <a:r>
              <a:rPr lang="es-ES" sz="2400" u="sng" dirty="0"/>
              <a:t>29</a:t>
            </a:r>
            <a:r>
              <a:rPr lang="es-ES" sz="2400" dirty="0"/>
              <a:t> </a:t>
            </a:r>
            <a:r>
              <a:rPr lang="es-ES" sz="2400" u="sng" dirty="0"/>
              <a:t>noviembre</a:t>
            </a:r>
            <a:r>
              <a:rPr lang="es-ES" sz="2400" dirty="0"/>
              <a:t> </a:t>
            </a:r>
            <a:r>
              <a:rPr lang="es-ES" sz="2400" u="sng" dirty="0"/>
              <a:t>1843</a:t>
            </a:r>
            <a:r>
              <a:rPr lang="es-ES" sz="2400" dirty="0"/>
              <a:t> en </a:t>
            </a:r>
            <a:r>
              <a:rPr lang="es-ES" sz="2400" u="sng" dirty="0"/>
              <a:t>Londres</a:t>
            </a:r>
            <a:r>
              <a:rPr lang="es-ES" sz="2400" dirty="0"/>
              <a:t> y murió el </a:t>
            </a:r>
            <a:r>
              <a:rPr lang="es-ES" sz="2400" u="sng" dirty="0"/>
              <a:t>8</a:t>
            </a:r>
            <a:r>
              <a:rPr lang="es-ES" sz="2400" dirty="0"/>
              <a:t> </a:t>
            </a:r>
            <a:r>
              <a:rPr lang="es-ES" sz="2400" u="sng" dirty="0"/>
              <a:t>diciembre</a:t>
            </a:r>
            <a:r>
              <a:rPr lang="es-ES" sz="2400" dirty="0"/>
              <a:t> </a:t>
            </a:r>
            <a:r>
              <a:rPr lang="es-ES" sz="2400" u="sng" dirty="0"/>
              <a:t>1.932</a:t>
            </a:r>
            <a:r>
              <a:rPr lang="es-ES" sz="2400" dirty="0"/>
              <a:t> ), fue jardinera gran parte de su tiempo y su influencia en el arte de la jardinería es importante.</a:t>
            </a:r>
          </a:p>
          <a:p>
            <a:pPr eaLnBrk="1" hangingPunct="1"/>
            <a:r>
              <a:rPr lang="es-ES" sz="2400" dirty="0"/>
              <a:t>Participó en la creación de más de 400 jardines, principalmente en </a:t>
            </a:r>
            <a:r>
              <a:rPr lang="es-ES" sz="2400" u="sng" dirty="0"/>
              <a:t>el Reino Unido</a:t>
            </a:r>
            <a:r>
              <a:rPr lang="es-ES" sz="2400" dirty="0"/>
              <a:t> y </a:t>
            </a:r>
            <a:r>
              <a:rPr lang="es-ES" sz="2400" u="sng" dirty="0"/>
              <a:t>Francia</a:t>
            </a:r>
            <a:r>
              <a:rPr lang="es-ES" sz="2400" dirty="0"/>
              <a:t> y ha escrito numerosos artículos y libros.</a:t>
            </a:r>
          </a:p>
          <a:p>
            <a:pPr eaLnBrk="1" hangingPunct="1"/>
            <a:r>
              <a:rPr lang="es-ES" sz="2400" dirty="0"/>
              <a:t>Nacido en </a:t>
            </a:r>
            <a:r>
              <a:rPr lang="es-ES" sz="2400" u="sng" dirty="0"/>
              <a:t>1843</a:t>
            </a:r>
            <a:r>
              <a:rPr lang="es-ES" sz="2400" dirty="0"/>
              <a:t> en una familia acomodada, estudió y se mantuvo soltera.</a:t>
            </a:r>
          </a:p>
          <a:p>
            <a:pPr eaLnBrk="1" hangingPunct="1"/>
            <a:r>
              <a:rPr lang="es-ES" dirty="0"/>
              <a:t>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1473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6897960" cy="5038725"/>
          </a:xfrm>
        </p:spPr>
        <p:txBody>
          <a:bodyPr/>
          <a:lstStyle/>
          <a:p>
            <a:r>
              <a:rPr lang="es-ES" sz="2400" dirty="0"/>
              <a:t>Comenzó su carrera en diseño de jardines y escritos sobre el tema.</a:t>
            </a:r>
          </a:p>
          <a:p>
            <a:r>
              <a:rPr lang="es-ES" sz="2400" dirty="0"/>
              <a:t> Vivía en Surrey , donde trabajó en su jardín donde produjo nuevas especies de plantas. </a:t>
            </a:r>
          </a:p>
          <a:p>
            <a:r>
              <a:rPr lang="es-ES" sz="2400" dirty="0"/>
              <a:t>Gertrude Jekyll es bien conocida por muchos entusiastas jardineros y paisajistas por igual. </a:t>
            </a:r>
          </a:p>
          <a:p>
            <a:r>
              <a:rPr lang="es-ES" sz="2400" dirty="0"/>
              <a:t>Tenia alta estima por el mundo de la jardinería a principios de este siglo, cuando fue reconocida por su trabajo de diseño solo y en colaboración con Sir Edwin Lutyens, el arquitecto.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057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250"/>
            <a:ext cx="7283152" cy="5649913"/>
          </a:xfrm>
        </p:spPr>
        <p:txBody>
          <a:bodyPr/>
          <a:lstStyle/>
          <a:p>
            <a:pPr eaLnBrk="1" hangingPunct="1"/>
            <a:br>
              <a:rPr lang="es-ES" sz="2400" dirty="0"/>
            </a:br>
            <a:r>
              <a:rPr lang="es-ES" sz="2400" dirty="0"/>
              <a:t>Esta asociación exitosa, con que se influyen recíprocamente, dio lugar a mas de  cien diseños  Lutyens- Jekyll y contribuyó en gran medida a la forma de vida de los ingleses.</a:t>
            </a:r>
          </a:p>
          <a:p>
            <a:pPr eaLnBrk="1" hangingPunct="1"/>
            <a:r>
              <a:rPr lang="es-ES" sz="2400" dirty="0"/>
              <a:t> Gertrude Jekyll  influencia todavía en los jardines de hoy en día  se le atribuyen los principios firmes que establecer normas para el diseño de jardines y programas de plantación. </a:t>
            </a:r>
          </a:p>
          <a:p>
            <a:pPr eaLnBrk="1" hangingPunct="1"/>
            <a:r>
              <a:rPr lang="es-ES" sz="2400" dirty="0"/>
              <a:t>Creía apasionadamente en la comprensión de la belleza en el paisaje natural que lucho por crear en su trabajo.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5728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611188" y="476250"/>
            <a:ext cx="7057156" cy="59055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Su dedicación, laboriosidad y su sentido del enfoque fueron todos los aspectos de su filosofía que condujeron a la creación de algunos diseños de jardines memorables. </a:t>
            </a:r>
          </a:p>
          <a:p>
            <a:pPr eaLnBrk="1" hangingPunct="1"/>
            <a:r>
              <a:rPr lang="es-ES" sz="2400" dirty="0"/>
              <a:t>Aunque pocos jardines modernos podrían acomodar un diseño auténtico de Jekyll, cualquier jardinero podría estudiar y adaptar sus esquemas de color para adaptarlo a su espacio propio jardín y las limitaciones de tiempo.</a:t>
            </a:r>
          </a:p>
          <a:p>
            <a:pPr eaLnBrk="1" hangingPunct="1"/>
            <a:r>
              <a:rPr lang="es-ES" sz="2400" dirty="0"/>
              <a:t>Gertrude quiso cultivar un huerto como jardín de efecto hermoso conocido por grandes arriates herbáceos con combinaciones de colores que van desde frío (blanco, azul) al caliente (naranja, rojo) y de vuelta al frío otra vez.</a:t>
            </a:r>
          </a:p>
        </p:txBody>
      </p:sp>
    </p:spTree>
    <p:extLst>
      <p:ext uri="{BB962C8B-B14F-4D97-AF65-F5344CB8AC3E}">
        <p14:creationId xmlns:p14="http://schemas.microsoft.com/office/powerpoint/2010/main" val="3663252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323528" y="1052736"/>
            <a:ext cx="7772400" cy="5038725"/>
          </a:xfrm>
        </p:spPr>
        <p:txBody>
          <a:bodyPr/>
          <a:lstStyle/>
          <a:p>
            <a:pPr eaLnBrk="1" hangingPunct="1"/>
            <a:r>
              <a:rPr lang="es-ES" sz="2400" dirty="0"/>
              <a:t>Era una mujer formidable , que experimentaba con plantas en su propio jardín en Munstead Wood en Surrey antes de recomendárselas a nadie. </a:t>
            </a:r>
          </a:p>
          <a:p>
            <a:pPr eaLnBrk="1" hangingPunct="1"/>
            <a:r>
              <a:rPr lang="es-ES" sz="2400" dirty="0"/>
              <a:t>Enseñó el valor de las plantas ordinarias familiares para los jardineros de hoy, Hostas, Bergenias, lavanda y rosas antiguas. </a:t>
            </a:r>
            <a:br>
              <a:rPr lang="es-ES" sz="2400" dirty="0"/>
            </a:br>
            <a:r>
              <a:rPr lang="es-ES" sz="2400" dirty="0"/>
              <a:t>Gertrude Jekyll concentro su trabajo de diseño en la aplicación de las plantas en una variedad de entornos, jardines, bosques, jardines de agua y en los arriates herbáceos ( mixed borders ) siempre se esforzándose por lograr efectos más naturales.</a:t>
            </a:r>
          </a:p>
          <a:p>
            <a:pPr eaLnBrk="1" hangingPunct="1"/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2478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975"/>
            <a:ext cx="6969968" cy="4822825"/>
          </a:xfrm>
        </p:spPr>
        <p:txBody>
          <a:bodyPr/>
          <a:lstStyle/>
          <a:p>
            <a:r>
              <a:rPr lang="es-ES" sz="2400" dirty="0"/>
              <a:t>Tenía una gran pericia para combinar los colores de y contrastar las texturas vegetales con grandes efectos.</a:t>
            </a:r>
          </a:p>
          <a:p>
            <a:r>
              <a:rPr lang="es-ES" sz="2400" dirty="0"/>
              <a:t>Cualquier jardín fue tratado en su conjunto con las secciones en el interior, pero cada parte complementando a la  otra. </a:t>
            </a:r>
            <a:br>
              <a:rPr lang="es-ES" sz="2400" dirty="0"/>
            </a:br>
            <a:r>
              <a:rPr lang="es-ES" sz="2400" dirty="0"/>
              <a:t>Gertrude Jekyll se involucró en la jardinería relativamente tarde en la vida, después de haber sido instruida por los médicos a abandonar sus pasiones principales pintura y bordado, debido a la miopía severa y progresiva.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0661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Canaliza su creatividad en la jardinería, que tiene un fondo de conocimiento y el amor del sujeto que se había desarrollado desde la infancia. </a:t>
            </a:r>
            <a:br>
              <a:rPr lang="es-ES" sz="2400" dirty="0"/>
            </a:br>
            <a:r>
              <a:rPr lang="es-ES" sz="2400" dirty="0"/>
              <a:t> Gertrudis se convirtió en una prolífica diseñadora, completando alrededor de 350 obras en Inglaterra y América, ejecutadas muchas de ellas sin salir de su casa, pero a menudo con abundante correspondencia con sus clientes. </a:t>
            </a:r>
          </a:p>
          <a:p>
            <a:pPr eaLnBrk="1" hangingPunct="1"/>
            <a:r>
              <a:rPr lang="es-ES" sz="2400" dirty="0"/>
              <a:t>Los principios de diseño Gertrude Jekyll eran simples pero eficaces. </a:t>
            </a:r>
          </a:p>
          <a:p>
            <a:pPr eaLnBrk="1" hangingPunct="1"/>
            <a:r>
              <a:rPr lang="es-ES" sz="2400" dirty="0"/>
              <a:t>Arquitectura es el marco principal de trabajo del jardín, con las características del paisaje duro para mostrar ciertas plantas.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2689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753944" cy="5614987"/>
          </a:xfrm>
        </p:spPr>
        <p:txBody>
          <a:bodyPr/>
          <a:lstStyle/>
          <a:p>
            <a:pPr eaLnBrk="1" hangingPunct="1"/>
            <a:r>
              <a:rPr lang="es-ES" sz="2400" dirty="0"/>
              <a:t>Su sentimiento por el uso correcto de los materiales en el diseño, el respeto por la artesanía y la comprensión y aplicación de programas de plantación ha dejado un legado duradero para los jardineros, que disfrutamos hoy en día. </a:t>
            </a:r>
          </a:p>
          <a:p>
            <a:pPr eaLnBrk="1" hangingPunct="1"/>
            <a:r>
              <a:rPr lang="es-ES" sz="2400" dirty="0"/>
              <a:t>Las analogías entre el arte y la jardinería son múltiples; jardinero sentido, una de color, arreglo y la simetría son cualidades artísticas antes de que sean técnicos o científicos. </a:t>
            </a:r>
          </a:p>
        </p:txBody>
      </p:sp>
    </p:spTree>
    <p:extLst>
      <p:ext uri="{BB962C8B-B14F-4D97-AF65-F5344CB8AC3E}">
        <p14:creationId xmlns:p14="http://schemas.microsoft.com/office/powerpoint/2010/main" val="2747458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/>
          <a:lstStyle/>
          <a:p>
            <a:pPr eaLnBrk="1" hangingPunct="1"/>
            <a:r>
              <a:rPr lang="es-ES" sz="2400" dirty="0"/>
              <a:t>Cuando un jardinero mira una porción de plantas anuales como si fueran una paleta de pintura, o en su nombre el  barro como si un pincel goteo, se están intensificando en el camino de una de las jardineras mas queridas y lo mejor de la historia del paisaje inglés Gertrude Jekyll.</a:t>
            </a:r>
          </a:p>
          <a:p>
            <a:pPr eaLnBrk="1" hangingPunct="1"/>
            <a:r>
              <a:rPr lang="es-ES" sz="2400" dirty="0"/>
              <a:t>Fue Gertrude Jekyll, quizás más que cualquier otro paisajista inglés del siglo XIX, quien destacó la estrecha alineación de la jardinería con el arte y el diseño.</a:t>
            </a:r>
          </a:p>
          <a:p>
            <a:pPr eaLnBrk="1" hangingPunct="1"/>
            <a:r>
              <a:rPr lang="es-ES" sz="2400" dirty="0"/>
              <a:t>Fue Gertrude Jekyll quien trajo la accesibilidad  al arte de la horticultura. 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15295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969968" cy="5111750"/>
          </a:xfrm>
        </p:spPr>
        <p:txBody>
          <a:bodyPr/>
          <a:lstStyle/>
          <a:p>
            <a:pPr eaLnBrk="1" hangingPunct="1"/>
            <a:r>
              <a:rPr lang="es-ES" sz="2400" dirty="0"/>
              <a:t>Apodada "tía Golpes" por los propios niños de Lutyen, Jekyll era como una abuela excéntrica, con la cabeza llena de historias y sus bolsillos llenos de chucherías. </a:t>
            </a:r>
          </a:p>
          <a:p>
            <a:pPr eaLnBrk="1" hangingPunct="1"/>
            <a:r>
              <a:rPr lang="es-ES" sz="2400" dirty="0"/>
              <a:t>Murió a la edad de 89 años, dejando tras de sí muchas amistades y recuerdos de la calidad auténtica y peculiar a la jardinería que sólo un artista puede traer.</a:t>
            </a:r>
          </a:p>
          <a:p>
            <a:pPr eaLnBrk="1" hangingPunct="1"/>
            <a:r>
              <a:rPr lang="es-ES" sz="2400" dirty="0"/>
              <a:t>Fue venerada entre los jardineros por su lealtad al color sobre las tendencias radicales de principios del siglo XX, incluyendo diseños singulares en el jardín moderno. </a:t>
            </a:r>
          </a:p>
        </p:txBody>
      </p:sp>
    </p:spTree>
    <p:extLst>
      <p:ext uri="{BB962C8B-B14F-4D97-AF65-F5344CB8AC3E}">
        <p14:creationId xmlns:p14="http://schemas.microsoft.com/office/powerpoint/2010/main" val="811421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6969968" cy="5254625"/>
          </a:xfrm>
        </p:spPr>
        <p:txBody>
          <a:bodyPr/>
          <a:lstStyle/>
          <a:p>
            <a:r>
              <a:rPr lang="es-ES" sz="2400" dirty="0"/>
              <a:t>Gertrude simplemente no permitiría que los grandes jardines de su país de origen hacerse cargo de los diseños continentales  dejasen de ser lugares extraños a los que ella había conocido  íntimamente como una niña.</a:t>
            </a:r>
          </a:p>
          <a:p>
            <a:r>
              <a:rPr lang="es-ES" sz="2400" dirty="0"/>
              <a:t>Pintora y fotógrafa, esta artista influenciada por el movimiento "Arts &amp; Crafts se ha dedicado a los jardines. </a:t>
            </a:r>
          </a:p>
          <a:p>
            <a:r>
              <a:rPr lang="es-ES" sz="2400" dirty="0"/>
              <a:t>Su investigación se ha centrado en el equilibrio de colores, mixed - borders, jardines, bosques, viñas y rosas . </a:t>
            </a:r>
          </a:p>
          <a:p>
            <a:endParaRPr lang="es-ES" sz="24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9835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5543550"/>
          </a:xfrm>
        </p:spPr>
        <p:txBody>
          <a:bodyPr/>
          <a:lstStyle/>
          <a:p>
            <a:pPr eaLnBrk="1" hangingPunct="1"/>
            <a:r>
              <a:rPr lang="es-ES" sz="2400" dirty="0"/>
              <a:t>Mostró la importancia de la proporción, la textura y jardines de fragancia. </a:t>
            </a:r>
          </a:p>
          <a:p>
            <a:pPr eaLnBrk="1" hangingPunct="1"/>
            <a:r>
              <a:rPr lang="es-ES" sz="2400" dirty="0"/>
              <a:t>La </a:t>
            </a:r>
            <a:r>
              <a:rPr lang="es-ES" sz="2400" i="1" dirty="0"/>
              <a:t>Rosa Gertrude Jekyll 4l</a:t>
            </a:r>
            <a:r>
              <a:rPr lang="es-ES" sz="2400" dirty="0"/>
              <a:t> se dedicó a "Gertrude Jekyll, arquitecta paisajista y escritora." Es un arbusto de mediana estatura, robusto y floreciente con grandes flores de rosas de color rosa profunda, hojas verdes muy ligera con </a:t>
            </a:r>
            <a:r>
              <a:rPr lang="es-ES" sz="2400" u="sng" dirty="0"/>
              <a:t>sépalos</a:t>
            </a:r>
            <a:r>
              <a:rPr lang="es-ES" sz="2400" dirty="0"/>
              <a:t>  muy separados y fragancia en la flor. </a:t>
            </a:r>
          </a:p>
          <a:p>
            <a:pPr eaLnBrk="1" hangingPunct="1"/>
            <a:r>
              <a:rPr lang="es-ES" sz="2400" dirty="0"/>
              <a:t> Es tal vez la amistad con el arquitecto Sir Edwin Lutyens, que provocó su ascenso en popularidad y renombre. </a:t>
            </a:r>
          </a:p>
          <a:p>
            <a:pPr eaLnBrk="1" hangingPunct="1"/>
            <a:endParaRPr lang="es-ES" sz="2400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3507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6753944" cy="5183187"/>
          </a:xfrm>
        </p:spPr>
        <p:txBody>
          <a:bodyPr/>
          <a:lstStyle/>
          <a:p>
            <a:pPr eaLnBrk="1" hangingPunct="1"/>
            <a:r>
              <a:rPr lang="es-ES" sz="2400" dirty="0"/>
              <a:t>Ella se reunió con a la edad de 46 años, cuando Lutyens sólo tenía 20 años de edad. </a:t>
            </a:r>
          </a:p>
          <a:p>
            <a:pPr eaLnBrk="1" hangingPunct="1"/>
            <a:r>
              <a:rPr lang="es-ES" sz="2400" dirty="0"/>
              <a:t>Esta amistad probablemente a  dado lugar a una de las asociaciones más memorables del movimiento Arts and Crafts del siglo XIX. </a:t>
            </a:r>
          </a:p>
          <a:p>
            <a:pPr eaLnBrk="1" hangingPunct="1"/>
            <a:r>
              <a:rPr lang="es-ES" sz="2400" dirty="0"/>
              <a:t>Juntos trabajaron en más de 100 jardines, uno de sus mas conocidos es Hestercombe y la mayoría en Somerset.</a:t>
            </a:r>
          </a:p>
          <a:p>
            <a:pPr eaLnBrk="1" hangingPunct="1"/>
            <a:r>
              <a:rPr lang="es-ES" sz="2400" dirty="0"/>
              <a:t>Pero los logros individuales de Gertrude no deben ser eclipsados por esta asociación.</a:t>
            </a:r>
          </a:p>
        </p:txBody>
      </p:sp>
    </p:spTree>
    <p:extLst>
      <p:ext uri="{BB962C8B-B14F-4D97-AF65-F5344CB8AC3E}">
        <p14:creationId xmlns:p14="http://schemas.microsoft.com/office/powerpoint/2010/main" val="3115571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6969968" cy="4967287"/>
          </a:xfrm>
        </p:spPr>
        <p:txBody>
          <a:bodyPr/>
          <a:lstStyle/>
          <a:p>
            <a:pPr eaLnBrk="1" hangingPunct="1"/>
            <a:r>
              <a:rPr lang="es-ES" sz="2400" dirty="0"/>
              <a:t>Durante su vida, Jekyll fue asesora para más de cuatrocientos jardines, tanto en el Reino Unido como en el extranjero. .</a:t>
            </a:r>
          </a:p>
          <a:p>
            <a:pPr eaLnBrk="1" hangingPunct="1"/>
            <a:r>
              <a:rPr lang="es-ES" sz="2400" dirty="0"/>
              <a:t> Aunque muchos de sus jardines no han sobrevivido, por su urbanización, los cambios en la titularidad, o la guerra, algunos han sido cuidadosamente restaurados y con éxito. </a:t>
            </a:r>
          </a:p>
          <a:p>
            <a:pPr eaLnBrk="1" hangingPunct="1"/>
            <a:r>
              <a:rPr lang="es-ES" sz="2400" dirty="0"/>
              <a:t>Por ejemplo,  Glebe House en Woodbury, Connecticut, fue restaurado hace tan sólo diez años.</a:t>
            </a:r>
          </a:p>
        </p:txBody>
      </p:sp>
    </p:spTree>
    <p:extLst>
      <p:ext uri="{BB962C8B-B14F-4D97-AF65-F5344CB8AC3E}">
        <p14:creationId xmlns:p14="http://schemas.microsoft.com/office/powerpoint/2010/main" val="3086534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825952" cy="5111750"/>
          </a:xfrm>
        </p:spPr>
        <p:txBody>
          <a:bodyPr/>
          <a:lstStyle/>
          <a:p>
            <a:r>
              <a:rPr lang="es-ES" sz="2400" dirty="0"/>
              <a:t>Hestercombe en Somerset y Upton en Hampshire, y  Munstead Wood en Surrey, han sido puestos en su antigua gloria también. </a:t>
            </a:r>
          </a:p>
          <a:p>
            <a:r>
              <a:rPr lang="es-ES" sz="2400" dirty="0"/>
              <a:t>En la Universidad de California están guardados  muchos de sus dibujos originales, bocetos y planos de jardines.</a:t>
            </a:r>
          </a:p>
          <a:p>
            <a:r>
              <a:rPr lang="es-ES" sz="2400" dirty="0"/>
              <a:t>Entre todos estos, sin embargo, es el Upton Grey Manor House, en Hampshire, Reino Unido, que ha sido llamado un "museo vivo" del diseño de Jekyll. </a:t>
            </a:r>
          </a:p>
          <a:p>
            <a:endParaRPr lang="es-ES" sz="24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5477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/>
          <a:lstStyle/>
          <a:p>
            <a:pPr eaLnBrk="1" hangingPunct="1"/>
            <a:r>
              <a:rPr lang="es-ES" dirty="0"/>
              <a:t>A </a:t>
            </a:r>
            <a:r>
              <a:rPr lang="es-ES" sz="2400" dirty="0"/>
              <a:t>la edad de 65 años, Charles Holme una de la mas destacadas figuras del movimiento Arts &amp; Crafts fundador de la revista Studio preguntó a  Jekyll  si le diseñaría su jardín y este fue un proyecto importante en su carrera.</a:t>
            </a:r>
          </a:p>
          <a:p>
            <a:pPr eaLnBrk="1" hangingPunct="1"/>
            <a:r>
              <a:rPr lang="es-ES" sz="2400" dirty="0"/>
              <a:t>De hecho, se dice a menudo que es más recordado por la difusión de la jardinería la educación de sus libros llevados al mundo de la jardinería. </a:t>
            </a:r>
          </a:p>
          <a:p>
            <a:pPr eaLnBrk="1" hangingPunct="1"/>
            <a:r>
              <a:rPr lang="es-ES" sz="2400" dirty="0"/>
              <a:t>Además de los cientos de artículos que escribió para </a:t>
            </a:r>
            <a:r>
              <a:rPr lang="es-ES" sz="2400" i="1" dirty="0"/>
              <a:t>El jardín y la Vida de Campo,</a:t>
            </a:r>
            <a:r>
              <a:rPr lang="es-ES" sz="2400" dirty="0"/>
              <a:t> comenzó, a la edad de 50 años, una floreciente carrera como autor.</a:t>
            </a:r>
          </a:p>
          <a:p>
            <a:pPr eaLnBrk="1" hangingPunct="1"/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8378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6897960" cy="5761037"/>
          </a:xfrm>
        </p:spPr>
        <p:txBody>
          <a:bodyPr/>
          <a:lstStyle/>
          <a:p>
            <a:pPr eaLnBrk="1" hangingPunct="1"/>
            <a:r>
              <a:rPr lang="es-ES" sz="2400" dirty="0"/>
              <a:t>Jekyll escribió catorce libros influyentes, y co-escribió muchos más.</a:t>
            </a:r>
          </a:p>
          <a:p>
            <a:pPr eaLnBrk="1" hangingPunct="1"/>
            <a:r>
              <a:rPr lang="es-ES" sz="2400" dirty="0"/>
              <a:t>Su escritura es memorable, no sólo por sus consejos prácticos, sino también por su introducción casi poética del disfrute de la jardinería, como si se tratara de una práctica espiritual y no sólo un trabajo manual.</a:t>
            </a:r>
          </a:p>
          <a:p>
            <a:pPr eaLnBrk="1" hangingPunct="1"/>
            <a:r>
              <a:rPr lang="es-ES" sz="2400" dirty="0"/>
              <a:t>Esta alineación estrecha de trabajo, la belleza y el significado fue de hecho uno de los principios del movimiento Arts and Crafts, de la que Jekyll era una figura central.</a:t>
            </a:r>
          </a:p>
        </p:txBody>
      </p:sp>
    </p:spTree>
    <p:extLst>
      <p:ext uri="{BB962C8B-B14F-4D97-AF65-F5344CB8AC3E}">
        <p14:creationId xmlns:p14="http://schemas.microsoft.com/office/powerpoint/2010/main" val="302923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/>
          <a:lstStyle/>
          <a:p>
            <a:r>
              <a:rPr lang="es-ES" dirty="0"/>
              <a:t>Murió a la edad de 89 años, dejando tras de sí muchas amistades y recuerdos de la calidad auténtica y peculiar a la jardinería que sólo un artista puede traer.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3124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900"/>
          </a:xfrm>
        </p:spPr>
        <p:txBody>
          <a:bodyPr/>
          <a:lstStyle/>
          <a:p>
            <a:pPr eaLnBrk="1" hangingPunct="1"/>
            <a:r>
              <a:rPr lang="es-ES" dirty="0"/>
              <a:t>Munstead Wood</a:t>
            </a:r>
          </a:p>
        </p:txBody>
      </p:sp>
      <p:sp>
        <p:nvSpPr>
          <p:cNvPr id="2560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7113984" cy="5543550"/>
          </a:xfrm>
        </p:spPr>
        <p:txBody>
          <a:bodyPr/>
          <a:lstStyle/>
          <a:p>
            <a:pPr eaLnBrk="1" hangingPunct="1"/>
            <a:r>
              <a:rPr lang="es-ES" dirty="0"/>
              <a:t>El arquitecto Sir Edwin Lutyens comenzó a trabajar en 1896 en una casa en Munstead Wood (Godalming) para la diseñadora de jardines Gertrude Jekyll. </a:t>
            </a:r>
          </a:p>
          <a:p>
            <a:pPr eaLnBrk="1" hangingPunct="1"/>
            <a:r>
              <a:rPr lang="es-ES" dirty="0"/>
              <a:t>Murió en 1932 y fue enterrada en el camposanto de San Juan Bautista, en Busbridge (Godalming), junto con su hermano.</a:t>
            </a:r>
          </a:p>
          <a:p>
            <a:pPr eaLnBrk="1" hangingPunct="1"/>
            <a:r>
              <a:rPr lang="es-ES" u="sng" dirty="0"/>
              <a:t>Para los diseñadores de jardines, Munstead Wood es uno de los jardines más famosos en Inglaterra</a:t>
            </a:r>
            <a:r>
              <a:rPr lang="es-ES" b="1" dirty="0"/>
              <a:t>.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3831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7041976" cy="5111750"/>
          </a:xfrm>
        </p:spPr>
        <p:txBody>
          <a:bodyPr/>
          <a:lstStyle/>
          <a:p>
            <a:r>
              <a:rPr lang="es-ES" dirty="0"/>
              <a:t>Era la casa de Gertrude Jekyll, que es conocida por ser una plantswoman. </a:t>
            </a:r>
          </a:p>
          <a:p>
            <a:r>
              <a:rPr lang="es-ES" dirty="0"/>
              <a:t>Ella creó la forma de plantación que eran muy innovadoras en su día - y el jardín de Munstead Wood fue uno de los lugares donde probó sus ideas.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2316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fthats.files.wordpress.com/2010/04/jekyll4.jpg?w=290&amp;h=2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0"/>
            <a:ext cx="349250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4" descr="http://2.bp.blogspot.com/_dLSVgS5AxBI/R7f3gHes3NI/AAAAAAAADQk/0ajf1ExVqCw/s400/munstead19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51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6" descr="http://4.bp.blogspot.com/_dLSVgS5AxBI/SUOBlR_xvQI/AAAAAAAAT4g/DNv2KKO7bDM/s400/MunsteadWoodmoder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357563"/>
            <a:ext cx="3995737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8" descr="Munstead Woo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51482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3072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http://www.gardenvisit.com/assets/madge/jekyll/600x/jekyll_600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6" descr="http://images.nitrosell.com/product_images/2/499/large-503182501837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4743450" cy="860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643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Rosa Gertrude Jeky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988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farm4.static.flickr.com/3329/3656376619_bb05403b7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4" descr="http://fthats.files.wordpress.com/2009/04/munstead-wood-garden-walk.png%3Fw%3D399%26h%3D2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6" descr="http://www.astoft2.co.uk/Dscn8005-u2-540-u0.3-q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7563"/>
            <a:ext cx="4572000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8" descr="http://www.astoft2.co.uk/Dscn8009-crop-clone-u2-h405-u0.5-q3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523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farm3.static.flickr.com/2459/3656624613_123637bbd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429000"/>
            <a:ext cx="442753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4" descr="http://media.ft.com/cms/1645656e-2f56-11e0-834f-00144feabdc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0"/>
            <a:ext cx="447675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6" descr="http://www.achome.co.uk/architecture/pictures/mu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354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8" descr="http://farm5.static.flickr.com/4124/5175255059_7b559ea6f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47625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567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southcambsdfas.com/userimages/Munstead_Wood_Ho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4" descr="http://3.bp.blogspot.com/_vF-Cy75U2zU/S0JGiGlS2YI/AAAAAAAADoY/7SGKzUu-IYw/s400/Charity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6" descr="http://www.vancouversun.com/business/3993954.bin?size=620x4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5905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8" descr="http://josephhillenmeyerandassoc.files.wordpress.com/2010/02/young_lycidas_ausvibran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429000"/>
            <a:ext cx="3708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629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219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7304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5929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5104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245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3800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7116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Castle Drogo</a:t>
            </a:r>
          </a:p>
        </p:txBody>
      </p:sp>
      <p:sp>
        <p:nvSpPr>
          <p:cNvPr id="4096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557338"/>
            <a:ext cx="7113984" cy="4462462"/>
          </a:xfrm>
        </p:spPr>
        <p:txBody>
          <a:bodyPr/>
          <a:lstStyle/>
          <a:p>
            <a:pPr eaLnBrk="1" hangingPunct="1"/>
            <a:r>
              <a:rPr lang="es-ES" b="1" dirty="0"/>
              <a:t>Castle Drogo</a:t>
            </a:r>
            <a:r>
              <a:rPr lang="es-ES" dirty="0"/>
              <a:t> es una casa de campo cerca de Drewsteignton , Devon, Inglaterra. </a:t>
            </a:r>
          </a:p>
          <a:p>
            <a:pPr eaLnBrk="1" hangingPunct="1"/>
            <a:r>
              <a:rPr lang="es-ES" dirty="0"/>
              <a:t>Fue construido en la década de 1910 y 1920 por Julius Drewe (empresario y fundador de la </a:t>
            </a:r>
            <a:r>
              <a:rPr lang="es-ES" i="1" dirty="0"/>
              <a:t>casa y almacenes coloniales)</a:t>
            </a:r>
            <a:r>
              <a:rPr lang="es-ES" dirty="0"/>
              <a:t> con los diseños del arquitecto Edwin Lutyens , y es un edificio catalogado.</a:t>
            </a:r>
          </a:p>
          <a:p>
            <a:pPr eaLnBrk="1" hangingPunct="1"/>
            <a:r>
              <a:rPr lang="es-ES" dirty="0"/>
              <a:t> El Castillo de Drogo fue el último castillo que se construyó en Inglaterra, y probablemente la última casa privada en el país que se construyo enteramente de granito .</a:t>
            </a:r>
          </a:p>
        </p:txBody>
      </p:sp>
    </p:spTree>
    <p:extLst>
      <p:ext uri="{BB962C8B-B14F-4D97-AF65-F5344CB8AC3E}">
        <p14:creationId xmlns:p14="http://schemas.microsoft.com/office/powerpoint/2010/main" val="7226325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969968" cy="5111750"/>
          </a:xfrm>
        </p:spPr>
        <p:txBody>
          <a:bodyPr/>
          <a:lstStyle/>
          <a:p>
            <a:pPr eaLnBrk="1" hangingPunct="1"/>
            <a:r>
              <a:rPr lang="es-ES" dirty="0"/>
              <a:t>El castillo tiene un jardín formal , diseñado por Lutyens con las ayuda de Gertrude Jekyll, que contrasta eficazmente con su entorno impresionante en el borde de Dartmoor . </a:t>
            </a:r>
          </a:p>
          <a:p>
            <a:pPr eaLnBrk="1" hangingPunct="1"/>
            <a:r>
              <a:rPr lang="es-ES" dirty="0"/>
              <a:t>El jardín es conocido por sus rododendros y magnolias , los mixed-borders , el jardín de rosas  , el de arbustos y el campo circular de croquet. </a:t>
            </a:r>
          </a:p>
          <a:p>
            <a:pPr eaLnBrk="1" hangingPunct="1"/>
            <a:r>
              <a:rPr lang="es-ES" dirty="0"/>
              <a:t>En febrero de 2011, Patrimonio Nacional hizo un llamamiento público para  conseguir dinero para financiar las obras de restauración necesarias.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5452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318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Archivo: Castillo gardens.jpg Drogo formale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9548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3 Imagen" descr="Castle Drogo.- Jekyll5 - cop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7600" cy="748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147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Castle Drogo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332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Castle_Drogo_06_fragrant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2535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astle_Drogo_07_UK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280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Castle_Drogo_08_fragrant_garden.-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1352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24595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4280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1698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1584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1074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8320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4920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8155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7776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Upton Grey Manor House</a:t>
            </a:r>
          </a:p>
        </p:txBody>
      </p:sp>
      <p:sp>
        <p:nvSpPr>
          <p:cNvPr id="59395" name="2 Marcador de contenido"/>
          <p:cNvSpPr>
            <a:spLocks noGrp="1"/>
          </p:cNvSpPr>
          <p:nvPr>
            <p:ph sz="quarter" idx="1"/>
          </p:nvPr>
        </p:nvSpPr>
        <p:spPr>
          <a:xfrm>
            <a:off x="611188" y="1447800"/>
            <a:ext cx="7345188" cy="4572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Es un jardín de Gertrude Jekyll del siglo XX</a:t>
            </a:r>
            <a:r>
              <a:rPr lang="es-ES" sz="2400" dirty="0"/>
              <a:t> que rodea la </a:t>
            </a:r>
            <a:r>
              <a:rPr lang="es-ES" sz="2400" b="1" dirty="0"/>
              <a:t>casa solariega</a:t>
            </a:r>
            <a:r>
              <a:rPr lang="es-ES" sz="2400" dirty="0"/>
              <a:t> en Upton Grey en el condado de Hampshire </a:t>
            </a:r>
          </a:p>
          <a:p>
            <a:pPr eaLnBrk="1" hangingPunct="1"/>
            <a:r>
              <a:rPr lang="es-ES" sz="2400" dirty="0"/>
              <a:t>Gertrude Jekyll señaló planes para unas 2 has. de jardín en la casa solariega en Upton Grey en 1907. </a:t>
            </a:r>
          </a:p>
          <a:p>
            <a:pPr eaLnBrk="1" hangingPunct="1"/>
            <a:r>
              <a:rPr lang="es-ES" sz="2400" dirty="0"/>
              <a:t>En este sitio se elaboró ​​una de sus más pintorescos jardines.</a:t>
            </a:r>
          </a:p>
          <a:p>
            <a:pPr eaLnBrk="1" hangingPunct="1"/>
            <a:r>
              <a:rPr lang="es-ES" sz="2400" dirty="0"/>
              <a:t> Incluye muchas características de un jardín típico de Jekyll, pero es a una escala mucho más pequeña que la mayoría de sus otras realizaciones</a:t>
            </a:r>
            <a:r>
              <a:rPr lang="es-ES" dirty="0"/>
              <a:t>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246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897960" cy="5327650"/>
          </a:xfrm>
        </p:spPr>
        <p:txBody>
          <a:bodyPr/>
          <a:lstStyle/>
          <a:p>
            <a:pPr eaLnBrk="1" hangingPunct="1"/>
            <a:r>
              <a:rPr lang="es-ES" sz="2400" dirty="0"/>
              <a:t>Al oeste de la casa esta el jardín salvaje. </a:t>
            </a:r>
          </a:p>
          <a:p>
            <a:pPr eaLnBrk="1" hangingPunct="1"/>
            <a:r>
              <a:rPr lang="es-ES" sz="2400" dirty="0"/>
              <a:t>Algunas de las galerías originales de narcisos quedan al final del jardín Salvaje, aún de las que diseñó Jekyll. </a:t>
            </a:r>
          </a:p>
          <a:p>
            <a:pPr eaLnBrk="1" hangingPunct="1"/>
            <a:r>
              <a:rPr lang="es-ES" sz="2400" dirty="0"/>
              <a:t>Al este de la casa está el jardín formal. </a:t>
            </a:r>
          </a:p>
          <a:p>
            <a:pPr eaLnBrk="1" hangingPunct="1"/>
            <a:r>
              <a:rPr lang="es-ES" sz="2400" dirty="0"/>
              <a:t>Aquí no hay líneas curvas, Jekyll diseño un césped  y los  típicos mixed-borders cuyos colores se ejecutan en las derivas de frío a caliente de retorno y deja que se enfríe de nuevo.</a:t>
            </a:r>
          </a:p>
          <a:p>
            <a:pPr eaLnBrk="1" hangingPunct="1"/>
            <a:r>
              <a:rPr lang="es-ES" sz="2400" dirty="0"/>
              <a:t>Estos, con el césped de tenis y bowling se incluyen dentro de los setos de tejo. </a:t>
            </a:r>
          </a:p>
        </p:txBody>
      </p:sp>
    </p:spTree>
    <p:extLst>
      <p:ext uri="{BB962C8B-B14F-4D97-AF65-F5344CB8AC3E}">
        <p14:creationId xmlns:p14="http://schemas.microsoft.com/office/powerpoint/2010/main" val="20537912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/>
          <a:lstStyle/>
          <a:p>
            <a:pPr eaLnBrk="1" hangingPunct="1"/>
            <a:r>
              <a:rPr lang="es-ES" sz="2400" dirty="0"/>
              <a:t>Fuera de la cobertura se encuentra el nuttery, el huerto, la  casa rural. </a:t>
            </a:r>
          </a:p>
          <a:p>
            <a:pPr eaLnBrk="1" hangingPunct="1"/>
            <a:r>
              <a:rPr lang="es-ES" sz="2400" dirty="0"/>
              <a:t>El conjunto del jardín ha sido fielmente restaurado con los muchos planos que Jekyll diseño y plantas originales.  </a:t>
            </a:r>
          </a:p>
          <a:p>
            <a:pPr eaLnBrk="1" hangingPunct="1"/>
            <a:r>
              <a:rPr lang="es-ES" sz="2400" dirty="0"/>
              <a:t>El jardín quedó en mal estado y fue restaurado en 1986. </a:t>
            </a:r>
          </a:p>
          <a:p>
            <a:pPr eaLnBrk="1" hangingPunct="1"/>
            <a:r>
              <a:rPr lang="es-ES" sz="2400" dirty="0"/>
              <a:t>Es visitable con cita previa.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10260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Upton House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73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Upton_grey Manor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8647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Gertrude Upton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663"/>
            <a:ext cx="9144000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6021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Upton Grey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39" name="2 Imagen" descr="Upton Grey.-x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429000"/>
            <a:ext cx="464343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2" descr="http://www.riverhillgardensupplies.com/userimages/kkkkkkkkkkkkkkkkk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4" descr="http://3.bp.blogspot.com/_dLSVgS5AxBI/R7qXHnes45I/AAAAAAAADeI/XrWyIGxJ_i0/s400/manorhouseuptongreypergolaresto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005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7131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Upton Grey Manor House,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0488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Upton House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0558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Upton Hse-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9842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Upton Hse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8250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Upton_gre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1542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Upton Grey.-rosegd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9382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Upton Grey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6290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432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0902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6117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2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6299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6756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6890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4058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1885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02184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1631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9744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6863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5436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2930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Hestercombe House</a:t>
            </a:r>
          </a:p>
        </p:txBody>
      </p:sp>
      <p:sp>
        <p:nvSpPr>
          <p:cNvPr id="8704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73238"/>
            <a:ext cx="7041976" cy="4246562"/>
          </a:xfrm>
        </p:spPr>
        <p:txBody>
          <a:bodyPr/>
          <a:lstStyle/>
          <a:p>
            <a:pPr eaLnBrk="1" hangingPunct="1"/>
            <a:r>
              <a:rPr lang="es-ES" sz="2400" b="1" dirty="0"/>
              <a:t>Hestercombe House</a:t>
            </a:r>
            <a:r>
              <a:rPr lang="es-ES" sz="2400" dirty="0"/>
              <a:t> es una histórica casa de campo en la parroquia de Oeste Monkton en el Quantock Hills , cerca de Taunton , en Somerset , Inglaterra. </a:t>
            </a:r>
          </a:p>
          <a:p>
            <a:pPr eaLnBrk="1" hangingPunct="1"/>
            <a:r>
              <a:rPr lang="es-ES" sz="2400" dirty="0"/>
              <a:t>Su restauración a los planes originales de Gertrude Jekyll  de (1904-07)  han hecho "una de los mejores jardines abiertos al publico de manera regular.</a:t>
            </a:r>
          </a:p>
          <a:p>
            <a:pPr eaLnBrk="1" hangingPunct="1"/>
            <a:r>
              <a:rPr lang="es-ES" sz="2400" dirty="0"/>
              <a:t> Es visitado por aproximadamente 70.000 personas por año. </a:t>
            </a:r>
          </a:p>
        </p:txBody>
      </p:sp>
    </p:spTree>
    <p:extLst>
      <p:ext uri="{BB962C8B-B14F-4D97-AF65-F5344CB8AC3E}">
        <p14:creationId xmlns:p14="http://schemas.microsoft.com/office/powerpoint/2010/main" val="35918524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1" y="1125538"/>
            <a:ext cx="6969968" cy="4894262"/>
          </a:xfrm>
        </p:spPr>
        <p:txBody>
          <a:bodyPr/>
          <a:lstStyle/>
          <a:p>
            <a:pPr eaLnBrk="1" hangingPunct="1"/>
            <a:r>
              <a:rPr lang="es-ES" sz="2400" dirty="0"/>
              <a:t>La finca  figura en el Registro del Patrimonio Inglés de Parques y Jardines de Especial Interés Histórico en Inglaterra en el Grado I</a:t>
            </a:r>
          </a:p>
          <a:p>
            <a:pPr eaLnBrk="1" hangingPunct="1"/>
            <a:r>
              <a:rPr lang="es-ES" sz="2400" dirty="0"/>
              <a:t>El sitio también incluye un 0,08 hectáreas  dedicadas  un Sitio de Especial Interés Científico biológico en Somerset, desde el año 2000 .</a:t>
            </a:r>
          </a:p>
          <a:p>
            <a:pPr eaLnBrk="1" hangingPunct="1"/>
            <a:r>
              <a:rPr lang="es-ES" sz="2400" dirty="0"/>
              <a:t>La casa fue utilizada como sede de los británicos del Octavo Cuerpo en la Segunda Guerra Mundial , y ha sido propiedad de Somerset County Council desde 1951.</a:t>
            </a:r>
          </a:p>
        </p:txBody>
      </p:sp>
    </p:spTree>
    <p:extLst>
      <p:ext uri="{BB962C8B-B14F-4D97-AF65-F5344CB8AC3E}">
        <p14:creationId xmlns:p14="http://schemas.microsoft.com/office/powerpoint/2010/main" val="31536802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6825952" cy="4967287"/>
          </a:xfrm>
        </p:spPr>
        <p:txBody>
          <a:bodyPr/>
          <a:lstStyle/>
          <a:p>
            <a:r>
              <a:rPr lang="es-ES" sz="2400" dirty="0"/>
              <a:t>Se utiliza como un centro administrativo y es la base actual de la  Prevención de Incendios y Salvamento de Dorset. Somerset. </a:t>
            </a:r>
          </a:p>
          <a:p>
            <a:r>
              <a:rPr lang="es-ES" sz="2400" dirty="0"/>
              <a:t>En mayo de 2011, la sala de control se trasladó al Centro de Control Regional . </a:t>
            </a:r>
          </a:p>
          <a:p>
            <a:r>
              <a:rPr lang="es-ES" sz="2400" dirty="0"/>
              <a:t>Cuando la casa y los jardines fueron heredados por Coplestone Warre Bampfylde (1720-91) en el siglo XVIII, un se convirtió en un jardín de paisaje que contenía lagunas, una gran cascada , una alcoba gótica, un cenador y el templo de  Toscana (1786),  un mausoleo, y una rústica casa de brujas ".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10659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975"/>
            <a:ext cx="6825952" cy="48228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Bampfylde , un arquitecto amateur, diseñó un templo dórico en 1786y se le se añadió un parterre Victoriano cerca de la casa de Henry Hall en la década de 1870 ,</a:t>
            </a:r>
            <a:r>
              <a:rPr lang="es-ES" sz="2400" baseline="30000" dirty="0"/>
              <a:t> </a:t>
            </a:r>
            <a:r>
              <a:rPr lang="es-ES" sz="2400" dirty="0"/>
              <a:t> con una nueva ampliación de  1.5 hectáreas </a:t>
            </a:r>
            <a:r>
              <a:rPr lang="es-ES" sz="2400" baseline="30000" dirty="0"/>
              <a:t>..</a:t>
            </a:r>
          </a:p>
          <a:p>
            <a:pPr eaLnBrk="1" hangingPunct="1"/>
            <a:r>
              <a:rPr lang="es-ES" sz="2400" dirty="0"/>
              <a:t>El jardín eduardiano fue presentado por Gertrude Jekyll y Edwin Lutyens entre 1904 y 1906 para la compañía Ingeniería sin Fronteras Portman Hon.</a:t>
            </a:r>
          </a:p>
          <a:p>
            <a:pPr eaLnBrk="1" hangingPunct="1"/>
            <a:r>
              <a:rPr lang="es-ES" sz="2400" dirty="0"/>
              <a:t>La "Gran plataforma" combinando las características modeladas de un parterre con la siembra de herbáceas resistentes elegidas por la Srta. Jekyll. 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0227590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6753944" cy="50387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resultado un jardín ", notable por la concisa  audacia de su diseño, y por la minuciosa atención al detalle de todas partes para ser visto en la variedad y el manejo imaginativo de los materiales en contraste, ya sea de cantos rodados, azulejo de piedra, o finamente hiladas de piedra local ".</a:t>
            </a:r>
          </a:p>
          <a:p>
            <a:pPr eaLnBrk="1" hangingPunct="1"/>
            <a:r>
              <a:rPr lang="es-ES" sz="2400" dirty="0"/>
              <a:t>Lutyens también diseñó el invernadero unos 50 m2 al este de la casa principal entre 1904 a 1909, que ahora es grado I de protección ,al igual que los muros de los jardines, la pavimentación y los paseos en el frente sur de la casa. 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0365977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6969968" cy="4967287"/>
          </a:xfrm>
        </p:spPr>
        <p:txBody>
          <a:bodyPr/>
          <a:lstStyle/>
          <a:p>
            <a:pPr eaLnBrk="1" hangingPunct="1"/>
            <a:r>
              <a:rPr lang="es-ES" sz="2400" dirty="0"/>
              <a:t>Desde octubre de 2003, el paisaje y los jardines, que se extiende a más (0,40 km </a:t>
            </a:r>
            <a:r>
              <a:rPr lang="es-ES" sz="2400" baseline="30000" dirty="0"/>
              <a:t>2),</a:t>
            </a:r>
            <a:r>
              <a:rPr lang="es-ES" sz="2400" dirty="0"/>
              <a:t> han sido gestionados por la Fundación Jardines Hestercombe, una organización sin animo de lucro creada para restaurar y preservar el sitio con una  concesión de 3´7 M de libras de la Heritage Lottery Fundation . </a:t>
            </a:r>
          </a:p>
          <a:p>
            <a:pPr eaLnBrk="1" hangingPunct="1"/>
            <a:r>
              <a:rPr lang="es-ES" sz="2400" dirty="0"/>
              <a:t>Los jardines que figuran en la BBC los </a:t>
            </a:r>
            <a:r>
              <a:rPr lang="es-ES" sz="2400" i="1" dirty="0"/>
              <a:t>Jardines</a:t>
            </a:r>
            <a:r>
              <a:rPr lang="es-ES" sz="2400" dirty="0"/>
              <a:t> de TV a </a:t>
            </a:r>
            <a:r>
              <a:rPr lang="es-ES" sz="2400" i="1" dirty="0"/>
              <a:t>través de</a:t>
            </a:r>
            <a:r>
              <a:rPr lang="es-ES" sz="2400" dirty="0"/>
              <a:t> series de </a:t>
            </a:r>
            <a:r>
              <a:rPr lang="es-ES" sz="2400" i="1" dirty="0"/>
              <a:t>tiempo,</a:t>
            </a:r>
            <a:r>
              <a:rPr lang="es-ES" sz="2400" dirty="0"/>
              <a:t> y cubren más de 40 hectáreas (160.000 </a:t>
            </a:r>
            <a:r>
              <a:rPr lang="es-ES" sz="2400" baseline="30000" dirty="0"/>
              <a:t>m2),</a:t>
            </a:r>
            <a:r>
              <a:rPr lang="es-ES" sz="2400" dirty="0"/>
              <a:t> con tres diferentes estilos de jardín que van desde paseos por el bosque a los lagos y estanques de jardines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117635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/>
          <a:lstStyle/>
          <a:p>
            <a:r>
              <a:rPr lang="es-ES" sz="2400" dirty="0"/>
              <a:t>El paisaje  georgiano  y la terraza victoriana y los jardines formales  Edwardianos se combinan para crear la diversidad biológica y el interés para los visitantes.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08327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Hestercombe_House_and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98827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2 Imagen" descr="Hestercombe,_Orangery_on_righ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2671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2 Imagen" descr="Hestercombe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93086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Hestercombe Gardens.-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2823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hestercombe Gardens.-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5393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Hestercombe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37081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Hestercombe House Gardens.-Somerset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9644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Hestercombe Gardens.-Somerset.-UK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1421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Hestercombe,_Great_Pl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59692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2 Imagen" descr="Hestercombe Gardens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76909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Hestercombe Gardens.-ñ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31436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Hestercopmbe..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30168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Hestercombe Garden.-x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37990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Hestercombe Gardens.-x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23301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Hestercombe Gardens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64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262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Hestercombe House4 Mediu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8368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Hestercombe_Dutch_Garde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5" name="2 Imagen" descr="Hestercombe_House_and_Garde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6" name="4 Imagen" descr="Hestercombe_House_and_Garde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7" name="6 Imagen" descr="Hestrecombe.-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4572000" cy="372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66670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Hestercombe-Edwardian Garde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59560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Hestercombe House Gardens.-Somers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600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Hestercombe_Dutch_Garde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2929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Hestercombe House Gardens.-Somerset.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217833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3 Imagen" descr="Hestercomb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5" name="4 Imagen" descr="Hestercomb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00463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womenscreativityproject.files.wordpress.com/2010/10/hestercombe_200309_02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3071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2596</Words>
  <Application>Microsoft Office PowerPoint</Application>
  <PresentationFormat>Presentación en pantalla (4:3)</PresentationFormat>
  <Paragraphs>252</Paragraphs>
  <Slides>109</Slides>
  <Notes>74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109</vt:i4>
      </vt:variant>
    </vt:vector>
  </HeadingPairs>
  <TitlesOfParts>
    <vt:vector size="115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JARDINES.-Gertrude Jekyll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Munstead Wood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Castle Drogo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Upton Grey Manor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Hestercombe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10</cp:revision>
  <dcterms:created xsi:type="dcterms:W3CDTF">2013-09-08T06:06:48Z</dcterms:created>
  <dcterms:modified xsi:type="dcterms:W3CDTF">2018-03-12T06:46:49Z</dcterms:modified>
</cp:coreProperties>
</file>