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9"/>
  </p:notesMasterIdLst>
  <p:sldIdLst>
    <p:sldId id="373" r:id="rId2"/>
    <p:sldId id="266" r:id="rId3"/>
    <p:sldId id="280" r:id="rId4"/>
    <p:sldId id="275" r:id="rId5"/>
    <p:sldId id="273" r:id="rId6"/>
    <p:sldId id="276" r:id="rId7"/>
    <p:sldId id="274" r:id="rId8"/>
    <p:sldId id="272" r:id="rId9"/>
    <p:sldId id="267" r:id="rId10"/>
    <p:sldId id="268" r:id="rId11"/>
    <p:sldId id="269" r:id="rId12"/>
    <p:sldId id="270" r:id="rId13"/>
    <p:sldId id="271" r:id="rId14"/>
    <p:sldId id="277" r:id="rId15"/>
    <p:sldId id="278" r:id="rId16"/>
    <p:sldId id="279"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374" r:id="rId34"/>
    <p:sldId id="375" r:id="rId35"/>
    <p:sldId id="376" r:id="rId36"/>
    <p:sldId id="377" r:id="rId37"/>
    <p:sldId id="297" r:id="rId38"/>
    <p:sldId id="298" r:id="rId39"/>
    <p:sldId id="299" r:id="rId40"/>
    <p:sldId id="300" r:id="rId41"/>
    <p:sldId id="301" r:id="rId42"/>
    <p:sldId id="302" r:id="rId43"/>
    <p:sldId id="303" r:id="rId44"/>
    <p:sldId id="304" r:id="rId45"/>
    <p:sldId id="305" r:id="rId46"/>
    <p:sldId id="307" r:id="rId47"/>
    <p:sldId id="306" r:id="rId48"/>
    <p:sldId id="308" r:id="rId49"/>
    <p:sldId id="309" r:id="rId50"/>
    <p:sldId id="310" r:id="rId51"/>
    <p:sldId id="311" r:id="rId52"/>
    <p:sldId id="378" r:id="rId53"/>
    <p:sldId id="379" r:id="rId54"/>
    <p:sldId id="380" r:id="rId55"/>
    <p:sldId id="381" r:id="rId56"/>
    <p:sldId id="383" r:id="rId57"/>
    <p:sldId id="384" r:id="rId58"/>
    <p:sldId id="385" r:id="rId59"/>
    <p:sldId id="386" r:id="rId60"/>
    <p:sldId id="390" r:id="rId61"/>
    <p:sldId id="392" r:id="rId62"/>
    <p:sldId id="391" r:id="rId63"/>
    <p:sldId id="393" r:id="rId64"/>
    <p:sldId id="394" r:id="rId65"/>
    <p:sldId id="395" r:id="rId66"/>
    <p:sldId id="396"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29"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57" r:id="rId113"/>
    <p:sldId id="358" r:id="rId114"/>
    <p:sldId id="359" r:id="rId115"/>
    <p:sldId id="360" r:id="rId116"/>
    <p:sldId id="361" r:id="rId117"/>
    <p:sldId id="362" r:id="rId118"/>
    <p:sldId id="363" r:id="rId119"/>
    <p:sldId id="364" r:id="rId120"/>
    <p:sldId id="365" r:id="rId121"/>
    <p:sldId id="366" r:id="rId122"/>
    <p:sldId id="367" r:id="rId123"/>
    <p:sldId id="368" r:id="rId124"/>
    <p:sldId id="369" r:id="rId125"/>
    <p:sldId id="370" r:id="rId126"/>
    <p:sldId id="371" r:id="rId127"/>
    <p:sldId id="372"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508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88EB78-60A2-4A17-9611-8E9153E9E0AD}"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79AB9B-1D88-481F-BF50-0AE9EB709E85}" type="slidenum">
              <a:rPr lang="es-ES" smtClean="0"/>
              <a:t>‹Nº›</a:t>
            </a:fld>
            <a:endParaRPr lang="es-ES" dirty="0"/>
          </a:p>
        </p:txBody>
      </p:sp>
    </p:spTree>
    <p:extLst>
      <p:ext uri="{BB962C8B-B14F-4D97-AF65-F5344CB8AC3E}">
        <p14:creationId xmlns:p14="http://schemas.microsoft.com/office/powerpoint/2010/main" val="2112024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8296D2-AC37-48CF-8DD8-6DB07B61812C}"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12E2DF-0AAD-4A84-94EC-0BA20F6E1368}"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5336E8-B4FC-44F0-815C-F7EFD70E8066}"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F6CBE7-F0C8-491C-A4EA-F4D4ACB4B1ED}"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9334FE-82DC-4BF2-A6E8-BB49B5156C5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99E94A-3D84-427A-9B54-1032B209427A}"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FE2D0C-CDEF-44A6-8D32-237DC5A4A983}"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512A78-1DC3-47C0-BCC5-2F8305B7A0EA}"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B58C78-2CDD-4371-AE34-3C7AD25C542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661166-625D-4D22-8138-1530A0B8A27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FCCD4D-E8FC-48E1-A2C9-D47F669E6AC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844D33-2930-441F-9EB9-DA1DCCED4F4E}"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ED29C1-59C3-4E94-8341-B8CBBFF3169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Boord</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1D3D43-F800-4222-8EC9-AFBB0E938A2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E1717A-14C1-4360-9C0B-C629297382E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58122F-A228-4FFB-AFB5-9B10EAA182C8}"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C3DFF6-DCAC-4861-95DE-8DCFCA00B50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C51F29-1435-4401-A0C5-F17BB31BF24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BD83C5-879F-4833-821B-C22B7EE8AEC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C00C33-2AEF-481A-B21A-98DC03CB5C9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67D1EE-CD9F-4F53-8B62-06CB32FC960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AFC493-EA09-47AD-A3D3-8DD925162E9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2846C2-274B-4965-A028-E6196D3D111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D612A3-8BEA-450F-A3CE-C4D31569F54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0624D8-D1FE-4499-A426-FB60AD162B8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F57CA8-BF21-4D1F-9C7F-B4278F4034E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F98D07-F68E-4EDB-B5C1-704CEDF503A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F035D2-319E-4A06-8149-232FD3BA990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Brookengarden</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FE83FE-414B-4EBD-B854-16B21120892E}"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E6943F-9151-455E-97D4-328C720CE09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78141A-230E-4343-A194-29BEB4D3CE3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88C7B6-A85F-42F3-A8E6-05F3ABC945F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9A58CC-B7A1-450E-AD6D-6E40CD371BC1}"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AAC379-B7CA-4139-9EE1-CF6DBEC78CC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5AEBCA-B141-48E3-8872-20487378222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9465D8-BF27-4540-BF93-BD96DC1D914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750BDD-59FA-4E17-8199-D203414CF22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5DE733-41F6-4A71-8952-CFBBE9076C8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6DD5AE-6A02-4CBC-8332-1422195B91F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04D77F-D153-4253-B359-019A199D2D11}"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2E8544-B65E-47E3-8BD8-018739D07BA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A64A84-2D72-420E-8C0F-012271F096C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7A6188-7B18-47E2-97AC-0441FCC650B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Carishof</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2A5686-61FA-4D1B-A7C6-9608BC413CB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a:t>
            </a:r>
            <a:r>
              <a:rPr lang="es-ES" baseline="0" dirty="0"/>
              <a:t> Carishof</a:t>
            </a:r>
            <a:endParaRPr lang="es-ES" dirty="0"/>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52</a:t>
            </a:fld>
            <a:endParaRPr lang="es-ES" dirty="0"/>
          </a:p>
        </p:txBody>
      </p:sp>
    </p:spTree>
    <p:extLst>
      <p:ext uri="{BB962C8B-B14F-4D97-AF65-F5344CB8AC3E}">
        <p14:creationId xmlns:p14="http://schemas.microsoft.com/office/powerpoint/2010/main" val="5880455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53</a:t>
            </a:fld>
            <a:endParaRPr lang="es-ES" dirty="0"/>
          </a:p>
        </p:txBody>
      </p:sp>
    </p:spTree>
    <p:extLst>
      <p:ext uri="{BB962C8B-B14F-4D97-AF65-F5344CB8AC3E}">
        <p14:creationId xmlns:p14="http://schemas.microsoft.com/office/powerpoint/2010/main" val="25864992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54</a:t>
            </a:fld>
            <a:endParaRPr lang="es-ES" dirty="0"/>
          </a:p>
        </p:txBody>
      </p:sp>
    </p:spTree>
    <p:extLst>
      <p:ext uri="{BB962C8B-B14F-4D97-AF65-F5344CB8AC3E}">
        <p14:creationId xmlns:p14="http://schemas.microsoft.com/office/powerpoint/2010/main" val="11890713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55</a:t>
            </a:fld>
            <a:endParaRPr lang="es-ES" dirty="0"/>
          </a:p>
        </p:txBody>
      </p:sp>
    </p:spTree>
    <p:extLst>
      <p:ext uri="{BB962C8B-B14F-4D97-AF65-F5344CB8AC3E}">
        <p14:creationId xmlns:p14="http://schemas.microsoft.com/office/powerpoint/2010/main" val="32918165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56</a:t>
            </a:fld>
            <a:endParaRPr lang="es-ES" dirty="0"/>
          </a:p>
        </p:txBody>
      </p:sp>
    </p:spTree>
    <p:extLst>
      <p:ext uri="{BB962C8B-B14F-4D97-AF65-F5344CB8AC3E}">
        <p14:creationId xmlns:p14="http://schemas.microsoft.com/office/powerpoint/2010/main" val="17130962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57</a:t>
            </a:fld>
            <a:endParaRPr lang="es-ES" dirty="0"/>
          </a:p>
        </p:txBody>
      </p:sp>
    </p:spTree>
    <p:extLst>
      <p:ext uri="{BB962C8B-B14F-4D97-AF65-F5344CB8AC3E}">
        <p14:creationId xmlns:p14="http://schemas.microsoft.com/office/powerpoint/2010/main" val="8907611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58</a:t>
            </a:fld>
            <a:endParaRPr lang="es-ES" dirty="0"/>
          </a:p>
        </p:txBody>
      </p:sp>
    </p:spTree>
    <p:extLst>
      <p:ext uri="{BB962C8B-B14F-4D97-AF65-F5344CB8AC3E}">
        <p14:creationId xmlns:p14="http://schemas.microsoft.com/office/powerpoint/2010/main" val="4067231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59</a:t>
            </a:fld>
            <a:endParaRPr lang="es-ES" dirty="0"/>
          </a:p>
        </p:txBody>
      </p:sp>
    </p:spTree>
    <p:extLst>
      <p:ext uri="{BB962C8B-B14F-4D97-AF65-F5344CB8AC3E}">
        <p14:creationId xmlns:p14="http://schemas.microsoft.com/office/powerpoint/2010/main" val="34354114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60</a:t>
            </a:fld>
            <a:endParaRPr lang="es-ES" dirty="0"/>
          </a:p>
        </p:txBody>
      </p:sp>
    </p:spTree>
    <p:extLst>
      <p:ext uri="{BB962C8B-B14F-4D97-AF65-F5344CB8AC3E}">
        <p14:creationId xmlns:p14="http://schemas.microsoft.com/office/powerpoint/2010/main" val="34582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61</a:t>
            </a:fld>
            <a:endParaRPr lang="es-ES" dirty="0"/>
          </a:p>
        </p:txBody>
      </p:sp>
    </p:spTree>
    <p:extLst>
      <p:ext uri="{BB962C8B-B14F-4D97-AF65-F5344CB8AC3E}">
        <p14:creationId xmlns:p14="http://schemas.microsoft.com/office/powerpoint/2010/main" val="5663973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62</a:t>
            </a:fld>
            <a:endParaRPr lang="es-ES" dirty="0"/>
          </a:p>
        </p:txBody>
      </p:sp>
    </p:spTree>
    <p:extLst>
      <p:ext uri="{BB962C8B-B14F-4D97-AF65-F5344CB8AC3E}">
        <p14:creationId xmlns:p14="http://schemas.microsoft.com/office/powerpoint/2010/main" val="24585782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63</a:t>
            </a:fld>
            <a:endParaRPr lang="es-ES" dirty="0"/>
          </a:p>
        </p:txBody>
      </p:sp>
    </p:spTree>
    <p:extLst>
      <p:ext uri="{BB962C8B-B14F-4D97-AF65-F5344CB8AC3E}">
        <p14:creationId xmlns:p14="http://schemas.microsoft.com/office/powerpoint/2010/main" val="9028105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64</a:t>
            </a:fld>
            <a:endParaRPr lang="es-ES" dirty="0"/>
          </a:p>
        </p:txBody>
      </p:sp>
    </p:spTree>
    <p:extLst>
      <p:ext uri="{BB962C8B-B14F-4D97-AF65-F5344CB8AC3E}">
        <p14:creationId xmlns:p14="http://schemas.microsoft.com/office/powerpoint/2010/main" val="40324083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65</a:t>
            </a:fld>
            <a:endParaRPr lang="es-ES" dirty="0"/>
          </a:p>
        </p:txBody>
      </p:sp>
    </p:spTree>
    <p:extLst>
      <p:ext uri="{BB962C8B-B14F-4D97-AF65-F5344CB8AC3E}">
        <p14:creationId xmlns:p14="http://schemas.microsoft.com/office/powerpoint/2010/main" val="41482380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 Carishof</a:t>
            </a:r>
          </a:p>
          <a:p>
            <a:endParaRPr lang="es-ES" dirty="0"/>
          </a:p>
        </p:txBody>
      </p:sp>
      <p:sp>
        <p:nvSpPr>
          <p:cNvPr id="4" name="3 Marcador de número de diapositiva"/>
          <p:cNvSpPr>
            <a:spLocks noGrp="1"/>
          </p:cNvSpPr>
          <p:nvPr>
            <p:ph type="sldNum" sz="quarter" idx="10"/>
          </p:nvPr>
        </p:nvSpPr>
        <p:spPr/>
        <p:txBody>
          <a:bodyPr/>
          <a:lstStyle/>
          <a:p>
            <a:fld id="{3B79AB9B-1D88-481F-BF50-0AE9EB709E85}" type="slidenum">
              <a:rPr lang="es-ES" smtClean="0"/>
              <a:t>66</a:t>
            </a:fld>
            <a:endParaRPr lang="es-ES" dirty="0"/>
          </a:p>
        </p:txBody>
      </p:sp>
    </p:spTree>
    <p:extLst>
      <p:ext uri="{BB962C8B-B14F-4D97-AF65-F5344CB8AC3E}">
        <p14:creationId xmlns:p14="http://schemas.microsoft.com/office/powerpoint/2010/main" val="36629868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EBA653-4D4F-468C-A8CA-9E12782BA94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FE73B2-3D56-4DB5-8949-7CC71956144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D388C0-3039-471F-A20E-3E98E1A1F6C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AA760A-7670-4CF2-B8DD-B50B5988EF7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3C349D-5B94-4F1D-A137-37F033382FC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DeDijkgaerd</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C65838-9157-44B0-855D-9E5F8FAD5CE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DE4AB7-7CFA-46D0-8EF6-9FAC75A966CE}"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D4F91E-4B5A-43AD-AAB3-787A5A999265}"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FF8DC5-F590-4DCF-B18C-B528585ABB8D}"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58EC0D-002C-4D6E-A15D-2FB3EB05150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54F63-A80F-4C57-AFBF-A71DD3CBA2A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163C84-25AC-422C-AEDA-EFD358B96117}"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Dijkgaerd</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727B71-5219-486B-B0BC-1691561BDFA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1A69FD-AC7F-4A76-AC71-C83BA887A118}"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Vegorgen Tuin</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574434-92D4-413F-8C1E-E303C7E5707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43995E-31C4-4BCD-84D5-91557C18FB6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Vergorten Tuin</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717478-A860-4BA5-85BE-9EE54D5BF3B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Vergorgen Tuin</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842B55-F3CC-4D84-8327-023CC445FB39}"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81AE69-DE96-4284-A40E-A95B4FE70F4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2D1339-1ABC-4A29-A995-348ADB9AC7A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01FCDD-AF52-49FE-B068-C967ACFC3E4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8379AF-A271-42AE-BDD1-2CAADC2AA13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3FE698-12A6-445A-AAAC-8D8143228E45}"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5F47F6-F9D9-41B2-8597-07A25F6E686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De Verborgen Tuin</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BD93B7-53E2-4A55-BA58-4C97E458DC6C}"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F98E7F-0AC6-4C10-AADD-FECDBA9093C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8E084F-06D2-43DE-9202-C121E79A710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6E1CFB-32C5-4020-86C4-0EA81E2EAE9E}"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9DF447-D497-465E-8987-F3AEA65CF3B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313AE8-F731-4664-BFAE-FF4CBDECC21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9998CF-D490-41F0-B6D0-AB57A0EA435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D16B9F-DF51-420A-A5AF-E4E8542A3FA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03C671-2E88-4932-A7D6-842197F6D05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A4E0D2-B344-4D95-8534-95181721460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6C9DCF-F8C9-4CAF-A385-E81D0F1970B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54B456-FC09-462B-B68B-6E417ED06C68}"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Dun Overkaent</a:t>
            </a:r>
          </a:p>
        </p:txBody>
      </p:sp>
      <p:sp>
        <p:nvSpPr>
          <p:cNvPr id="293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C248E3-F47C-40EF-BE65-C487C5C061B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294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FF5729-9D21-4380-AF26-DA8D5767E173}"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Francrever Hofke</a:t>
            </a:r>
          </a:p>
        </p:txBody>
      </p:sp>
      <p:sp>
        <p:nvSpPr>
          <p:cNvPr id="295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F6D221-F6D5-4BC3-85B7-B661AB22FAD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296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B84CD8-F10F-4E71-80F5-C441DA5BA852}"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297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2F95CE-D0EC-4033-82A8-ACB90312669E}"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299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C7F1B6-8C34-407B-BB96-DD2EF7D1940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0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51441F-8994-4E8D-8B63-9CD90F8DB620}"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1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2B6E03-44F9-4E7F-AC31-F24BC0364C24}"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2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C96560-A382-4296-8A0D-F31395962E19}"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3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5F1B09-B188-49C7-8909-B3D98AC1519A}"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4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B37CC8-5BD2-4186-9E79-05518CD6DE84}"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5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3C6DCC-528D-4A6A-86C5-1C4E689AE82B}"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6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61CA4C-0C6D-4E57-B5F1-B6A1C8E5394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7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BDBA49-5933-454E-AB42-14F907FA7A71}"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8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5BD55C-60C8-4358-A37F-4492D7042CC8}"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Fancrever Hofke</a:t>
            </a:r>
          </a:p>
        </p:txBody>
      </p:sp>
      <p:sp>
        <p:nvSpPr>
          <p:cNvPr id="309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42DF41-99CE-49FE-BE78-4C14AAB9DFD2}" type="slidenum">
              <a:rPr lang="es-ES">
                <a:solidFill>
                  <a:prstClr val="black"/>
                </a:solidFill>
              </a:rPr>
              <a:pPr>
                <a:defRPr/>
              </a:pPr>
              <a:t>127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4176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59563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571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287811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210815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132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1494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9566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0606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6247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7536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4573325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3024336"/>
          </a:xfrm>
        </p:spPr>
        <p:txBody>
          <a:bodyPr>
            <a:normAutofit fontScale="90000"/>
          </a:bodyPr>
          <a:lstStyle/>
          <a:p>
            <a:r>
              <a:rPr lang="it-IT" sz="3600" dirty="0"/>
              <a:t>EUROPA.-LA VUELTA AL MUNDO EN 885 JARDINES.-HOLANDA</a:t>
            </a:r>
            <a:r>
              <a:rPr lang="it-IT" sz="3200" dirty="0"/>
              <a:t>.-De Boord.-Brookengarden.-De Carishof.-De Dijkaerd.-De Vervorgen Tuin .-Fancrever Höfke.-</a:t>
            </a:r>
            <a:endParaRPr lang="es-ES" sz="2800" dirty="0"/>
          </a:p>
        </p:txBody>
      </p:sp>
      <p:sp>
        <p:nvSpPr>
          <p:cNvPr id="3" name="2 Subtítulo"/>
          <p:cNvSpPr>
            <a:spLocks noGrp="1"/>
          </p:cNvSpPr>
          <p:nvPr>
            <p:ph type="subTitle" idx="1"/>
          </p:nvPr>
        </p:nvSpPr>
        <p:spPr>
          <a:xfrm>
            <a:off x="2286000" y="5003322"/>
            <a:ext cx="5094312" cy="1371600"/>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2775581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De  Boord</a:t>
            </a:r>
          </a:p>
        </p:txBody>
      </p:sp>
      <p:sp>
        <p:nvSpPr>
          <p:cNvPr id="65539" name="2 Marcador de contenido"/>
          <p:cNvSpPr>
            <a:spLocks noGrp="1"/>
          </p:cNvSpPr>
          <p:nvPr>
            <p:ph sz="quarter" idx="1"/>
          </p:nvPr>
        </p:nvSpPr>
        <p:spPr/>
        <p:txBody>
          <a:bodyPr>
            <a:normAutofit/>
          </a:bodyPr>
          <a:lstStyle/>
          <a:p>
            <a:r>
              <a:rPr lang="es-ES" dirty="0"/>
              <a:t>Este jardín en Nuenen está situado detrás de una casa de campo restaurada fachada de largo. </a:t>
            </a:r>
          </a:p>
          <a:p>
            <a:r>
              <a:rPr lang="es-ES" dirty="0"/>
              <a:t>La construcción del jardín se inició en 1995 y se ha mejorado y extiende de manera continua. </a:t>
            </a:r>
          </a:p>
          <a:p>
            <a:r>
              <a:rPr lang="es-ES" dirty="0"/>
              <a:t>Hoy el jardín consta de 7.000 m2, </a:t>
            </a:r>
          </a:p>
          <a:p>
            <a:r>
              <a:rPr lang="es-ES" dirty="0"/>
              <a:t>incluyendo un jardín japonés con efectos pájaro japonés, un jardín de césped, un jardín junto a la casa, un jardín formal y un jardín mediterráneo recientemente desarrollado. </a:t>
            </a:r>
          </a:p>
          <a:p>
            <a:r>
              <a:rPr lang="es-ES" dirty="0"/>
              <a:t>Ideas originales y buen mantenimiento han proporcionado un muy agradable, jardín completo. </a:t>
            </a:r>
          </a:p>
        </p:txBody>
      </p:sp>
    </p:spTree>
    <p:extLst>
      <p:ext uri="{BB962C8B-B14F-4D97-AF65-F5344CB8AC3E}">
        <p14:creationId xmlns:p14="http://schemas.microsoft.com/office/powerpoint/2010/main" val="904140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oord.-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993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ord.-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626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or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755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ord.-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85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ord.-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3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or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162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ord.-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411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or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112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or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352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or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387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or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358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ord.-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667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ord.-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126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ord.-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117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pPr eaLnBrk="1" hangingPunct="1"/>
            <a:r>
              <a:rPr lang="es-ES" dirty="0"/>
              <a:t>Brookengarden</a:t>
            </a:r>
          </a:p>
        </p:txBody>
      </p:sp>
      <p:sp>
        <p:nvSpPr>
          <p:cNvPr id="72707"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Los actuales propietarios se trasladaron a este jardín de 1,5 hectáreas en Hout-Blerick en 1992. </a:t>
            </a:r>
            <a:br>
              <a:rPr lang="es-ES" dirty="0"/>
            </a:br>
            <a:r>
              <a:rPr lang="es-ES" dirty="0"/>
              <a:t>En primer lugar  han renovado la casa y después paso a paso, el jardín se convirtió en nuevo. </a:t>
            </a:r>
            <a:br>
              <a:rPr lang="es-ES" dirty="0"/>
            </a:br>
            <a:r>
              <a:rPr lang="es-ES" dirty="0"/>
              <a:t>Más tarde, en el año 2004 llegaron a tener pasión por el jardín. </a:t>
            </a:r>
            <a:br>
              <a:rPr lang="es-ES" dirty="0"/>
            </a:br>
            <a:r>
              <a:rPr lang="es-ES" dirty="0"/>
              <a:t>Un gran estanque, es el corazón de uno de los jardines y la arena de la excavación se utilizó para elevar el jardín detrás de la laguna. </a:t>
            </a:r>
            <a:br>
              <a:rPr lang="es-ES" dirty="0"/>
            </a:br>
            <a:r>
              <a:rPr lang="es-ES" dirty="0"/>
              <a:t>En 2007, un nuevo estanque se creó con la idea de una pequeña playa. </a:t>
            </a:r>
            <a:br>
              <a:rPr lang="es-ES" dirty="0"/>
            </a:br>
            <a:endParaRPr lang="es-ES" dirty="0"/>
          </a:p>
        </p:txBody>
      </p:sp>
    </p:spTree>
    <p:extLst>
      <p:ext uri="{BB962C8B-B14F-4D97-AF65-F5344CB8AC3E}">
        <p14:creationId xmlns:p14="http://schemas.microsoft.com/office/powerpoint/2010/main" val="2239964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rokengarden.-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936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rooken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09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rooken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013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rooken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028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rooken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3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rooken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50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rookengarde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406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rookengarde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469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rookengarden.-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105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rookengarden.-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326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rookengarden.-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802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rooker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334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rooker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66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Brookengarden.-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176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rooker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05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 Carishof</a:t>
            </a:r>
          </a:p>
        </p:txBody>
      </p:sp>
      <p:sp>
        <p:nvSpPr>
          <p:cNvPr id="3" name="2 Marcador de contenido"/>
          <p:cNvSpPr>
            <a:spLocks noGrp="1"/>
          </p:cNvSpPr>
          <p:nvPr>
            <p:ph sz="quarter" idx="1"/>
          </p:nvPr>
        </p:nvSpPr>
        <p:spPr/>
        <p:txBody>
          <a:bodyPr/>
          <a:lstStyle/>
          <a:p>
            <a:r>
              <a:rPr lang="es-ES" dirty="0"/>
              <a:t> Vistas de un  jardín de 3750 m2 con coberturas de estructuras monumentales alrededor de un recientemente renovado jardín. </a:t>
            </a:r>
          </a:p>
          <a:p>
            <a:r>
              <a:rPr lang="es-ES" dirty="0"/>
              <a:t> Fronteras perennes, un estanque natural, corriente, invernadero, panadería renovada en el estado original, huerto, campo de frutales, viñedos locales. Patio en ambiente mediterráneo con figuras de madera de boj y plantas subtropicales.</a:t>
            </a:r>
          </a:p>
          <a:p>
            <a:r>
              <a:rPr lang="es-ES" dirty="0"/>
              <a:t>La historia de la Carishof se remonta a 1640; Desde entonces, ha habido varias veces ha sido reconstruido.</a:t>
            </a:r>
          </a:p>
        </p:txBody>
      </p:sp>
    </p:spTree>
    <p:extLst>
      <p:ext uri="{BB962C8B-B14F-4D97-AF65-F5344CB8AC3E}">
        <p14:creationId xmlns:p14="http://schemas.microsoft.com/office/powerpoint/2010/main" val="3503021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Las mayores operaciones se llevaron a cabo en 1777 cuando una espadaña se fijó para la sala de estar en la calle y en los años setenta del siglo 20, cuando la granja ha sido restaurada sustancial y una nueva ala sur se hizo realidad hasta 1959, un ala de entramado de madera cerrada la granja en un cuadrado. </a:t>
            </a:r>
          </a:p>
          <a:p>
            <a:r>
              <a:rPr lang="es-ES" dirty="0"/>
              <a:t>En esos años era el jardín de una parte, incluso si el patrón actual. Las coberturas de estructuras en las que haya y boj datan en gran parte de ese período. </a:t>
            </a:r>
          </a:p>
          <a:p>
            <a:r>
              <a:rPr lang="es-ES" dirty="0"/>
              <a:t>Con la llegada de los residentes actuales de marzo de 2002, más de un período de revisión drástica llegó para el jardín. </a:t>
            </a:r>
          </a:p>
          <a:p>
            <a:endParaRPr lang="es-ES" dirty="0"/>
          </a:p>
          <a:p>
            <a:endParaRPr lang="es-ES" dirty="0"/>
          </a:p>
          <a:p>
            <a:endParaRPr lang="es-ES" dirty="0"/>
          </a:p>
        </p:txBody>
      </p:sp>
    </p:spTree>
    <p:extLst>
      <p:ext uri="{BB962C8B-B14F-4D97-AF65-F5344CB8AC3E}">
        <p14:creationId xmlns:p14="http://schemas.microsoft.com/office/powerpoint/2010/main" val="304973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Las estructuras con madera de haya y boj setos se mantuvieron y ampliaron (especialmente con el tejo y las bolas de boj), pero el césped se tomaron las piezas fuertes para ser transformados en las fronteras de flores. </a:t>
            </a:r>
          </a:p>
          <a:p>
            <a:r>
              <a:rPr lang="es-ES" dirty="0"/>
              <a:t>Anteriormente, el jardín estaba lleno de plantas de flor . </a:t>
            </a:r>
          </a:p>
          <a:p>
            <a:r>
              <a:rPr lang="es-ES" dirty="0"/>
              <a:t>Así surgió entre marzo de 2002 y finales de 2004, las distintas fronteras, el invernadero fue construido en el año 2002, algunos árboles se aclararon y otros fueron recién plantados y consiguieron la Cour de un sicomoro. En 2003, un huerto y se plantaron viñedos de la zona y un espacio especial creado para bayas como las grosellas, frambuesas y moras.</a:t>
            </a:r>
          </a:p>
          <a:p>
            <a:endParaRPr lang="es-ES" dirty="0"/>
          </a:p>
          <a:p>
            <a:endParaRPr lang="es-ES" dirty="0"/>
          </a:p>
        </p:txBody>
      </p:sp>
    </p:spTree>
    <p:extLst>
      <p:ext uri="{BB962C8B-B14F-4D97-AF65-F5344CB8AC3E}">
        <p14:creationId xmlns:p14="http://schemas.microsoft.com/office/powerpoint/2010/main" val="3639694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la tradición de las vallas de Limburg fueron construidas de setos de espinos. En el huerto unos pocos años estaban después de cestas de mimbre alrededor de los árboles dispuestos en la imitación de los jardines medievales de servicios públicos; Los círculos ya se han utilizado para la naturalización de narcisos y flores silvestres de verano. </a:t>
            </a:r>
          </a:p>
          <a:p>
            <a:endParaRPr lang="es-ES" dirty="0"/>
          </a:p>
        </p:txBody>
      </p:sp>
    </p:spTree>
    <p:extLst>
      <p:ext uri="{BB962C8B-B14F-4D97-AF65-F5344CB8AC3E}">
        <p14:creationId xmlns:p14="http://schemas.microsoft.com/office/powerpoint/2010/main" val="3105052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De Carisho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199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De Caris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3707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De Caris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9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De Carisho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9199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De Carisho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217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De Carishof.-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892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De Carishof.-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246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De Carishof.-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725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De Carishof.-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4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De Carishof.-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219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De Carishof.-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814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De Carishof.-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2529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De Carishof.-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713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De Carishof.-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5449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e Carishof.-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076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70766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97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9929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5948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969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1751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521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61413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06145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58842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6845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80602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16003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87614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676930"/>
          </a:xfrm>
          <a:prstGeom prst="rect">
            <a:avLst/>
          </a:prstGeom>
        </p:spPr>
      </p:pic>
    </p:spTree>
    <p:extLst>
      <p:ext uri="{BB962C8B-B14F-4D97-AF65-F5344CB8AC3E}">
        <p14:creationId xmlns:p14="http://schemas.microsoft.com/office/powerpoint/2010/main" val="6059065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dirty="0"/>
              <a:t>De Dijkaerd</a:t>
            </a:r>
          </a:p>
        </p:txBody>
      </p:sp>
      <p:sp>
        <p:nvSpPr>
          <p:cNvPr id="112643" name="2 Marcador de contenido"/>
          <p:cNvSpPr>
            <a:spLocks noGrp="1"/>
          </p:cNvSpPr>
          <p:nvPr>
            <p:ph sz="quarter" idx="1"/>
          </p:nvPr>
        </p:nvSpPr>
        <p:spPr/>
        <p:txBody>
          <a:bodyPr>
            <a:normAutofit lnSpcReduction="10000"/>
          </a:bodyPr>
          <a:lstStyle/>
          <a:p>
            <a:pPr eaLnBrk="1" hangingPunct="1"/>
            <a:r>
              <a:rPr lang="es-ES" dirty="0"/>
              <a:t>En 1995 anuncios Broma Vos trasladó a una antigua casa de labranza con 3 / 4 acres de tierra. </a:t>
            </a:r>
            <a:br>
              <a:rPr lang="es-ES" dirty="0"/>
            </a:br>
            <a:r>
              <a:rPr lang="es-ES" dirty="0"/>
              <a:t> Comenzaron a desarrollarse allí jardín en el mismo año. </a:t>
            </a:r>
            <a:br>
              <a:rPr lang="es-ES" dirty="0"/>
            </a:br>
            <a:r>
              <a:rPr lang="es-ES" dirty="0"/>
              <a:t>Después de algunos años varias salas de jardín se han creado </a:t>
            </a:r>
            <a:br>
              <a:rPr lang="es-ES" dirty="0"/>
            </a:br>
            <a:r>
              <a:rPr lang="es-ES" dirty="0"/>
              <a:t>como un jardín barroco y un jardín blanco frente a la casa. </a:t>
            </a:r>
            <a:br>
              <a:rPr lang="es-ES" dirty="0"/>
            </a:br>
            <a:r>
              <a:rPr lang="es-ES" dirty="0"/>
              <a:t>Hoy en día existe una pérgola cubierta de glicinas azules con una longitud de 15 metros y en mayo es un centro de atención. </a:t>
            </a:r>
            <a:br>
              <a:rPr lang="es-ES" dirty="0"/>
            </a:br>
            <a:r>
              <a:rPr lang="es-ES" dirty="0"/>
              <a:t>También se ha creado un estanque y algunos más en los que hay un gran césped con bordes de color rosa.</a:t>
            </a:r>
          </a:p>
        </p:txBody>
      </p:sp>
    </p:spTree>
    <p:extLst>
      <p:ext uri="{BB962C8B-B14F-4D97-AF65-F5344CB8AC3E}">
        <p14:creationId xmlns:p14="http://schemas.microsoft.com/office/powerpoint/2010/main" val="35464372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914400" y="981075"/>
            <a:ext cx="6897960" cy="5038725"/>
          </a:xfrm>
        </p:spPr>
        <p:txBody>
          <a:bodyPr/>
          <a:lstStyle/>
          <a:p>
            <a:pPr eaLnBrk="1" hangingPunct="1"/>
            <a:r>
              <a:rPr lang="es-ES" dirty="0"/>
              <a:t>Mientras tanto, se añadió un jardín de vegetales . </a:t>
            </a:r>
            <a:br>
              <a:rPr lang="es-ES" dirty="0"/>
            </a:br>
            <a:r>
              <a:rPr lang="es-ES" dirty="0"/>
              <a:t>En el año 2004 el jardín fue ampliado con 1 / 2 acres de tierra. </a:t>
            </a:r>
            <a:br>
              <a:rPr lang="es-ES" dirty="0"/>
            </a:br>
            <a:r>
              <a:rPr lang="es-ES" dirty="0"/>
              <a:t>Ahora podemos ver un gran estanque y una bordura con plantas perennes que pueden sobrevivir en las circunstancias de secano. </a:t>
            </a:r>
            <a:br>
              <a:rPr lang="es-ES" dirty="0"/>
            </a:br>
            <a:r>
              <a:rPr lang="es-ES" dirty="0"/>
              <a:t>La conexión entre el viejo y el nuevo jardín se convirtió en un jardín de rosas. </a:t>
            </a:r>
            <a:br>
              <a:rPr lang="es-ES" dirty="0"/>
            </a:br>
            <a:r>
              <a:rPr lang="es-ES" dirty="0"/>
              <a:t>Desde la casa hay una buena vista sobre la estructura del jardín. </a:t>
            </a:r>
            <a:br>
              <a:rPr lang="es-ES" dirty="0"/>
            </a:br>
            <a:r>
              <a:rPr lang="es-ES" dirty="0"/>
              <a:t>En el año 2008 se ha creado un nuevo jardín de flores cortadas.</a:t>
            </a:r>
          </a:p>
        </p:txBody>
      </p:sp>
    </p:spTree>
    <p:extLst>
      <p:ext uri="{BB962C8B-B14F-4D97-AF65-F5344CB8AC3E}">
        <p14:creationId xmlns:p14="http://schemas.microsoft.com/office/powerpoint/2010/main" val="28039624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e Dijgae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1262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e Dijgkae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3319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e Dijgkaer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4028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De Dijgkaer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3838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dE dIJGKAER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006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De Dykgae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1884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De Dykgaer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1941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2 Imagen" descr="De Dykgaer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2953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De Dykgaert.-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8156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De Dykgaer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7718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De Dykgaert.-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8710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De Dykgaer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2532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De Dykgaert.-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0151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De Dykgaer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818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p:txBody>
          <a:bodyPr/>
          <a:lstStyle/>
          <a:p>
            <a:pPr eaLnBrk="1" hangingPunct="1"/>
            <a:r>
              <a:rPr lang="es-ES" dirty="0"/>
              <a:t>De Vervorgen Tuin </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Goossens Gerrit y Leny iniciaron un jardín de 2500 m2. en el año 1985. </a:t>
            </a:r>
            <a:br>
              <a:rPr lang="es-ES" dirty="0"/>
            </a:br>
            <a:r>
              <a:rPr lang="es-ES" dirty="0"/>
              <a:t> En primer lugar crearon un jardín con un estanque. </a:t>
            </a:r>
            <a:br>
              <a:rPr lang="es-ES" dirty="0"/>
            </a:br>
            <a:r>
              <a:rPr lang="es-ES" dirty="0"/>
              <a:t>Más tarde, un jardín de tejos, un jardín arbolado y una rocalla.</a:t>
            </a:r>
          </a:p>
          <a:p>
            <a:pPr marL="274320" indent="-274320" eaLnBrk="1" fontAlgn="auto" hangingPunct="1">
              <a:spcBef>
                <a:spcPts val="580"/>
              </a:spcBef>
              <a:spcAft>
                <a:spcPts val="0"/>
              </a:spcAft>
              <a:buFont typeface="Wingdings 2"/>
              <a:buChar char=""/>
              <a:defRPr/>
            </a:pPr>
            <a:r>
              <a:rPr lang="es-ES" dirty="0"/>
              <a:t>La rocalla se amplió en 2006 con una cascada y una cueva. </a:t>
            </a:r>
            <a:br>
              <a:rPr lang="es-ES" dirty="0"/>
            </a:br>
            <a:r>
              <a:rPr lang="es-ES" dirty="0"/>
              <a:t>En 1996, una pradera se transformó en un jardín de rosas con más de 280 variedades de  rosas diferentes. </a:t>
            </a:r>
            <a:br>
              <a:rPr lang="es-ES" dirty="0"/>
            </a:br>
            <a:r>
              <a:rPr lang="es-ES" dirty="0"/>
              <a:t>También fueron plantadas muchas plantas perennes en el jardín. </a:t>
            </a:r>
            <a:br>
              <a:rPr lang="es-ES" dirty="0"/>
            </a:br>
            <a:endParaRPr lang="es-ES" dirty="0"/>
          </a:p>
        </p:txBody>
      </p:sp>
    </p:spTree>
    <p:extLst>
      <p:ext uri="{BB962C8B-B14F-4D97-AF65-F5344CB8AC3E}">
        <p14:creationId xmlns:p14="http://schemas.microsoft.com/office/powerpoint/2010/main" val="9966724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El jardín es muy sorprendente.</a:t>
            </a:r>
            <a:br>
              <a:rPr lang="es-ES" dirty="0"/>
            </a:br>
            <a:r>
              <a:rPr lang="es-ES" dirty="0"/>
              <a:t>Cada cuarto domingo de junio, se celebra un concierto en el jardín con una exposición. </a:t>
            </a:r>
            <a:br>
              <a:rPr lang="es-ES" dirty="0"/>
            </a:br>
            <a:endParaRPr lang="es-ES" dirty="0"/>
          </a:p>
        </p:txBody>
      </p:sp>
    </p:spTree>
    <p:extLst>
      <p:ext uri="{BB962C8B-B14F-4D97-AF65-F5344CB8AC3E}">
        <p14:creationId xmlns:p14="http://schemas.microsoft.com/office/powerpoint/2010/main" val="1495479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De Verborgen Tu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2455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De Verborgen Tu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3666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De Verborgen Tu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1370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De Verborgten Tu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2628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De Vergoprten Tu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5670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De Vergoprten Tui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5390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De Vergorten Tu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2643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De Vergorten Tui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4515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De Vergorten Tui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2820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2 Imagen" descr="De Vergoten Tui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2277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De Vergorten Tu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179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De Vergoten Tui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3416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Den Overko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6732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Der Overka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5724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Der Overkaen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4238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Der Overkaen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77932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Der Overkaen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1745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Der Overkaen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4390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Der Overkaen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04686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Der Overkaent.-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653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Der Overkaen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9756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Der Overkaent.-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4786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Der Overkaen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0553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Der Overkaent.-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3717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type="title"/>
          </p:nvPr>
        </p:nvSpPr>
        <p:spPr/>
        <p:txBody>
          <a:bodyPr/>
          <a:lstStyle/>
          <a:p>
            <a:pPr eaLnBrk="1" hangingPunct="1"/>
            <a:r>
              <a:rPr lang="es-ES" dirty="0"/>
              <a:t>Fancrever Höfke</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Al ver la casa en Groenstraat nº. 10 uno no tiene idea de qué tipo de jardín  podemos encontrar detrás de la casa. </a:t>
            </a:r>
            <a:br>
              <a:rPr lang="es-ES" dirty="0"/>
            </a:br>
            <a:r>
              <a:rPr lang="es-ES" dirty="0"/>
              <a:t>Las características de este jardín son de 110 metros de largo y 12,5 de ancho, es el eje longitudinal el que da una magnífica vista a lo largo de los setos del jardín, dividido en varios compartimientos. </a:t>
            </a:r>
            <a:br>
              <a:rPr lang="es-ES" dirty="0"/>
            </a:br>
            <a:r>
              <a:rPr lang="es-ES" dirty="0"/>
              <a:t>Este jardín romántico clásico se compone de varios lugares sorprendentes y puntos de vista con adornos de margas. </a:t>
            </a:r>
            <a:br>
              <a:rPr lang="es-ES" dirty="0"/>
            </a:br>
            <a:endParaRPr lang="es-ES" dirty="0"/>
          </a:p>
        </p:txBody>
      </p:sp>
    </p:spTree>
    <p:extLst>
      <p:ext uri="{BB962C8B-B14F-4D97-AF65-F5344CB8AC3E}">
        <p14:creationId xmlns:p14="http://schemas.microsoft.com/office/powerpoint/2010/main" val="13106489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Los compartimientos del jardín, separados por setos, tienen su configuración propia atmósfera por la vegetación. </a:t>
            </a:r>
            <a:br>
              <a:rPr lang="es-ES" dirty="0"/>
            </a:br>
            <a:r>
              <a:rPr lang="es-ES" dirty="0"/>
              <a:t>Al obtener diferentes vistas impresiona y  da la sensación de fascinación, lo que hace que la visita a este jardín sea  apropiada.</a:t>
            </a:r>
          </a:p>
          <a:p>
            <a:r>
              <a:rPr lang="es-ES" dirty="0"/>
              <a:t>El aprovechamiento del espacio es sensacional.</a:t>
            </a:r>
          </a:p>
        </p:txBody>
      </p:sp>
    </p:spTree>
    <p:extLst>
      <p:ext uri="{BB962C8B-B14F-4D97-AF65-F5344CB8AC3E}">
        <p14:creationId xmlns:p14="http://schemas.microsoft.com/office/powerpoint/2010/main" val="4321563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Francrever Höf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8948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Francrever H öfk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5157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Francrever H öfke.-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8461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Francrever Hófk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8798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Francrever Hófk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1241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Francrever H öfk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4835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Francrever Höfk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2208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Francrever Höfk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0218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Francrever Höfk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9405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Francrever Höfk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69655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Francrever Höfk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3612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Francrever Höfk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8012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Francrever Höfk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95328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Francrever Höfk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1930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Francrever Höfke.-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93081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Francrever Höfke.-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355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Francrever Höfke.-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365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74</TotalTime>
  <Words>948</Words>
  <Application>Microsoft Office PowerPoint</Application>
  <PresentationFormat>Presentación en pantalla (4:3)</PresentationFormat>
  <Paragraphs>256</Paragraphs>
  <Slides>127</Slides>
  <Notes>111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Calibri</vt:lpstr>
      <vt:lpstr>Century Schoolbook</vt:lpstr>
      <vt:lpstr>Wingdings</vt:lpstr>
      <vt:lpstr>Wingdings 2</vt:lpstr>
      <vt:lpstr>1_Default Theme</vt:lpstr>
      <vt:lpstr>EUROPA.-LA VUELTA AL MUNDO EN 885 JARDINES.-HOLANDA.-De Boord.-Brookengarden.-De Carishof.-De Dijkaerd.-De Vervorgen Tuin .-Fancrever Höfke.-</vt:lpstr>
      <vt:lpstr>De  Boord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Brookengarden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Carishof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Dijkaerd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 Vervorgen Tuin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Fancrever Höfke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7</cp:revision>
  <dcterms:created xsi:type="dcterms:W3CDTF">2016-04-21T06:43:51Z</dcterms:created>
  <dcterms:modified xsi:type="dcterms:W3CDTF">2018-03-12T07:20:53Z</dcterms:modified>
</cp:coreProperties>
</file>