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8"/>
  </p:notesMasterIdLst>
  <p:sldIdLst>
    <p:sldId id="256" r:id="rId2"/>
    <p:sldId id="257" r:id="rId3"/>
    <p:sldId id="258" r:id="rId4"/>
    <p:sldId id="433"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 id="278" r:id="rId22"/>
    <p:sldId id="279" r:id="rId23"/>
    <p:sldId id="280" r:id="rId24"/>
    <p:sldId id="369" r:id="rId25"/>
    <p:sldId id="288" r:id="rId26"/>
    <p:sldId id="419" r:id="rId27"/>
    <p:sldId id="381" r:id="rId28"/>
    <p:sldId id="286" r:id="rId29"/>
    <p:sldId id="422" r:id="rId30"/>
    <p:sldId id="423" r:id="rId31"/>
    <p:sldId id="284" r:id="rId32"/>
    <p:sldId id="368" r:id="rId33"/>
    <p:sldId id="370" r:id="rId34"/>
    <p:sldId id="371" r:id="rId35"/>
    <p:sldId id="372" r:id="rId36"/>
    <p:sldId id="373" r:id="rId37"/>
    <p:sldId id="374" r:id="rId38"/>
    <p:sldId id="375" r:id="rId39"/>
    <p:sldId id="376" r:id="rId40"/>
    <p:sldId id="378" r:id="rId41"/>
    <p:sldId id="377" r:id="rId42"/>
    <p:sldId id="379" r:id="rId43"/>
    <p:sldId id="380" r:id="rId44"/>
    <p:sldId id="382" r:id="rId45"/>
    <p:sldId id="383" r:id="rId46"/>
    <p:sldId id="413" r:id="rId47"/>
    <p:sldId id="394" r:id="rId48"/>
    <p:sldId id="384" r:id="rId49"/>
    <p:sldId id="399" r:id="rId50"/>
    <p:sldId id="407" r:id="rId51"/>
    <p:sldId id="408" r:id="rId52"/>
    <p:sldId id="410" r:id="rId53"/>
    <p:sldId id="411" r:id="rId54"/>
    <p:sldId id="396" r:id="rId55"/>
    <p:sldId id="404" r:id="rId56"/>
    <p:sldId id="385" r:id="rId57"/>
    <p:sldId id="386" r:id="rId58"/>
    <p:sldId id="387" r:id="rId59"/>
    <p:sldId id="388" r:id="rId60"/>
    <p:sldId id="390" r:id="rId61"/>
    <p:sldId id="389" r:id="rId62"/>
    <p:sldId id="391" r:id="rId63"/>
    <p:sldId id="392" r:id="rId64"/>
    <p:sldId id="393" r:id="rId65"/>
    <p:sldId id="395" r:id="rId66"/>
    <p:sldId id="397" r:id="rId67"/>
    <p:sldId id="398" r:id="rId68"/>
    <p:sldId id="400" r:id="rId69"/>
    <p:sldId id="401" r:id="rId70"/>
    <p:sldId id="402" r:id="rId71"/>
    <p:sldId id="403" r:id="rId72"/>
    <p:sldId id="405" r:id="rId73"/>
    <p:sldId id="406" r:id="rId74"/>
    <p:sldId id="409" r:id="rId75"/>
    <p:sldId id="412" r:id="rId76"/>
    <p:sldId id="414" r:id="rId77"/>
    <p:sldId id="415" r:id="rId78"/>
    <p:sldId id="416" r:id="rId79"/>
    <p:sldId id="417" r:id="rId80"/>
    <p:sldId id="418" r:id="rId81"/>
    <p:sldId id="420" r:id="rId82"/>
    <p:sldId id="426" r:id="rId83"/>
    <p:sldId id="282" r:id="rId84"/>
    <p:sldId id="283" r:id="rId85"/>
    <p:sldId id="287" r:id="rId86"/>
    <p:sldId id="285" r:id="rId87"/>
    <p:sldId id="289" r:id="rId88"/>
    <p:sldId id="290" r:id="rId89"/>
    <p:sldId id="366" r:id="rId90"/>
    <p:sldId id="367" r:id="rId91"/>
    <p:sldId id="294" r:id="rId92"/>
    <p:sldId id="292" r:id="rId93"/>
    <p:sldId id="293" r:id="rId94"/>
    <p:sldId id="295" r:id="rId95"/>
    <p:sldId id="296" r:id="rId96"/>
    <p:sldId id="297" r:id="rId97"/>
    <p:sldId id="299" r:id="rId98"/>
    <p:sldId id="300" r:id="rId99"/>
    <p:sldId id="301" r:id="rId100"/>
    <p:sldId id="302" r:id="rId101"/>
    <p:sldId id="303" r:id="rId102"/>
    <p:sldId id="304" r:id="rId103"/>
    <p:sldId id="305" r:id="rId104"/>
    <p:sldId id="306" r:id="rId105"/>
    <p:sldId id="307" r:id="rId106"/>
    <p:sldId id="427" r:id="rId107"/>
    <p:sldId id="428" r:id="rId108"/>
    <p:sldId id="429" r:id="rId109"/>
    <p:sldId id="430" r:id="rId110"/>
    <p:sldId id="432" r:id="rId111"/>
    <p:sldId id="319" r:id="rId112"/>
    <p:sldId id="320" r:id="rId113"/>
    <p:sldId id="308" r:id="rId114"/>
    <p:sldId id="309" r:id="rId115"/>
    <p:sldId id="310" r:id="rId116"/>
    <p:sldId id="311" r:id="rId117"/>
    <p:sldId id="316" r:id="rId118"/>
    <p:sldId id="317" r:id="rId119"/>
    <p:sldId id="312" r:id="rId120"/>
    <p:sldId id="318" r:id="rId121"/>
    <p:sldId id="313" r:id="rId122"/>
    <p:sldId id="314" r:id="rId123"/>
    <p:sldId id="315" r:id="rId124"/>
    <p:sldId id="321" r:id="rId125"/>
    <p:sldId id="322" r:id="rId126"/>
    <p:sldId id="323" r:id="rId1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05" autoAdjust="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6E7C7C-EED3-4AD3-B268-90EA7CB0A215}"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682ABB-80A1-4F9E-8C16-7CCE63E3AFAC}" type="slidenum">
              <a:rPr lang="es-ES" smtClean="0"/>
              <a:t>‹Nº›</a:t>
            </a:fld>
            <a:endParaRPr lang="es-ES" dirty="0"/>
          </a:p>
        </p:txBody>
      </p:sp>
    </p:spTree>
    <p:extLst>
      <p:ext uri="{BB962C8B-B14F-4D97-AF65-F5344CB8AC3E}">
        <p14:creationId xmlns:p14="http://schemas.microsoft.com/office/powerpoint/2010/main" val="3598380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dirty="0"/>
              <a:t>Primulas candelabro</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fld id="{60E3F257-F47B-4C66-B358-3625BF02EFE7}" type="slidenum">
              <a:rPr lang="es-ES" altLang="es-ES">
                <a:solidFill>
                  <a:prstClr val="black"/>
                </a:solidFill>
                <a:latin typeface="Calibri" pitchFamily="34" charset="0"/>
              </a:rPr>
              <a:pPr/>
              <a:t>19</a:t>
            </a:fld>
            <a:endParaRPr lang="es-ES" alt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Oxford Botanic Garden.- Gateway</a:t>
            </a:r>
            <a:endParaRPr lang="es-ES" dirty="0"/>
          </a:p>
        </p:txBody>
      </p:sp>
      <p:sp>
        <p:nvSpPr>
          <p:cNvPr id="4" name="3 Marcador de número de diapositiva"/>
          <p:cNvSpPr>
            <a:spLocks noGrp="1"/>
          </p:cNvSpPr>
          <p:nvPr>
            <p:ph type="sldNum" sz="quarter" idx="10"/>
          </p:nvPr>
        </p:nvSpPr>
        <p:spPr/>
        <p:txBody>
          <a:bodyPr/>
          <a:lstStyle/>
          <a:p>
            <a:fld id="{FC682ABB-80A1-4F9E-8C16-7CCE63E3AFAC}" type="slidenum">
              <a:rPr lang="es-ES" smtClean="0"/>
              <a:t>24</a:t>
            </a:fld>
            <a:endParaRPr lang="es-ES" dirty="0"/>
          </a:p>
        </p:txBody>
      </p:sp>
    </p:spTree>
    <p:extLst>
      <p:ext uri="{BB962C8B-B14F-4D97-AF65-F5344CB8AC3E}">
        <p14:creationId xmlns:p14="http://schemas.microsoft.com/office/powerpoint/2010/main" val="265713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26</a:t>
            </a:fld>
            <a:endParaRPr lang="es-ES" dirty="0"/>
          </a:p>
        </p:txBody>
      </p:sp>
    </p:spTree>
    <p:extLst>
      <p:ext uri="{BB962C8B-B14F-4D97-AF65-F5344CB8AC3E}">
        <p14:creationId xmlns:p14="http://schemas.microsoft.com/office/powerpoint/2010/main" val="2740922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27</a:t>
            </a:fld>
            <a:endParaRPr lang="es-ES" dirty="0"/>
          </a:p>
        </p:txBody>
      </p:sp>
    </p:spTree>
    <p:extLst>
      <p:ext uri="{BB962C8B-B14F-4D97-AF65-F5344CB8AC3E}">
        <p14:creationId xmlns:p14="http://schemas.microsoft.com/office/powerpoint/2010/main" val="238146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29</a:t>
            </a:fld>
            <a:endParaRPr lang="es-ES" dirty="0"/>
          </a:p>
        </p:txBody>
      </p:sp>
    </p:spTree>
    <p:extLst>
      <p:ext uri="{BB962C8B-B14F-4D97-AF65-F5344CB8AC3E}">
        <p14:creationId xmlns:p14="http://schemas.microsoft.com/office/powerpoint/2010/main" val="3927227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30</a:t>
            </a:fld>
            <a:endParaRPr lang="es-ES" dirty="0"/>
          </a:p>
        </p:txBody>
      </p:sp>
    </p:spTree>
    <p:extLst>
      <p:ext uri="{BB962C8B-B14F-4D97-AF65-F5344CB8AC3E}">
        <p14:creationId xmlns:p14="http://schemas.microsoft.com/office/powerpoint/2010/main" val="85359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Garden.-Berkheya purpurea</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32</a:t>
            </a:fld>
            <a:endParaRPr lang="es-ES" dirty="0"/>
          </a:p>
        </p:txBody>
      </p:sp>
    </p:spTree>
    <p:extLst>
      <p:ext uri="{BB962C8B-B14F-4D97-AF65-F5344CB8AC3E}">
        <p14:creationId xmlns:p14="http://schemas.microsoft.com/office/powerpoint/2010/main" val="1478663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Garden.Davidia involucrata.-Drosera rotundifolia.-Victoria</a:t>
            </a:r>
            <a:r>
              <a:rPr lang="es-ES" baseline="0" dirty="0"/>
              <a:t> amazonica</a:t>
            </a:r>
            <a:endParaRPr lang="es-ES" dirty="0"/>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33</a:t>
            </a:fld>
            <a:endParaRPr lang="es-ES" dirty="0"/>
          </a:p>
        </p:txBody>
      </p:sp>
    </p:spTree>
    <p:extLst>
      <p:ext uri="{BB962C8B-B14F-4D97-AF65-F5344CB8AC3E}">
        <p14:creationId xmlns:p14="http://schemas.microsoft.com/office/powerpoint/2010/main" val="1869605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Oxford Botanic Garden.-Echinacea purpurea</a:t>
            </a:r>
            <a:endParaRPr lang="es-ES" dirty="0"/>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34</a:t>
            </a:fld>
            <a:endParaRPr lang="es-ES" dirty="0"/>
          </a:p>
        </p:txBody>
      </p:sp>
    </p:spTree>
    <p:extLst>
      <p:ext uri="{BB962C8B-B14F-4D97-AF65-F5344CB8AC3E}">
        <p14:creationId xmlns:p14="http://schemas.microsoft.com/office/powerpoint/2010/main" val="398631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Oxford Botanic Garden.-Echinops ritro</a:t>
            </a:r>
            <a:endParaRPr lang="es-ES" dirty="0"/>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35</a:t>
            </a:fld>
            <a:endParaRPr lang="es-ES" dirty="0"/>
          </a:p>
        </p:txBody>
      </p:sp>
    </p:spTree>
    <p:extLst>
      <p:ext uri="{BB962C8B-B14F-4D97-AF65-F5344CB8AC3E}">
        <p14:creationId xmlns:p14="http://schemas.microsoft.com/office/powerpoint/2010/main" val="2198701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Garden.-Euphorbias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36</a:t>
            </a:fld>
            <a:endParaRPr lang="es-ES" dirty="0"/>
          </a:p>
        </p:txBody>
      </p:sp>
    </p:spTree>
    <p:extLst>
      <p:ext uri="{BB962C8B-B14F-4D97-AF65-F5344CB8AC3E}">
        <p14:creationId xmlns:p14="http://schemas.microsoft.com/office/powerpoint/2010/main" val="918555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37</a:t>
            </a:fld>
            <a:endParaRPr lang="es-ES" dirty="0"/>
          </a:p>
        </p:txBody>
      </p:sp>
    </p:spTree>
    <p:extLst>
      <p:ext uri="{BB962C8B-B14F-4D97-AF65-F5344CB8AC3E}">
        <p14:creationId xmlns:p14="http://schemas.microsoft.com/office/powerpoint/2010/main" val="1488984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38</a:t>
            </a:fld>
            <a:endParaRPr lang="es-ES" dirty="0"/>
          </a:p>
        </p:txBody>
      </p:sp>
    </p:spTree>
    <p:extLst>
      <p:ext uri="{BB962C8B-B14F-4D97-AF65-F5344CB8AC3E}">
        <p14:creationId xmlns:p14="http://schemas.microsoft.com/office/powerpoint/2010/main" val="1788072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39</a:t>
            </a:fld>
            <a:endParaRPr lang="es-ES" dirty="0"/>
          </a:p>
        </p:txBody>
      </p:sp>
    </p:spTree>
    <p:extLst>
      <p:ext uri="{BB962C8B-B14F-4D97-AF65-F5344CB8AC3E}">
        <p14:creationId xmlns:p14="http://schemas.microsoft.com/office/powerpoint/2010/main" val="2396800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40</a:t>
            </a:fld>
            <a:endParaRPr lang="es-ES" dirty="0"/>
          </a:p>
        </p:txBody>
      </p:sp>
    </p:spTree>
    <p:extLst>
      <p:ext uri="{BB962C8B-B14F-4D97-AF65-F5344CB8AC3E}">
        <p14:creationId xmlns:p14="http://schemas.microsoft.com/office/powerpoint/2010/main" val="42105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41</a:t>
            </a:fld>
            <a:endParaRPr lang="es-ES" dirty="0"/>
          </a:p>
        </p:txBody>
      </p:sp>
    </p:spTree>
    <p:extLst>
      <p:ext uri="{BB962C8B-B14F-4D97-AF65-F5344CB8AC3E}">
        <p14:creationId xmlns:p14="http://schemas.microsoft.com/office/powerpoint/2010/main" val="3929881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42</a:t>
            </a:fld>
            <a:endParaRPr lang="es-ES" dirty="0"/>
          </a:p>
        </p:txBody>
      </p:sp>
    </p:spTree>
    <p:extLst>
      <p:ext uri="{BB962C8B-B14F-4D97-AF65-F5344CB8AC3E}">
        <p14:creationId xmlns:p14="http://schemas.microsoft.com/office/powerpoint/2010/main" val="2108786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43</a:t>
            </a:fld>
            <a:endParaRPr lang="es-ES" dirty="0"/>
          </a:p>
        </p:txBody>
      </p:sp>
    </p:spTree>
    <p:extLst>
      <p:ext uri="{BB962C8B-B14F-4D97-AF65-F5344CB8AC3E}">
        <p14:creationId xmlns:p14="http://schemas.microsoft.com/office/powerpoint/2010/main" val="1332282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44</a:t>
            </a:fld>
            <a:endParaRPr lang="es-ES" dirty="0"/>
          </a:p>
        </p:txBody>
      </p:sp>
    </p:spTree>
    <p:extLst>
      <p:ext uri="{BB962C8B-B14F-4D97-AF65-F5344CB8AC3E}">
        <p14:creationId xmlns:p14="http://schemas.microsoft.com/office/powerpoint/2010/main" val="599549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45</a:t>
            </a:fld>
            <a:endParaRPr lang="es-ES" dirty="0"/>
          </a:p>
        </p:txBody>
      </p:sp>
    </p:spTree>
    <p:extLst>
      <p:ext uri="{BB962C8B-B14F-4D97-AF65-F5344CB8AC3E}">
        <p14:creationId xmlns:p14="http://schemas.microsoft.com/office/powerpoint/2010/main" val="2904667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46</a:t>
            </a:fld>
            <a:endParaRPr lang="es-ES" dirty="0"/>
          </a:p>
        </p:txBody>
      </p:sp>
    </p:spTree>
    <p:extLst>
      <p:ext uri="{BB962C8B-B14F-4D97-AF65-F5344CB8AC3E}">
        <p14:creationId xmlns:p14="http://schemas.microsoft.com/office/powerpoint/2010/main" val="510024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47</a:t>
            </a:fld>
            <a:endParaRPr lang="es-ES" dirty="0"/>
          </a:p>
        </p:txBody>
      </p:sp>
    </p:spTree>
    <p:extLst>
      <p:ext uri="{BB962C8B-B14F-4D97-AF65-F5344CB8AC3E}">
        <p14:creationId xmlns:p14="http://schemas.microsoft.com/office/powerpoint/2010/main" val="2467857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48</a:t>
            </a:fld>
            <a:endParaRPr lang="es-ES" dirty="0"/>
          </a:p>
        </p:txBody>
      </p:sp>
    </p:spTree>
    <p:extLst>
      <p:ext uri="{BB962C8B-B14F-4D97-AF65-F5344CB8AC3E}">
        <p14:creationId xmlns:p14="http://schemas.microsoft.com/office/powerpoint/2010/main" val="3869513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49</a:t>
            </a:fld>
            <a:endParaRPr lang="es-ES" dirty="0"/>
          </a:p>
        </p:txBody>
      </p:sp>
    </p:spTree>
    <p:extLst>
      <p:ext uri="{BB962C8B-B14F-4D97-AF65-F5344CB8AC3E}">
        <p14:creationId xmlns:p14="http://schemas.microsoft.com/office/powerpoint/2010/main" val="3012129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50</a:t>
            </a:fld>
            <a:endParaRPr lang="es-ES" dirty="0"/>
          </a:p>
        </p:txBody>
      </p:sp>
    </p:spTree>
    <p:extLst>
      <p:ext uri="{BB962C8B-B14F-4D97-AF65-F5344CB8AC3E}">
        <p14:creationId xmlns:p14="http://schemas.microsoft.com/office/powerpoint/2010/main" val="1309876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51</a:t>
            </a:fld>
            <a:endParaRPr lang="es-ES" dirty="0"/>
          </a:p>
        </p:txBody>
      </p:sp>
    </p:spTree>
    <p:extLst>
      <p:ext uri="{BB962C8B-B14F-4D97-AF65-F5344CB8AC3E}">
        <p14:creationId xmlns:p14="http://schemas.microsoft.com/office/powerpoint/2010/main" val="1162369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52</a:t>
            </a:fld>
            <a:endParaRPr lang="es-ES" dirty="0"/>
          </a:p>
        </p:txBody>
      </p:sp>
    </p:spTree>
    <p:extLst>
      <p:ext uri="{BB962C8B-B14F-4D97-AF65-F5344CB8AC3E}">
        <p14:creationId xmlns:p14="http://schemas.microsoft.com/office/powerpoint/2010/main" val="23642186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53</a:t>
            </a:fld>
            <a:endParaRPr lang="es-ES" dirty="0"/>
          </a:p>
        </p:txBody>
      </p:sp>
    </p:spTree>
    <p:extLst>
      <p:ext uri="{BB962C8B-B14F-4D97-AF65-F5344CB8AC3E}">
        <p14:creationId xmlns:p14="http://schemas.microsoft.com/office/powerpoint/2010/main" val="34761278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54</a:t>
            </a:fld>
            <a:endParaRPr lang="es-ES" dirty="0"/>
          </a:p>
        </p:txBody>
      </p:sp>
    </p:spTree>
    <p:extLst>
      <p:ext uri="{BB962C8B-B14F-4D97-AF65-F5344CB8AC3E}">
        <p14:creationId xmlns:p14="http://schemas.microsoft.com/office/powerpoint/2010/main" val="40379375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–Victoria cruziana y v. amazonica</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55</a:t>
            </a:fld>
            <a:endParaRPr lang="es-ES" dirty="0"/>
          </a:p>
        </p:txBody>
      </p:sp>
    </p:spTree>
    <p:extLst>
      <p:ext uri="{BB962C8B-B14F-4D97-AF65-F5344CB8AC3E}">
        <p14:creationId xmlns:p14="http://schemas.microsoft.com/office/powerpoint/2010/main" val="3206853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56</a:t>
            </a:fld>
            <a:endParaRPr lang="es-ES" dirty="0"/>
          </a:p>
        </p:txBody>
      </p:sp>
    </p:spTree>
    <p:extLst>
      <p:ext uri="{BB962C8B-B14F-4D97-AF65-F5344CB8AC3E}">
        <p14:creationId xmlns:p14="http://schemas.microsoft.com/office/powerpoint/2010/main" val="27370696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57</a:t>
            </a:fld>
            <a:endParaRPr lang="es-ES" dirty="0"/>
          </a:p>
        </p:txBody>
      </p:sp>
    </p:spTree>
    <p:extLst>
      <p:ext uri="{BB962C8B-B14F-4D97-AF65-F5344CB8AC3E}">
        <p14:creationId xmlns:p14="http://schemas.microsoft.com/office/powerpoint/2010/main" val="455888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58</a:t>
            </a:fld>
            <a:endParaRPr lang="es-ES" dirty="0"/>
          </a:p>
        </p:txBody>
      </p:sp>
    </p:spTree>
    <p:extLst>
      <p:ext uri="{BB962C8B-B14F-4D97-AF65-F5344CB8AC3E}">
        <p14:creationId xmlns:p14="http://schemas.microsoft.com/office/powerpoint/2010/main" val="14981463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59</a:t>
            </a:fld>
            <a:endParaRPr lang="es-ES" dirty="0"/>
          </a:p>
        </p:txBody>
      </p:sp>
    </p:spTree>
    <p:extLst>
      <p:ext uri="{BB962C8B-B14F-4D97-AF65-F5344CB8AC3E}">
        <p14:creationId xmlns:p14="http://schemas.microsoft.com/office/powerpoint/2010/main" val="22997173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60</a:t>
            </a:fld>
            <a:endParaRPr lang="es-ES" dirty="0"/>
          </a:p>
        </p:txBody>
      </p:sp>
    </p:spTree>
    <p:extLst>
      <p:ext uri="{BB962C8B-B14F-4D97-AF65-F5344CB8AC3E}">
        <p14:creationId xmlns:p14="http://schemas.microsoft.com/office/powerpoint/2010/main" val="31122968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61</a:t>
            </a:fld>
            <a:endParaRPr lang="es-ES" dirty="0"/>
          </a:p>
        </p:txBody>
      </p:sp>
    </p:spTree>
    <p:extLst>
      <p:ext uri="{BB962C8B-B14F-4D97-AF65-F5344CB8AC3E}">
        <p14:creationId xmlns:p14="http://schemas.microsoft.com/office/powerpoint/2010/main" val="41366375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62</a:t>
            </a:fld>
            <a:endParaRPr lang="es-ES" dirty="0"/>
          </a:p>
        </p:txBody>
      </p:sp>
    </p:spTree>
    <p:extLst>
      <p:ext uri="{BB962C8B-B14F-4D97-AF65-F5344CB8AC3E}">
        <p14:creationId xmlns:p14="http://schemas.microsoft.com/office/powerpoint/2010/main" val="18241070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63</a:t>
            </a:fld>
            <a:endParaRPr lang="es-ES" dirty="0"/>
          </a:p>
        </p:txBody>
      </p:sp>
    </p:spTree>
    <p:extLst>
      <p:ext uri="{BB962C8B-B14F-4D97-AF65-F5344CB8AC3E}">
        <p14:creationId xmlns:p14="http://schemas.microsoft.com/office/powerpoint/2010/main" val="1885342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64</a:t>
            </a:fld>
            <a:endParaRPr lang="es-ES" dirty="0"/>
          </a:p>
        </p:txBody>
      </p:sp>
    </p:spTree>
    <p:extLst>
      <p:ext uri="{BB962C8B-B14F-4D97-AF65-F5344CB8AC3E}">
        <p14:creationId xmlns:p14="http://schemas.microsoft.com/office/powerpoint/2010/main" val="612184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65</a:t>
            </a:fld>
            <a:endParaRPr lang="es-ES" dirty="0"/>
          </a:p>
        </p:txBody>
      </p:sp>
    </p:spTree>
    <p:extLst>
      <p:ext uri="{BB962C8B-B14F-4D97-AF65-F5344CB8AC3E}">
        <p14:creationId xmlns:p14="http://schemas.microsoft.com/office/powerpoint/2010/main" val="41791693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66</a:t>
            </a:fld>
            <a:endParaRPr lang="es-ES" dirty="0"/>
          </a:p>
        </p:txBody>
      </p:sp>
    </p:spTree>
    <p:extLst>
      <p:ext uri="{BB962C8B-B14F-4D97-AF65-F5344CB8AC3E}">
        <p14:creationId xmlns:p14="http://schemas.microsoft.com/office/powerpoint/2010/main" val="2838954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Ruibarbo</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67</a:t>
            </a:fld>
            <a:endParaRPr lang="es-ES" dirty="0"/>
          </a:p>
        </p:txBody>
      </p:sp>
    </p:spTree>
    <p:extLst>
      <p:ext uri="{BB962C8B-B14F-4D97-AF65-F5344CB8AC3E}">
        <p14:creationId xmlns:p14="http://schemas.microsoft.com/office/powerpoint/2010/main" val="15822196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68</a:t>
            </a:fld>
            <a:endParaRPr lang="es-ES" dirty="0"/>
          </a:p>
        </p:txBody>
      </p:sp>
    </p:spTree>
    <p:extLst>
      <p:ext uri="{BB962C8B-B14F-4D97-AF65-F5344CB8AC3E}">
        <p14:creationId xmlns:p14="http://schemas.microsoft.com/office/powerpoint/2010/main" val="26356036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69</a:t>
            </a:fld>
            <a:endParaRPr lang="es-ES" dirty="0"/>
          </a:p>
        </p:txBody>
      </p:sp>
    </p:spTree>
    <p:extLst>
      <p:ext uri="{BB962C8B-B14F-4D97-AF65-F5344CB8AC3E}">
        <p14:creationId xmlns:p14="http://schemas.microsoft.com/office/powerpoint/2010/main" val="26177965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70</a:t>
            </a:fld>
            <a:endParaRPr lang="es-ES" dirty="0"/>
          </a:p>
        </p:txBody>
      </p:sp>
    </p:spTree>
    <p:extLst>
      <p:ext uri="{BB962C8B-B14F-4D97-AF65-F5344CB8AC3E}">
        <p14:creationId xmlns:p14="http://schemas.microsoft.com/office/powerpoint/2010/main" val="18251494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71</a:t>
            </a:fld>
            <a:endParaRPr lang="es-ES" dirty="0"/>
          </a:p>
        </p:txBody>
      </p:sp>
    </p:spTree>
    <p:extLst>
      <p:ext uri="{BB962C8B-B14F-4D97-AF65-F5344CB8AC3E}">
        <p14:creationId xmlns:p14="http://schemas.microsoft.com/office/powerpoint/2010/main" val="5085019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72</a:t>
            </a:fld>
            <a:endParaRPr lang="es-ES" dirty="0"/>
          </a:p>
        </p:txBody>
      </p:sp>
    </p:spTree>
    <p:extLst>
      <p:ext uri="{BB962C8B-B14F-4D97-AF65-F5344CB8AC3E}">
        <p14:creationId xmlns:p14="http://schemas.microsoft.com/office/powerpoint/2010/main" val="2564751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 –Gunnera manicata</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73</a:t>
            </a:fld>
            <a:endParaRPr lang="es-ES" dirty="0"/>
          </a:p>
        </p:txBody>
      </p:sp>
    </p:spTree>
    <p:extLst>
      <p:ext uri="{BB962C8B-B14F-4D97-AF65-F5344CB8AC3E}">
        <p14:creationId xmlns:p14="http://schemas.microsoft.com/office/powerpoint/2010/main" val="30336645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74</a:t>
            </a:fld>
            <a:endParaRPr lang="es-ES" dirty="0"/>
          </a:p>
        </p:txBody>
      </p:sp>
    </p:spTree>
    <p:extLst>
      <p:ext uri="{BB962C8B-B14F-4D97-AF65-F5344CB8AC3E}">
        <p14:creationId xmlns:p14="http://schemas.microsoft.com/office/powerpoint/2010/main" val="10021791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75</a:t>
            </a:fld>
            <a:endParaRPr lang="es-ES" dirty="0"/>
          </a:p>
        </p:txBody>
      </p:sp>
    </p:spTree>
    <p:extLst>
      <p:ext uri="{BB962C8B-B14F-4D97-AF65-F5344CB8AC3E}">
        <p14:creationId xmlns:p14="http://schemas.microsoft.com/office/powerpoint/2010/main" val="41192614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76</a:t>
            </a:fld>
            <a:endParaRPr lang="es-ES" dirty="0"/>
          </a:p>
        </p:txBody>
      </p:sp>
    </p:spTree>
    <p:extLst>
      <p:ext uri="{BB962C8B-B14F-4D97-AF65-F5344CB8AC3E}">
        <p14:creationId xmlns:p14="http://schemas.microsoft.com/office/powerpoint/2010/main" val="29813608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77</a:t>
            </a:fld>
            <a:endParaRPr lang="es-ES" dirty="0"/>
          </a:p>
        </p:txBody>
      </p:sp>
    </p:spTree>
    <p:extLst>
      <p:ext uri="{BB962C8B-B14F-4D97-AF65-F5344CB8AC3E}">
        <p14:creationId xmlns:p14="http://schemas.microsoft.com/office/powerpoint/2010/main" val="28290846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78</a:t>
            </a:fld>
            <a:endParaRPr lang="es-ES" dirty="0"/>
          </a:p>
        </p:txBody>
      </p:sp>
    </p:spTree>
    <p:extLst>
      <p:ext uri="{BB962C8B-B14F-4D97-AF65-F5344CB8AC3E}">
        <p14:creationId xmlns:p14="http://schemas.microsoft.com/office/powerpoint/2010/main" val="41754232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79</a:t>
            </a:fld>
            <a:endParaRPr lang="es-ES" dirty="0"/>
          </a:p>
        </p:txBody>
      </p:sp>
    </p:spTree>
    <p:extLst>
      <p:ext uri="{BB962C8B-B14F-4D97-AF65-F5344CB8AC3E}">
        <p14:creationId xmlns:p14="http://schemas.microsoft.com/office/powerpoint/2010/main" val="3299005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Oxford Botanic Garden.</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80</a:t>
            </a:fld>
            <a:endParaRPr lang="es-ES" dirty="0"/>
          </a:p>
        </p:txBody>
      </p:sp>
    </p:spTree>
    <p:extLst>
      <p:ext uri="{BB962C8B-B14F-4D97-AF65-F5344CB8AC3E}">
        <p14:creationId xmlns:p14="http://schemas.microsoft.com/office/powerpoint/2010/main" val="32719701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Colchicum_Autumnale_</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143652B8-C7CA-42FB-B7EE-EA03693633E8}" type="slidenum">
              <a:rPr lang="es-ES" altLang="es-ES" smtClean="0">
                <a:solidFill>
                  <a:prstClr val="black"/>
                </a:solidFill>
                <a:latin typeface="Calibri" pitchFamily="34" charset="0"/>
              </a:rPr>
              <a:pPr>
                <a:defRPr/>
              </a:pPr>
              <a:t>85</a:t>
            </a:fld>
            <a:endParaRPr lang="es-ES" alt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a:p>
            <a:endParaRPr lang="es-ES" dirty="0"/>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92</a:t>
            </a:fld>
            <a:endParaRPr lang="es-ES" dirty="0"/>
          </a:p>
        </p:txBody>
      </p:sp>
    </p:spTree>
    <p:extLst>
      <p:ext uri="{BB962C8B-B14F-4D97-AF65-F5344CB8AC3E}">
        <p14:creationId xmlns:p14="http://schemas.microsoft.com/office/powerpoint/2010/main" val="701159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93</a:t>
            </a:fld>
            <a:endParaRPr lang="es-ES" dirty="0"/>
          </a:p>
        </p:txBody>
      </p:sp>
    </p:spTree>
    <p:extLst>
      <p:ext uri="{BB962C8B-B14F-4D97-AF65-F5344CB8AC3E}">
        <p14:creationId xmlns:p14="http://schemas.microsoft.com/office/powerpoint/2010/main" val="38137067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94</a:t>
            </a:fld>
            <a:endParaRPr lang="es-ES" dirty="0"/>
          </a:p>
        </p:txBody>
      </p:sp>
    </p:spTree>
    <p:extLst>
      <p:ext uri="{BB962C8B-B14F-4D97-AF65-F5344CB8AC3E}">
        <p14:creationId xmlns:p14="http://schemas.microsoft.com/office/powerpoint/2010/main" val="33686456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95</a:t>
            </a:fld>
            <a:endParaRPr lang="es-ES" dirty="0"/>
          </a:p>
        </p:txBody>
      </p:sp>
    </p:spTree>
    <p:extLst>
      <p:ext uri="{BB962C8B-B14F-4D97-AF65-F5344CB8AC3E}">
        <p14:creationId xmlns:p14="http://schemas.microsoft.com/office/powerpoint/2010/main" val="21531218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96</a:t>
            </a:fld>
            <a:endParaRPr lang="es-ES" dirty="0"/>
          </a:p>
        </p:txBody>
      </p:sp>
    </p:spTree>
    <p:extLst>
      <p:ext uri="{BB962C8B-B14F-4D97-AF65-F5344CB8AC3E}">
        <p14:creationId xmlns:p14="http://schemas.microsoft.com/office/powerpoint/2010/main" val="32870159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97</a:t>
            </a:fld>
            <a:endParaRPr lang="es-ES" dirty="0"/>
          </a:p>
        </p:txBody>
      </p:sp>
    </p:spTree>
    <p:extLst>
      <p:ext uri="{BB962C8B-B14F-4D97-AF65-F5344CB8AC3E}">
        <p14:creationId xmlns:p14="http://schemas.microsoft.com/office/powerpoint/2010/main" val="17342129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98</a:t>
            </a:fld>
            <a:endParaRPr lang="es-ES" dirty="0"/>
          </a:p>
        </p:txBody>
      </p:sp>
    </p:spTree>
    <p:extLst>
      <p:ext uri="{BB962C8B-B14F-4D97-AF65-F5344CB8AC3E}">
        <p14:creationId xmlns:p14="http://schemas.microsoft.com/office/powerpoint/2010/main" val="32684342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99</a:t>
            </a:fld>
            <a:endParaRPr lang="es-ES" dirty="0"/>
          </a:p>
        </p:txBody>
      </p:sp>
    </p:spTree>
    <p:extLst>
      <p:ext uri="{BB962C8B-B14F-4D97-AF65-F5344CB8AC3E}">
        <p14:creationId xmlns:p14="http://schemas.microsoft.com/office/powerpoint/2010/main" val="38218545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100</a:t>
            </a:fld>
            <a:endParaRPr lang="es-ES" dirty="0"/>
          </a:p>
        </p:txBody>
      </p:sp>
    </p:spTree>
    <p:extLst>
      <p:ext uri="{BB962C8B-B14F-4D97-AF65-F5344CB8AC3E}">
        <p14:creationId xmlns:p14="http://schemas.microsoft.com/office/powerpoint/2010/main" val="34313885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101</a:t>
            </a:fld>
            <a:endParaRPr lang="es-ES" dirty="0"/>
          </a:p>
        </p:txBody>
      </p:sp>
    </p:spTree>
    <p:extLst>
      <p:ext uri="{BB962C8B-B14F-4D97-AF65-F5344CB8AC3E}">
        <p14:creationId xmlns:p14="http://schemas.microsoft.com/office/powerpoint/2010/main" val="12347634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102</a:t>
            </a:fld>
            <a:endParaRPr lang="es-ES" dirty="0"/>
          </a:p>
        </p:txBody>
      </p:sp>
    </p:spTree>
    <p:extLst>
      <p:ext uri="{BB962C8B-B14F-4D97-AF65-F5344CB8AC3E}">
        <p14:creationId xmlns:p14="http://schemas.microsoft.com/office/powerpoint/2010/main" val="6556016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103</a:t>
            </a:fld>
            <a:endParaRPr lang="es-ES" dirty="0"/>
          </a:p>
        </p:txBody>
      </p:sp>
    </p:spTree>
    <p:extLst>
      <p:ext uri="{BB962C8B-B14F-4D97-AF65-F5344CB8AC3E}">
        <p14:creationId xmlns:p14="http://schemas.microsoft.com/office/powerpoint/2010/main" val="23996048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BOTANICO DE NESS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104</a:t>
            </a:fld>
            <a:endParaRPr lang="es-ES" dirty="0"/>
          </a:p>
        </p:txBody>
      </p:sp>
    </p:spTree>
    <p:extLst>
      <p:ext uri="{BB962C8B-B14F-4D97-AF65-F5344CB8AC3E}">
        <p14:creationId xmlns:p14="http://schemas.microsoft.com/office/powerpoint/2010/main" val="18016759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111</a:t>
            </a:fld>
            <a:endParaRPr lang="es-ES" dirty="0"/>
          </a:p>
        </p:txBody>
      </p:sp>
    </p:spTree>
    <p:extLst>
      <p:ext uri="{BB962C8B-B14F-4D97-AF65-F5344CB8AC3E}">
        <p14:creationId xmlns:p14="http://schemas.microsoft.com/office/powerpoint/2010/main" val="11567882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112</a:t>
            </a:fld>
            <a:endParaRPr lang="es-ES" dirty="0"/>
          </a:p>
        </p:txBody>
      </p:sp>
    </p:spTree>
    <p:extLst>
      <p:ext uri="{BB962C8B-B14F-4D97-AF65-F5344CB8AC3E}">
        <p14:creationId xmlns:p14="http://schemas.microsoft.com/office/powerpoint/2010/main" val="30335843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113</a:t>
            </a:fld>
            <a:endParaRPr lang="es-ES" dirty="0"/>
          </a:p>
        </p:txBody>
      </p:sp>
    </p:spTree>
    <p:extLst>
      <p:ext uri="{BB962C8B-B14F-4D97-AF65-F5344CB8AC3E}">
        <p14:creationId xmlns:p14="http://schemas.microsoft.com/office/powerpoint/2010/main" val="38887989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114</a:t>
            </a:fld>
            <a:endParaRPr lang="es-ES" dirty="0"/>
          </a:p>
        </p:txBody>
      </p:sp>
    </p:spTree>
    <p:extLst>
      <p:ext uri="{BB962C8B-B14F-4D97-AF65-F5344CB8AC3E}">
        <p14:creationId xmlns:p14="http://schemas.microsoft.com/office/powerpoint/2010/main" val="12746014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115</a:t>
            </a:fld>
            <a:endParaRPr lang="es-ES" dirty="0"/>
          </a:p>
        </p:txBody>
      </p:sp>
    </p:spTree>
    <p:extLst>
      <p:ext uri="{BB962C8B-B14F-4D97-AF65-F5344CB8AC3E}">
        <p14:creationId xmlns:p14="http://schemas.microsoft.com/office/powerpoint/2010/main" val="35892945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116</a:t>
            </a:fld>
            <a:endParaRPr lang="es-ES" dirty="0"/>
          </a:p>
        </p:txBody>
      </p:sp>
    </p:spTree>
    <p:extLst>
      <p:ext uri="{BB962C8B-B14F-4D97-AF65-F5344CB8AC3E}">
        <p14:creationId xmlns:p14="http://schemas.microsoft.com/office/powerpoint/2010/main" val="13028293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117</a:t>
            </a:fld>
            <a:endParaRPr lang="es-ES" dirty="0"/>
          </a:p>
        </p:txBody>
      </p:sp>
    </p:spTree>
    <p:extLst>
      <p:ext uri="{BB962C8B-B14F-4D97-AF65-F5344CB8AC3E}">
        <p14:creationId xmlns:p14="http://schemas.microsoft.com/office/powerpoint/2010/main" val="9848455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118</a:t>
            </a:fld>
            <a:endParaRPr lang="es-ES" dirty="0"/>
          </a:p>
        </p:txBody>
      </p:sp>
    </p:spTree>
    <p:extLst>
      <p:ext uri="{BB962C8B-B14F-4D97-AF65-F5344CB8AC3E}">
        <p14:creationId xmlns:p14="http://schemas.microsoft.com/office/powerpoint/2010/main" val="37668562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119</a:t>
            </a:fld>
            <a:endParaRPr lang="es-ES" dirty="0"/>
          </a:p>
        </p:txBody>
      </p:sp>
    </p:spTree>
    <p:extLst>
      <p:ext uri="{BB962C8B-B14F-4D97-AF65-F5344CB8AC3E}">
        <p14:creationId xmlns:p14="http://schemas.microsoft.com/office/powerpoint/2010/main" val="41384130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120</a:t>
            </a:fld>
            <a:endParaRPr lang="es-ES" dirty="0"/>
          </a:p>
        </p:txBody>
      </p:sp>
    </p:spTree>
    <p:extLst>
      <p:ext uri="{BB962C8B-B14F-4D97-AF65-F5344CB8AC3E}">
        <p14:creationId xmlns:p14="http://schemas.microsoft.com/office/powerpoint/2010/main" val="21950928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121</a:t>
            </a:fld>
            <a:endParaRPr lang="es-ES" dirty="0"/>
          </a:p>
        </p:txBody>
      </p:sp>
    </p:spTree>
    <p:extLst>
      <p:ext uri="{BB962C8B-B14F-4D97-AF65-F5344CB8AC3E}">
        <p14:creationId xmlns:p14="http://schemas.microsoft.com/office/powerpoint/2010/main" val="25801290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122</a:t>
            </a:fld>
            <a:endParaRPr lang="es-ES" dirty="0"/>
          </a:p>
        </p:txBody>
      </p:sp>
    </p:spTree>
    <p:extLst>
      <p:ext uri="{BB962C8B-B14F-4D97-AF65-F5344CB8AC3E}">
        <p14:creationId xmlns:p14="http://schemas.microsoft.com/office/powerpoint/2010/main" val="40915706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 Botanical Gardens</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123</a:t>
            </a:fld>
            <a:endParaRPr lang="es-ES" dirty="0"/>
          </a:p>
        </p:txBody>
      </p:sp>
    </p:spTree>
    <p:extLst>
      <p:ext uri="{BB962C8B-B14F-4D97-AF65-F5344CB8AC3E}">
        <p14:creationId xmlns:p14="http://schemas.microsoft.com/office/powerpoint/2010/main" val="65100931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Birmingham_Botanical_Gardens_</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124</a:t>
            </a:fld>
            <a:endParaRPr lang="es-ES" dirty="0"/>
          </a:p>
        </p:txBody>
      </p:sp>
    </p:spTree>
    <p:extLst>
      <p:ext uri="{BB962C8B-B14F-4D97-AF65-F5344CB8AC3E}">
        <p14:creationId xmlns:p14="http://schemas.microsoft.com/office/powerpoint/2010/main" val="12302195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Birmingham_Botanical_Gardens_</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125</a:t>
            </a:fld>
            <a:endParaRPr lang="es-ES" dirty="0"/>
          </a:p>
        </p:txBody>
      </p:sp>
    </p:spTree>
    <p:extLst>
      <p:ext uri="{BB962C8B-B14F-4D97-AF65-F5344CB8AC3E}">
        <p14:creationId xmlns:p14="http://schemas.microsoft.com/office/powerpoint/2010/main" val="31389485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Birmingham_Botanical_Gardens_</a:t>
            </a:r>
          </a:p>
        </p:txBody>
      </p:sp>
      <p:sp>
        <p:nvSpPr>
          <p:cNvPr id="4" name="3 Marcador de número de diapositiva"/>
          <p:cNvSpPr>
            <a:spLocks noGrp="1"/>
          </p:cNvSpPr>
          <p:nvPr>
            <p:ph type="sldNum" sz="quarter" idx="10"/>
          </p:nvPr>
        </p:nvSpPr>
        <p:spPr/>
        <p:txBody>
          <a:bodyPr/>
          <a:lstStyle/>
          <a:p>
            <a:fld id="{FC682ABB-80A1-4F9E-8C16-7CCE63E3AFAC}" type="slidenum">
              <a:rPr lang="es-ES" smtClean="0"/>
              <a:t>126</a:t>
            </a:fld>
            <a:endParaRPr lang="es-ES" dirty="0"/>
          </a:p>
        </p:txBody>
      </p:sp>
    </p:spTree>
    <p:extLst>
      <p:ext uri="{BB962C8B-B14F-4D97-AF65-F5344CB8AC3E}">
        <p14:creationId xmlns:p14="http://schemas.microsoft.com/office/powerpoint/2010/main" val="1341298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526053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560056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228071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772293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94268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32502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651740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420903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288967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030798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68697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3675222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4330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406035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668075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30733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7006283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translate.googleusercontent.com/translate_c?depth=1&amp;hl=es&amp;prev=/search?q%3Dfletcher%2Bmoss%2Bbotanical%2Bgardens%26hl%3Des%26biw%3D1280%26bih%3D717%26prmd%3Dimvns&amp;rurl=translate.google.es&amp;sl=en&amp;u=http://en.wikipedia.org/wiki/Fletcher_Moss_Botanical_Garden&amp;usg=ALkJrhh1J1xMO8Xyn9Y8foXfVBVb_gfulw#cite_note-civic-fletcher-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upload.wikimedia.org/wikipedia/commons/3/35/Fletcher_Moss-row.JPG" TargetMode="Externa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upload.wikimedia.org/wikipedia/commons/7/7d/Fletcher_moss_gates.jp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upload.wikimedia.org/wikipedia/commons/c/c6/Fletcher_moss5.jp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g"/><Relationship Id="rId4" Type="http://schemas.openxmlformats.org/officeDocument/2006/relationships/image" Target="../media/image60.jpg"/></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77.jpg"/><Relationship Id="rId5" Type="http://schemas.openxmlformats.org/officeDocument/2006/relationships/image" Target="../media/image76.jpeg"/><Relationship Id="rId4" Type="http://schemas.openxmlformats.org/officeDocument/2006/relationships/image" Target="../media/image62.jpg"/></Relationships>
</file>

<file path=ppt/slides/_rels/slide7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g"/><Relationship Id="rId1" Type="http://schemas.openxmlformats.org/officeDocument/2006/relationships/slideLayout" Target="../slideLayouts/slideLayout7.xml"/><Relationship Id="rId5" Type="http://schemas.openxmlformats.org/officeDocument/2006/relationships/image" Target="../media/image86.jpg"/><Relationship Id="rId4" Type="http://schemas.openxmlformats.org/officeDocument/2006/relationships/image" Target="../media/image85.jpg"/></Relationships>
</file>

<file path=ppt/slides/_rels/slide8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2.gi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3.gif"/><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96.gif"/><Relationship Id="rId5" Type="http://schemas.openxmlformats.org/officeDocument/2006/relationships/image" Target="../media/image95.gif"/><Relationship Id="rId4" Type="http://schemas.openxmlformats.org/officeDocument/2006/relationships/image" Target="../media/image94.gif"/></Relationships>
</file>

<file path=ppt/slides/_rels/slide9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image" Target="../media/image118.jpg"/><Relationship Id="rId5" Type="http://schemas.openxmlformats.org/officeDocument/2006/relationships/image" Target="../media/image117.jpeg"/><Relationship Id="rId4" Type="http://schemas.openxmlformats.org/officeDocument/2006/relationships/image" Target="../media/image116.jpg"/></Relationships>
</file>

<file path=ppt/slides/_rels/slide11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media/image127.jpg"/><Relationship Id="rId5" Type="http://schemas.openxmlformats.org/officeDocument/2006/relationships/image" Target="../media/image118.jpg"/><Relationship Id="rId4" Type="http://schemas.openxmlformats.org/officeDocument/2006/relationships/image" Target="../media/image126.jpg"/></Relationships>
</file>

<file path=ppt/slides/_rels/slide12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00399" y="1988840"/>
            <a:ext cx="6172200" cy="2448272"/>
          </a:xfrm>
        </p:spPr>
        <p:txBody>
          <a:bodyPr>
            <a:normAutofit fontScale="90000"/>
          </a:bodyPr>
          <a:lstStyle/>
          <a:p>
            <a:r>
              <a:rPr lang="es-ES" sz="3200" dirty="0"/>
              <a:t>EUROPA.-LA VUELTA AL MUNDO EN 885 JARDINES.-INGLATERRA.-Jardines Botánicos de Fletcher Moss, Oxford, Ness y Birmingham</a:t>
            </a:r>
          </a:p>
        </p:txBody>
      </p:sp>
      <p:sp>
        <p:nvSpPr>
          <p:cNvPr id="3" name="2 Subtítulo"/>
          <p:cNvSpPr>
            <a:spLocks noGrp="1"/>
          </p:cNvSpPr>
          <p:nvPr>
            <p:ph type="subTitle" idx="1"/>
          </p:nvPr>
        </p:nvSpPr>
        <p:spPr>
          <a:xfrm>
            <a:off x="2286000" y="5003322"/>
            <a:ext cx="5166320"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103783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Título"/>
          <p:cNvSpPr>
            <a:spLocks noGrp="1"/>
          </p:cNvSpPr>
          <p:nvPr>
            <p:ph type="title"/>
          </p:nvPr>
        </p:nvSpPr>
        <p:spPr/>
        <p:txBody>
          <a:bodyPr/>
          <a:lstStyle/>
          <a:p>
            <a:r>
              <a:rPr lang="es-ES" altLang="es-ES" dirty="0"/>
              <a:t>Fletcher Moss Botanical Garden</a:t>
            </a:r>
          </a:p>
        </p:txBody>
      </p:sp>
      <p:sp>
        <p:nvSpPr>
          <p:cNvPr id="144387" name="2 Marcador de contenido"/>
          <p:cNvSpPr>
            <a:spLocks noGrp="1"/>
          </p:cNvSpPr>
          <p:nvPr>
            <p:ph idx="1"/>
          </p:nvPr>
        </p:nvSpPr>
        <p:spPr>
          <a:xfrm>
            <a:off x="914400" y="2060848"/>
            <a:ext cx="5457800" cy="4320902"/>
          </a:xfrm>
        </p:spPr>
        <p:txBody>
          <a:bodyPr/>
          <a:lstStyle/>
          <a:p>
            <a:r>
              <a:rPr lang="es-ES" altLang="es-ES" b="1" dirty="0"/>
              <a:t>Fletcher Moss Botanical Garden</a:t>
            </a:r>
            <a:r>
              <a:rPr lang="es-ES" altLang="es-ES" dirty="0"/>
              <a:t> (conocido localmente como </a:t>
            </a:r>
            <a:r>
              <a:rPr lang="es-ES" altLang="es-ES" b="1" dirty="0"/>
              <a:t>Fletcher Moss)</a:t>
            </a:r>
            <a:r>
              <a:rPr lang="es-ES" altLang="es-ES" dirty="0"/>
              <a:t> está situado en Didsbury , Manchester , Inglaterra , entre el río Mersey y Woods Stenner. </a:t>
            </a:r>
          </a:p>
          <a:p>
            <a:r>
              <a:rPr lang="es-ES" altLang="es-ES" dirty="0"/>
              <a:t>El parque lleva el nombre local del Concejal Fletcher Moss, quien donó el parque a la ciudad de Manchester en 1919. </a:t>
            </a:r>
            <a:endParaRPr lang="es-ES" altLang="es-ES" baseline="30000" dirty="0"/>
          </a:p>
          <a:p>
            <a:r>
              <a:rPr lang="es-ES" altLang="es-ES" dirty="0"/>
              <a:t> Se trata jardín botánico parte y hábitat de la fauna parte, pero también cuenta con instalaciones recreativas tales como canchas de tenis, campos de fútbol y rugby y un café. </a:t>
            </a:r>
          </a:p>
          <a:p>
            <a:endParaRPr lang="es-ES" altLang="es-ES" dirty="0"/>
          </a:p>
        </p:txBody>
      </p:sp>
    </p:spTree>
    <p:extLst>
      <p:ext uri="{BB962C8B-B14F-4D97-AF65-F5344CB8AC3E}">
        <p14:creationId xmlns:p14="http://schemas.microsoft.com/office/powerpoint/2010/main" val="307324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2 Marcador de contenido"/>
          <p:cNvSpPr>
            <a:spLocks noGrp="1"/>
          </p:cNvSpPr>
          <p:nvPr>
            <p:ph idx="1"/>
          </p:nvPr>
        </p:nvSpPr>
        <p:spPr>
          <a:xfrm>
            <a:off x="914400" y="549275"/>
            <a:ext cx="5961856" cy="5470525"/>
          </a:xfrm>
        </p:spPr>
        <p:txBody>
          <a:bodyPr>
            <a:normAutofit/>
          </a:bodyPr>
          <a:lstStyle/>
          <a:p>
            <a:r>
              <a:rPr lang="es-ES" altLang="es-ES" dirty="0"/>
              <a:t>La parte principal de los jardines son un amurallado jardín de la rocalla que fue presentado por el botánico Robert Wood Williamson en una ladera orientada al sur.</a:t>
            </a:r>
            <a:r>
              <a:rPr lang="es-ES" altLang="es-ES" baseline="30000" dirty="0">
                <a:hlinkClick r:id="rId2"/>
              </a:rPr>
              <a:t>]</a:t>
            </a:r>
            <a:r>
              <a:rPr lang="es-ES" altLang="es-ES" dirty="0"/>
              <a:t> Williamson vendió los jardines de rocalla y junto a su casa, llamada The Croft, al Concejal Fletcher Moss, en 1912.  </a:t>
            </a:r>
          </a:p>
          <a:p>
            <a:r>
              <a:rPr lang="es-ES" altLang="es-ES" dirty="0"/>
              <a:t>Fletcher Moss, nacido en julio de 1843, fue un filántropo que dirigió muchas obras públicas en Manchester, en 1915 convenció al filántropo Andrew Carnegie para financiar la construcción de una biblioteca pública en Didsbury. </a:t>
            </a:r>
          </a:p>
          <a:p>
            <a:r>
              <a:rPr lang="es-ES" altLang="es-ES" dirty="0"/>
              <a:t>Vivió en el Old Parsonage por la Iglesia de San Jaime, Stenner Lane, habiéndose hecho cargo de la residencia del vicario, una Rev WJ Kidd, quien dejó la propiedad quejándose que estaba embrujada.</a:t>
            </a:r>
          </a:p>
          <a:p>
            <a:endParaRPr lang="es-ES" altLang="es-ES" dirty="0"/>
          </a:p>
        </p:txBody>
      </p:sp>
    </p:spTree>
    <p:extLst>
      <p:ext uri="{BB962C8B-B14F-4D97-AF65-F5344CB8AC3E}">
        <p14:creationId xmlns:p14="http://schemas.microsoft.com/office/powerpoint/2010/main" val="588538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6491064" cy="5493224"/>
          </a:xfrm>
        </p:spPr>
        <p:txBody>
          <a:bodyPr/>
          <a:lstStyle/>
          <a:p>
            <a:r>
              <a:rPr lang="es-ES" dirty="0"/>
              <a:t>En 1919 ha regalado los jardines de la gente de Manchester , declarando que había "decidido a ofrecer toda esa parte de mi propiedad que se extiende desde los campos de Fletcher Moss Jugar a Stenner Lane, a la empresa si podía mantener el uso de la misma para mi vida".</a:t>
            </a:r>
          </a:p>
          <a:p>
            <a:r>
              <a:rPr lang="es-ES" dirty="0"/>
              <a:t>La casa antigua de Robert Williamson, el Croft, fue el lugar de la primera reunión de la organización más tarde se conocería como la Sociedad Real para la Protección de las Aves .</a:t>
            </a:r>
          </a:p>
          <a:p>
            <a:r>
              <a:rPr lang="es-ES" dirty="0"/>
              <a:t>En 1889, Emily Williamson soltera Bateson (la esposa de Robert) formaron un grupo llamado 'Plummage League' para protestar en contra de la cría de aves de plumaje para ser utilizado en los sombreros de las mujeres, una práctica muy de moda en ese momento.</a:t>
            </a:r>
          </a:p>
          <a:p>
            <a:endParaRPr lang="es-ES" dirty="0"/>
          </a:p>
          <a:p>
            <a:endParaRPr lang="es-ES" dirty="0"/>
          </a:p>
          <a:p>
            <a:endParaRPr lang="es-ES" dirty="0"/>
          </a:p>
        </p:txBody>
      </p:sp>
    </p:spTree>
    <p:extLst>
      <p:ext uri="{BB962C8B-B14F-4D97-AF65-F5344CB8AC3E}">
        <p14:creationId xmlns:p14="http://schemas.microsoft.com/office/powerpoint/2010/main" val="590428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2 Marcador de contenido"/>
          <p:cNvSpPr>
            <a:spLocks noGrp="1"/>
          </p:cNvSpPr>
          <p:nvPr>
            <p:ph idx="1"/>
          </p:nvPr>
        </p:nvSpPr>
        <p:spPr>
          <a:xfrm>
            <a:off x="914400" y="404665"/>
            <a:ext cx="5889848" cy="6192986"/>
          </a:xfrm>
        </p:spPr>
        <p:txBody>
          <a:bodyPr>
            <a:normAutofit/>
          </a:bodyPr>
          <a:lstStyle/>
          <a:p>
            <a:r>
              <a:rPr lang="es-ES" altLang="es-ES" sz="1900" dirty="0"/>
              <a:t>Los jardines de rocas principales se disponen en una ladera orientada al sur y están al abrigo de la intemperie, lo que permite un gran número de especies no resistentes a prosperar en un microclima</a:t>
            </a:r>
            <a:r>
              <a:rPr lang="es-ES" altLang="es-ES" sz="2400" dirty="0"/>
              <a:t>. </a:t>
            </a:r>
          </a:p>
          <a:p>
            <a:r>
              <a:rPr lang="es-ES" altLang="es-ES" dirty="0"/>
              <a:t>Pequeñas cascadas corren por los jardines de roca en un estanque que está rodeado de helechos reales , pantano maravillas , col de mofeta , Gunnera("ruibarbo gigante") y el iris. </a:t>
            </a:r>
          </a:p>
          <a:p>
            <a:r>
              <a:rPr lang="es-ES" altLang="es-ES" dirty="0"/>
              <a:t> Los jardines contienen gran variedad de árboles y arbustos ornamentales, incluyendo palmas Chusan, árboles de tulipán , morera , secoya del amanecer , ciprés de los pantanos , cornejo chino , codeso de Adán , nogal común , Oxydendrum arboreum , y varias coniferas enanas </a:t>
            </a:r>
          </a:p>
        </p:txBody>
      </p:sp>
    </p:spTree>
    <p:extLst>
      <p:ext uri="{BB962C8B-B14F-4D97-AF65-F5344CB8AC3E}">
        <p14:creationId xmlns:p14="http://schemas.microsoft.com/office/powerpoint/2010/main" val="2088342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Fletcher Moss 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995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Fletcher Moss Botanical Garden.-ñ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273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Fletcher Moss Botanical GardenThe_Croft,_Fletcher_Moss__uk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948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Fletcher_mos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095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Fletcher_mos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78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Fletcher_Moss_Gardens_-_ge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10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Fletcher_Moss_Gardens_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561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Archivo: Fletcher Moss-row.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1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Picture 4" descr="http://upload.wikimedia.org/wikipedia/commons/3/38/Fletcher_moss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6354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File:Fletcher moss gat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678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upload.wikimedia.org/wikipedia/commons/6/60/Fletcher_moss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0444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upload.wikimedia.org/wikipedia/commons/thumb/c/c6/Fletcher_moss5.jpg/833px-Fletcher_moss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58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ttp://cdn.geolocation.ws/geolocation_media/flickr2/0047/l-0004773437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86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215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http://4.bp.blogspot.com/-Zk3XA_QPuwM/T9DIkbrXeXI/AAAAAAAAH9Y/IFKV5klsBk8/s1600/Fletcher%2BMos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511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ttp://2.bp.blogspot.com/-pBQUgn8prcE/T9DI7sXd2uI/AAAAAAAAH9g/D62MqY7wh8g/s1600/Fletcher+Moss+Candelabr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2474913"/>
            <a:ext cx="15240000" cy="1005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140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Título"/>
          <p:cNvSpPr>
            <a:spLocks noGrp="1"/>
          </p:cNvSpPr>
          <p:nvPr>
            <p:ph type="title"/>
          </p:nvPr>
        </p:nvSpPr>
        <p:spPr/>
        <p:txBody>
          <a:bodyPr/>
          <a:lstStyle/>
          <a:p>
            <a:pPr eaLnBrk="1" hangingPunct="1"/>
            <a:r>
              <a:rPr lang="es-ES" altLang="es-ES" dirty="0"/>
              <a:t>Oxford University Botanic Garden</a:t>
            </a:r>
          </a:p>
        </p:txBody>
      </p:sp>
      <p:sp>
        <p:nvSpPr>
          <p:cNvPr id="3" name="2 Marcador de contenido"/>
          <p:cNvSpPr>
            <a:spLocks noGrp="1"/>
          </p:cNvSpPr>
          <p:nvPr>
            <p:ph idx="1"/>
          </p:nvPr>
        </p:nvSpPr>
        <p:spPr/>
        <p:txBody>
          <a:bodyPr>
            <a:normAutofit/>
          </a:bodyPr>
          <a:lstStyle/>
          <a:p>
            <a:pPr marL="274320" indent="-274320" eaLnBrk="1" fontAlgn="auto" hangingPunct="1">
              <a:spcBef>
                <a:spcPts val="580"/>
              </a:spcBef>
              <a:spcAft>
                <a:spcPts val="0"/>
              </a:spcAft>
              <a:buFont typeface="Wingdings 2"/>
              <a:buChar char=""/>
              <a:defRPr/>
            </a:pPr>
            <a:r>
              <a:rPr lang="es-ES" dirty="0"/>
              <a:t>La </a:t>
            </a:r>
            <a:r>
              <a:rPr lang="es-ES" b="1" dirty="0"/>
              <a:t>Universidad de Oxford Botanic Garden</a:t>
            </a:r>
            <a:r>
              <a:rPr lang="es-ES" dirty="0"/>
              <a:t> es un histórico jardín botánico en Oxford , Inglaterra . </a:t>
            </a:r>
          </a:p>
          <a:p>
            <a:pPr marL="274320" indent="-274320" eaLnBrk="1" fontAlgn="auto" hangingPunct="1">
              <a:spcBef>
                <a:spcPts val="580"/>
              </a:spcBef>
              <a:spcAft>
                <a:spcPts val="0"/>
              </a:spcAft>
              <a:buFont typeface="Wingdings 2"/>
              <a:buChar char=""/>
              <a:defRPr/>
            </a:pPr>
            <a:r>
              <a:rPr lang="es-ES" dirty="0"/>
              <a:t>Es el más antiguo jardín botánico en Gran Bretaña y uno de los jardines más antiguos científicos en el mundo. </a:t>
            </a:r>
          </a:p>
          <a:p>
            <a:pPr marL="274320" indent="-274320" eaLnBrk="1" fontAlgn="auto" hangingPunct="1">
              <a:spcBef>
                <a:spcPts val="580"/>
              </a:spcBef>
              <a:spcAft>
                <a:spcPts val="0"/>
              </a:spcAft>
              <a:buFont typeface="Wingdings 2"/>
              <a:buChar char=""/>
              <a:defRPr/>
            </a:pPr>
            <a:r>
              <a:rPr lang="es-ES" dirty="0"/>
              <a:t>El jardín fue fundado en 1621 como un jardín físicas que crecen las plantas medicinales para la investigación. </a:t>
            </a:r>
          </a:p>
          <a:p>
            <a:pPr marL="274320" indent="-274320" eaLnBrk="1" fontAlgn="auto" hangingPunct="1">
              <a:spcBef>
                <a:spcPts val="580"/>
              </a:spcBef>
              <a:spcAft>
                <a:spcPts val="0"/>
              </a:spcAft>
              <a:buFont typeface="Wingdings 2"/>
              <a:buChar char=""/>
              <a:defRPr/>
            </a:pPr>
            <a:r>
              <a:rPr lang="es-ES" dirty="0"/>
              <a:t>En la actualidad contiene más de 8.000 plantas diferentes especies en 1,8 hectáreas. </a:t>
            </a:r>
          </a:p>
          <a:p>
            <a:pPr marL="274320" indent="-274320" eaLnBrk="1" fontAlgn="auto" hangingPunct="1">
              <a:spcBef>
                <a:spcPts val="580"/>
              </a:spcBef>
              <a:spcAft>
                <a:spcPts val="0"/>
              </a:spcAft>
              <a:buFont typeface="Wingdings 2"/>
              <a:buChar char=""/>
              <a:defRPr/>
            </a:pPr>
            <a:r>
              <a:rPr lang="es-ES" dirty="0"/>
              <a:t>Es uno de los más diversos y compacto colecciones de plantas en el mundo y cuenta con representantes de más del 90% de las familias de plantas superiores. </a:t>
            </a:r>
          </a:p>
        </p:txBody>
      </p:sp>
    </p:spTree>
    <p:extLst>
      <p:ext uri="{BB962C8B-B14F-4D97-AF65-F5344CB8AC3E}">
        <p14:creationId xmlns:p14="http://schemas.microsoft.com/office/powerpoint/2010/main" val="3804318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idx="1"/>
          </p:nvPr>
        </p:nvSpPr>
        <p:spPr>
          <a:xfrm>
            <a:off x="914400" y="549275"/>
            <a:ext cx="5529808" cy="5470525"/>
          </a:xfrm>
        </p:spPr>
        <p:txBody>
          <a:bodyPr>
            <a:normAutofit/>
          </a:bodyPr>
          <a:lstStyle/>
          <a:p>
            <a:pPr eaLnBrk="1" hangingPunct="1"/>
            <a:r>
              <a:rPr lang="es-ES" altLang="es-ES" dirty="0"/>
              <a:t>En 1621, Henry Danvers, 1er Conde de Danby contribuyó con £ 5.000 (equivalente a £ 744.000 en 2005), la creación de un jardín físico para "la glorificación de las obras de Dios y para el fomento del aprendizaje". </a:t>
            </a:r>
          </a:p>
          <a:p>
            <a:pPr eaLnBrk="1" hangingPunct="1"/>
            <a:r>
              <a:rPr lang="es-ES" altLang="es-ES" dirty="0"/>
              <a:t>Escogió un sitio en la orilla del río Cherwell en la esquina noreste de la Iglesia de Cristo Prado , perteneciente al Magdalen College . </a:t>
            </a:r>
          </a:p>
          <a:p>
            <a:pPr eaLnBrk="1" hangingPunct="1"/>
            <a:r>
              <a:rPr lang="es-ES" altLang="es-ES" dirty="0"/>
              <a:t>Parte de la tierra había sido un cementerio judío hasta que la Judíos fueron expulsados ​​de Oxford (y el resto de Inglaterra ) en 1290. </a:t>
            </a:r>
          </a:p>
          <a:p>
            <a:pPr eaLnBrk="1" hangingPunct="1"/>
            <a:r>
              <a:rPr lang="es-ES" altLang="es-ES" dirty="0"/>
              <a:t>Cuatro mil carretadas de "mucke y dunge" eran necesarios para levantar la tierra por encima de la llanura de inundación del río Cherwell . </a:t>
            </a:r>
          </a:p>
        </p:txBody>
      </p:sp>
    </p:spTree>
    <p:extLst>
      <p:ext uri="{BB962C8B-B14F-4D97-AF65-F5344CB8AC3E}">
        <p14:creationId xmlns:p14="http://schemas.microsoft.com/office/powerpoint/2010/main" val="2252627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idx="1"/>
          </p:nvPr>
        </p:nvSpPr>
        <p:spPr>
          <a:xfrm>
            <a:off x="914400" y="549275"/>
            <a:ext cx="5961856" cy="5470525"/>
          </a:xfrm>
        </p:spPr>
        <p:txBody>
          <a:bodyPr>
            <a:normAutofit/>
          </a:bodyPr>
          <a:lstStyle/>
          <a:p>
            <a:pPr eaLnBrk="1" hangingPunct="1"/>
            <a:r>
              <a:rPr lang="es-ES" altLang="es-ES" dirty="0"/>
              <a:t>El jardín se compone de tres secciones: </a:t>
            </a:r>
          </a:p>
          <a:p>
            <a:pPr eaLnBrk="1" hangingPunct="1"/>
            <a:r>
              <a:rPr lang="es-ES" altLang="es-ES" dirty="0"/>
              <a:t>El jardín amurallado, rodeado por la piedra original del siglo XVII y el hogar de árbol más antiguo del jardín, un Inglés  </a:t>
            </a:r>
          </a:p>
          <a:p>
            <a:pPr eaLnBrk="1" hangingPunct="1"/>
            <a:r>
              <a:rPr lang="es-ES" altLang="es-ES" dirty="0"/>
              <a:t>los invernaderos, que permiten el cultivo de plantas que necesitan protección contra los extremos del clima británico, la zona exterior del recinto amurallado entre el jardín amurallado y el río Cherwell. </a:t>
            </a:r>
          </a:p>
          <a:p>
            <a:pPr eaLnBrk="1" hangingPunct="1"/>
            <a:r>
              <a:rPr lang="es-ES" altLang="es-ES" dirty="0"/>
              <a:t>Un sitio de satélite, el Arboretum Harcourt , está ubicado a seis millas (10 km) al sur de Oxford. </a:t>
            </a:r>
          </a:p>
          <a:p>
            <a:pPr eaLnBrk="1" hangingPunct="1"/>
            <a:endParaRPr lang="es-ES" altLang="es-ES" dirty="0"/>
          </a:p>
        </p:txBody>
      </p:sp>
    </p:spTree>
    <p:extLst>
      <p:ext uri="{BB962C8B-B14F-4D97-AF65-F5344CB8AC3E}">
        <p14:creationId xmlns:p14="http://schemas.microsoft.com/office/powerpoint/2010/main" val="2502128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University of Oxford Botanic Garden.-Entrance_to_the_Botanic_Gardens_.-ñ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044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292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University of Oxford Botanic GardenOxford_Botanic_Gardens_-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847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0790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97288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University of Oxford Botanic Garden.-Oxford_Botanical_Garden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228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887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212701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University of Oxford Botanic Garden.-Oxford_Botanic_Garden_in_Autumn_2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273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501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0"/>
            <a:ext cx="4716016"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427984" cy="3761656"/>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spTree>
    <p:extLst>
      <p:ext uri="{BB962C8B-B14F-4D97-AF65-F5344CB8AC3E}">
        <p14:creationId xmlns:p14="http://schemas.microsoft.com/office/powerpoint/2010/main" val="2560015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6665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363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1235703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8617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413091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0"/>
            <a:ext cx="9144000" cy="6857999"/>
          </a:xfrm>
          <a:prstGeom prst="rect">
            <a:avLst/>
          </a:prstGeom>
        </p:spPr>
      </p:pic>
    </p:spTree>
    <p:extLst>
      <p:ext uri="{BB962C8B-B14F-4D97-AF65-F5344CB8AC3E}">
        <p14:creationId xmlns:p14="http://schemas.microsoft.com/office/powerpoint/2010/main" val="753116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3743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7266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0944"/>
          <a:stretch/>
        </p:blipFill>
        <p:spPr>
          <a:xfrm>
            <a:off x="0" y="0"/>
            <a:ext cx="4716016"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4"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716016"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3573016"/>
            <a:ext cx="4427984" cy="3284984"/>
          </a:xfrm>
          <a:prstGeom prst="rect">
            <a:avLst/>
          </a:prstGeom>
        </p:spPr>
      </p:pic>
    </p:spTree>
    <p:extLst>
      <p:ext uri="{BB962C8B-B14F-4D97-AF65-F5344CB8AC3E}">
        <p14:creationId xmlns:p14="http://schemas.microsoft.com/office/powerpoint/2010/main" val="18070985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59744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952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955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2916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38897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107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96778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6616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40925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17496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51880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216496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89203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
            <a:ext cx="9144000" cy="6823710"/>
          </a:xfrm>
          <a:prstGeom prst="rect">
            <a:avLst/>
          </a:prstGeom>
        </p:spPr>
      </p:pic>
    </p:spTree>
    <p:extLst>
      <p:ext uri="{BB962C8B-B14F-4D97-AF65-F5344CB8AC3E}">
        <p14:creationId xmlns:p14="http://schemas.microsoft.com/office/powerpoint/2010/main" val="17296382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42058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213413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42504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03842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64181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21860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99392"/>
            <a:ext cx="4644008" cy="36724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499992"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573016"/>
            <a:ext cx="4644008" cy="3284984"/>
          </a:xfrm>
          <a:prstGeom prst="rect">
            <a:avLst/>
          </a:prstGeom>
        </p:spPr>
      </p:pic>
    </p:spTree>
    <p:extLst>
      <p:ext uri="{BB962C8B-B14F-4D97-AF65-F5344CB8AC3E}">
        <p14:creationId xmlns:p14="http://schemas.microsoft.com/office/powerpoint/2010/main" val="7431231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257294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24051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569827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97174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39241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593724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280605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6485864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50374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46903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9283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866830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0053"/>
          <a:stretch/>
        </p:blipFill>
        <p:spPr>
          <a:xfrm>
            <a:off x="0" y="0"/>
            <a:ext cx="4572000" cy="39330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93305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933056"/>
            <a:ext cx="4572000" cy="292494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5" y="3717031"/>
            <a:ext cx="4562895" cy="3125725"/>
          </a:xfrm>
          <a:prstGeom prst="rect">
            <a:avLst/>
          </a:prstGeom>
        </p:spPr>
      </p:pic>
    </p:spTree>
    <p:extLst>
      <p:ext uri="{BB962C8B-B14F-4D97-AF65-F5344CB8AC3E}">
        <p14:creationId xmlns:p14="http://schemas.microsoft.com/office/powerpoint/2010/main" val="30721799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61870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43742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4781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9323768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81685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788024" cy="3645024"/>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0"/>
            <a:ext cx="4355976" cy="3645024"/>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4788024" cy="3212976"/>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7" y="3573016"/>
            <a:ext cx="4519305" cy="3284984"/>
          </a:xfrm>
          <a:prstGeom prst="rect">
            <a:avLst/>
          </a:prstGeom>
        </p:spPr>
      </p:pic>
    </p:spTree>
    <p:extLst>
      <p:ext uri="{BB962C8B-B14F-4D97-AF65-F5344CB8AC3E}">
        <p14:creationId xmlns:p14="http://schemas.microsoft.com/office/powerpoint/2010/main" val="2986076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University of Oxford Botanic Garden.-Asperula_arcadiensis_(rubiacea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5114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University of Oxford Botanic Garden.-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974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University of Oxford Botanic Garden-Colchicum_Autumnale_Oxfor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759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University of Oxford Botanic Garden.-Oxford_Botanic_Garden_in_Winter_2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9809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University of Oxford Botanic GardenThe_Botanic_Gardens_glass_houses_by_the_Isi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7956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BOTANICO DE NESS</a:t>
            </a:r>
          </a:p>
        </p:txBody>
      </p:sp>
      <p:sp>
        <p:nvSpPr>
          <p:cNvPr id="3" name="2 Marcador de contenido"/>
          <p:cNvSpPr>
            <a:spLocks noGrp="1"/>
          </p:cNvSpPr>
          <p:nvPr>
            <p:ph idx="1"/>
          </p:nvPr>
        </p:nvSpPr>
        <p:spPr/>
        <p:txBody>
          <a:bodyPr>
            <a:normAutofit/>
          </a:bodyPr>
          <a:lstStyle/>
          <a:p>
            <a:r>
              <a:rPr lang="es-ES" dirty="0"/>
              <a:t>El Jardín Botánico Ness en inglés: Ness Botanic Gardens es un jardín botánico de Inglaterra, que depende administrativamente de la Universidad de Liverpool.</a:t>
            </a:r>
          </a:p>
          <a:p>
            <a:r>
              <a:rPr lang="es-ES" dirty="0"/>
              <a:t>El Jardín Botánico Ness se ha ido desarrollando desde que el comerciante de la industria del algodón de Liverpool, Arthur Kilpin Bulley comenzó su creación en 1898.</a:t>
            </a:r>
          </a:p>
          <a:p>
            <a:r>
              <a:rPr lang="es-ES" dirty="0"/>
              <a:t>Bulley, muy interesado en el mundo vegetal financió expediciones con los recolectores George Forrest y Frank Kingdon Ward, para traer plantas de los Himalayas y las montañas de China con el propósito de aclimatarlas en Inglaterra.</a:t>
            </a:r>
          </a:p>
          <a:p>
            <a:endParaRPr lang="es-ES" dirty="0"/>
          </a:p>
        </p:txBody>
      </p:sp>
    </p:spTree>
    <p:extLst>
      <p:ext uri="{BB962C8B-B14F-4D97-AF65-F5344CB8AC3E}">
        <p14:creationId xmlns:p14="http://schemas.microsoft.com/office/powerpoint/2010/main" val="40743003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980728"/>
            <a:ext cx="5745832" cy="5039072"/>
          </a:xfrm>
        </p:spPr>
        <p:txBody>
          <a:bodyPr>
            <a:normAutofit/>
          </a:bodyPr>
          <a:lstStyle/>
          <a:p>
            <a:r>
              <a:rPr lang="es-ES" dirty="0"/>
              <a:t>De los cientos de plantas que se trajeron de los países asiáticos, por ejemplo dos especies introducidas por Forrest, Rhododendron griersonianum y Camellia saluenensis, ambas se han usado en numerosos programas de hibridación, resultando numerosos híbridos actualmente comunes en Gran Bretaña.</a:t>
            </a:r>
          </a:p>
          <a:p>
            <a:r>
              <a:rPr lang="es-ES" dirty="0"/>
              <a:t>En 1948 su hija y heredera Lois donó el jardín botánico a la Universidad de Liverpool, partes del jardín están abiertas a la visita del público en general.</a:t>
            </a:r>
          </a:p>
          <a:p>
            <a:endParaRPr lang="es-ES" dirty="0"/>
          </a:p>
        </p:txBody>
      </p:sp>
    </p:spTree>
    <p:extLst>
      <p:ext uri="{BB962C8B-B14F-4D97-AF65-F5344CB8AC3E}">
        <p14:creationId xmlns:p14="http://schemas.microsoft.com/office/powerpoint/2010/main" val="23998182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620688"/>
            <a:ext cx="6105872" cy="5399112"/>
          </a:xfrm>
        </p:spPr>
        <p:txBody>
          <a:bodyPr>
            <a:normAutofit fontScale="92500" lnSpcReduction="10000"/>
          </a:bodyPr>
          <a:lstStyle/>
          <a:p>
            <a:r>
              <a:rPr lang="es-ES" dirty="0"/>
              <a:t>Se encuentran numerosas especies raras, de las montañas del centro y este de Asia, tales como: Desfontainia spinosa, Gentiana sino-ornata, Magnolia campbellii ssp. mollicomata, Primula bulleyana, Primula forrestii, Primula vialii, Pieris formosa var. forrestii,.</a:t>
            </a:r>
          </a:p>
          <a:p>
            <a:r>
              <a:rPr lang="es-ES" dirty="0"/>
              <a:t>Las plantas se encuentran agrupadas en:</a:t>
            </a:r>
          </a:p>
          <a:p>
            <a:r>
              <a:rPr lang="es-ES" dirty="0"/>
              <a:t>Rocalla,</a:t>
            </a:r>
          </a:p>
          <a:p>
            <a:r>
              <a:rPr lang="es-ES" dirty="0"/>
              <a:t>Rododendros,</a:t>
            </a:r>
          </a:p>
          <a:p>
            <a:r>
              <a:rPr lang="es-ES" dirty="0"/>
              <a:t>Azaleas,</a:t>
            </a:r>
          </a:p>
          <a:p>
            <a:r>
              <a:rPr lang="es-ES" dirty="0"/>
              <a:t>Casa de plantas áridas</a:t>
            </a:r>
          </a:p>
          <a:p>
            <a:r>
              <a:rPr lang="es-ES" dirty="0"/>
              <a:t>Casa de plantas alpinas,</a:t>
            </a:r>
          </a:p>
          <a:p>
            <a:r>
              <a:rPr lang="es-ES" dirty="0"/>
              <a:t>Zona de los brezos,</a:t>
            </a:r>
          </a:p>
          <a:p>
            <a:r>
              <a:rPr lang="es-ES" dirty="0"/>
              <a:t>Especímenes de praderas,</a:t>
            </a:r>
          </a:p>
          <a:p>
            <a:r>
              <a:rPr lang="es-ES" dirty="0"/>
              <a:t>Jardín de hierbas y Laburnum,</a:t>
            </a:r>
          </a:p>
          <a:p>
            <a:r>
              <a:rPr lang="es-ES" dirty="0"/>
              <a:t>Plantas acuáticas,</a:t>
            </a:r>
          </a:p>
          <a:p>
            <a:r>
              <a:rPr lang="es-ES" dirty="0"/>
              <a:t>Pinetum,</a:t>
            </a:r>
          </a:p>
          <a:p>
            <a:endParaRPr lang="es-ES" dirty="0"/>
          </a:p>
          <a:p>
            <a:endParaRPr lang="es-ES" dirty="0"/>
          </a:p>
        </p:txBody>
      </p:sp>
    </p:spTree>
    <p:extLst>
      <p:ext uri="{BB962C8B-B14F-4D97-AF65-F5344CB8AC3E}">
        <p14:creationId xmlns:p14="http://schemas.microsoft.com/office/powerpoint/2010/main" val="9819509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5410" t="5919" r="5298" b="7328"/>
          <a:stretch/>
        </p:blipFill>
        <p:spPr>
          <a:xfrm>
            <a:off x="0" y="0"/>
            <a:ext cx="9144000" cy="6858000"/>
          </a:xfrm>
          <a:prstGeom prst="rect">
            <a:avLst/>
          </a:prstGeom>
        </p:spPr>
      </p:pic>
    </p:spTree>
    <p:extLst>
      <p:ext uri="{BB962C8B-B14F-4D97-AF65-F5344CB8AC3E}">
        <p14:creationId xmlns:p14="http://schemas.microsoft.com/office/powerpoint/2010/main" val="262389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07"/>
          <a:stretch/>
        </p:blipFill>
        <p:spPr>
          <a:xfrm>
            <a:off x="0" y="-83820"/>
            <a:ext cx="4548767" cy="3728844"/>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4020" b="12917"/>
          <a:stretch/>
        </p:blipFill>
        <p:spPr>
          <a:xfrm>
            <a:off x="4567415" y="0"/>
            <a:ext cx="4576585" cy="3645024"/>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b="16369"/>
          <a:stretch/>
        </p:blipFill>
        <p:spPr>
          <a:xfrm>
            <a:off x="81541" y="3645022"/>
            <a:ext cx="4467225" cy="3212975"/>
          </a:xfrm>
          <a:prstGeom prst="rect">
            <a:avLst/>
          </a:prstGeom>
        </p:spPr>
      </p:pic>
      <p:pic>
        <p:nvPicPr>
          <p:cNvPr id="5" name="4 Imagen"/>
          <p:cNvPicPr>
            <a:picLocks noChangeAspect="1"/>
          </p:cNvPicPr>
          <p:nvPr/>
        </p:nvPicPr>
        <p:blipFill rotWithShape="1">
          <a:blip r:embed="rId6">
            <a:extLst>
              <a:ext uri="{28A0092B-C50C-407E-A947-70E740481C1C}">
                <a14:useLocalDpi xmlns:a14="http://schemas.microsoft.com/office/drawing/2010/main" val="0"/>
              </a:ext>
            </a:extLst>
          </a:blip>
          <a:srcRect b="20396"/>
          <a:stretch/>
        </p:blipFill>
        <p:spPr>
          <a:xfrm>
            <a:off x="4548767" y="3645023"/>
            <a:ext cx="4595233" cy="3212975"/>
          </a:xfrm>
          <a:prstGeom prst="rect">
            <a:avLst/>
          </a:prstGeom>
        </p:spPr>
      </p:pic>
    </p:spTree>
    <p:extLst>
      <p:ext uri="{BB962C8B-B14F-4D97-AF65-F5344CB8AC3E}">
        <p14:creationId xmlns:p14="http://schemas.microsoft.com/office/powerpoint/2010/main" val="8584516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216567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81975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84269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71897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62739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4873970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0443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602113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3450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70685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97259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9251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Birmingham Botanical Gardens</a:t>
            </a:r>
          </a:p>
        </p:txBody>
      </p:sp>
      <p:sp>
        <p:nvSpPr>
          <p:cNvPr id="3" name="2 Marcador de contenido"/>
          <p:cNvSpPr>
            <a:spLocks noGrp="1"/>
          </p:cNvSpPr>
          <p:nvPr>
            <p:ph idx="1"/>
          </p:nvPr>
        </p:nvSpPr>
        <p:spPr/>
        <p:txBody>
          <a:bodyPr/>
          <a:lstStyle/>
          <a:p>
            <a:r>
              <a:rPr lang="es-ES" dirty="0"/>
              <a:t>El Jardín Botánico de Birmingham se encuentra con  6 hectáreas de jardines botánicos situados en Edgbaston , Birmingham, Inglaterra. </a:t>
            </a:r>
          </a:p>
          <a:p>
            <a:r>
              <a:rPr lang="es-ES" dirty="0"/>
              <a:t>Los jardines están muy cerca del centro de Birmingham y abren todos los días excepto el día de Navidad y San Esteban.</a:t>
            </a:r>
          </a:p>
          <a:p>
            <a:r>
              <a:rPr lang="es-ES" dirty="0"/>
              <a:t> Están ubicados en referencia de la rejilla SP049854 . </a:t>
            </a:r>
          </a:p>
          <a:p>
            <a:r>
              <a:rPr lang="es-ES" dirty="0"/>
              <a:t>Es una organización educativa independiente.</a:t>
            </a:r>
          </a:p>
        </p:txBody>
      </p:sp>
    </p:spTree>
    <p:extLst>
      <p:ext uri="{BB962C8B-B14F-4D97-AF65-F5344CB8AC3E}">
        <p14:creationId xmlns:p14="http://schemas.microsoft.com/office/powerpoint/2010/main" val="15791765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a:bodyPr>
          <a:lstStyle/>
          <a:p>
            <a:r>
              <a:rPr lang="es-ES" dirty="0"/>
              <a:t>Los jardines son muy antiguos, siendo diseñados en 1829 por JC Loudon , un planificador líder jardín, horticultura periodista y editor. </a:t>
            </a:r>
          </a:p>
          <a:p>
            <a:r>
              <a:rPr lang="es-ES" dirty="0"/>
              <a:t>Los Jardinesse  abrieron al público el 11 de junio de 1832.</a:t>
            </a:r>
          </a:p>
          <a:p>
            <a:r>
              <a:rPr lang="es-ES" dirty="0"/>
              <a:t>El diseño de los jardines botánicos ha cambiado muy poco desde Loudon primero los diseñó. </a:t>
            </a:r>
          </a:p>
          <a:p>
            <a:r>
              <a:rPr lang="es-ES" dirty="0"/>
              <a:t>Hay cuatro invernaderos que van desde el invernadero tropical exótica, hasta el subtropical, mediterráneo y Áridas Houses. </a:t>
            </a:r>
          </a:p>
          <a:p>
            <a:r>
              <a:rPr lang="es-ES" dirty="0"/>
              <a:t>Hay una amplia zona de césped en frente de los invernaderos con una gama de camas y arbustos alrededor de su perímetro. En general, el carácter es el de un victoriano parque público con un quiosco de música en 15 acres (6,1 hectáreas) de zonas verdes ajardinadas. Es difícil de creer que los jardines hermosos y tranquilos se encuentran sólo una milla y media del centro de Birmingham.</a:t>
            </a:r>
          </a:p>
        </p:txBody>
      </p:sp>
    </p:spTree>
    <p:extLst>
      <p:ext uri="{BB962C8B-B14F-4D97-AF65-F5344CB8AC3E}">
        <p14:creationId xmlns:p14="http://schemas.microsoft.com/office/powerpoint/2010/main" val="20977522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03032" cy="6069288"/>
          </a:xfrm>
        </p:spPr>
        <p:txBody>
          <a:bodyPr/>
          <a:lstStyle/>
          <a:p>
            <a:r>
              <a:rPr lang="es-ES" dirty="0"/>
              <a:t>En general, el carácter es el de un parque publico victoriano con un quiosco de música en  (6,1 hectáreas) de zonas verdes ajardinadas.</a:t>
            </a:r>
          </a:p>
          <a:p>
            <a:r>
              <a:rPr lang="es-ES" dirty="0"/>
              <a:t> Es difícil de creer que los jardines hermosos y tranquilos se encuentran sólo una milla y media del centro de Birmingham.</a:t>
            </a:r>
          </a:p>
          <a:p>
            <a:r>
              <a:rPr lang="es-ES" dirty="0"/>
              <a:t>Los jardines contienen más de 7.000 plantas diferentes y son el hogar de El British National Bonsai Collection.</a:t>
            </a:r>
          </a:p>
          <a:p>
            <a:r>
              <a:rPr lang="es-ES" dirty="0"/>
              <a:t> Uno de los ejemplares más antiguos es el "árbol Omiya", una de 250 años de edad, Juniperus chinensis en el estilo vertical informal, presentado a la colección en 1995 por la entonces ciudad de Omiya , Japón .</a:t>
            </a:r>
          </a:p>
          <a:p>
            <a:endParaRPr lang="es-ES" dirty="0"/>
          </a:p>
        </p:txBody>
      </p:sp>
    </p:spTree>
    <p:extLst>
      <p:ext uri="{BB962C8B-B14F-4D97-AF65-F5344CB8AC3E}">
        <p14:creationId xmlns:p14="http://schemas.microsoft.com/office/powerpoint/2010/main" val="2719005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347048" cy="5997280"/>
          </a:xfrm>
        </p:spPr>
        <p:txBody>
          <a:bodyPr/>
          <a:lstStyle/>
          <a:p>
            <a:r>
              <a:rPr lang="es-ES" dirty="0"/>
              <a:t>Hay muchas plantas inusuales y notables en los jardines entre ellas dos finas Himalaya Cedars cerca de la fuente que fueron plantados a partir de semillas dadas a los jardines en la década de 1840 por James Watt joven , hijo de James Watt cuyas mejoras a la máquina de vapor de Newcomen era fundamental para el cambios provocados por la Revolución Industrial .</a:t>
            </a:r>
          </a:p>
          <a:p>
            <a:r>
              <a:rPr lang="es-ES" dirty="0"/>
              <a:t> Una planta encontró en ninguna otra parte es el helecho Dicksonia × lathamii que es un híbrido entre Dicksonia antarctica y arborescens Dicksonia , planteado por el ex Comisario WB Latham hace más de cien años.</a:t>
            </a:r>
          </a:p>
          <a:p>
            <a:r>
              <a:rPr lang="es-ES" dirty="0"/>
              <a:t>Los jardines son también el hogar de una pequeña colección de aves exóticas de todo el mundo, incluyendo la de mejilla blanca turaco , Himalaya Monals , rabilargos y Quaker periquitos .</a:t>
            </a:r>
          </a:p>
          <a:p>
            <a:endParaRPr lang="es-ES" dirty="0"/>
          </a:p>
        </p:txBody>
      </p:sp>
    </p:spTree>
    <p:extLst>
      <p:ext uri="{BB962C8B-B14F-4D97-AF65-F5344CB8AC3E}">
        <p14:creationId xmlns:p14="http://schemas.microsoft.com/office/powerpoint/2010/main" val="6755939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lnSpcReduction="10000"/>
          </a:bodyPr>
          <a:lstStyle/>
          <a:p>
            <a:r>
              <a:rPr lang="es-ES" dirty="0"/>
              <a:t>Hay dos áreas de juegos para los niños, ya la vez tradicional consistente en columpios, tobogán, etc y, además, jardín descubrimiento infantil donde los niños pueden aprender acerca de las plantas a través de juegos interactivos.</a:t>
            </a:r>
          </a:p>
          <a:p>
            <a:r>
              <a:rPr lang="es-ES" dirty="0"/>
              <a:t>Los Jardines ofrece un servicio único a las escuelas y colegios de la región de West Midlands y más allá. Los alumnos podrán disfrutar de la observación de las formas fascinantes que las plantas se adaptan a los diferentes climas del mundo.</a:t>
            </a:r>
          </a:p>
          <a:p>
            <a:r>
              <a:rPr lang="es-ES" dirty="0"/>
              <a:t> El programa de educación que se ofrece es transversal y los profesores son capaces de elegir entre una amplia gama de diferentes sesiones de enseñanza. </a:t>
            </a:r>
          </a:p>
          <a:p>
            <a:r>
              <a:rPr lang="es-ES" dirty="0"/>
              <a:t>Las escuelas son capaces de utilizar el edificio de educación especialmente diseñado llamado el Centro de Estudios que contiene habitaciones totalmente alfombradas, espacio guardarropa y aseos. </a:t>
            </a:r>
          </a:p>
          <a:p>
            <a:r>
              <a:rPr lang="es-ES" dirty="0"/>
              <a:t>El Centro es el centro de todas las actividades de educación en los jardines que incluyen cursos de aprendizaje para adultos y tiene habitaciones disponibles para alquilar.</a:t>
            </a:r>
          </a:p>
          <a:p>
            <a:endParaRPr lang="es-ES" dirty="0"/>
          </a:p>
          <a:p>
            <a:endParaRPr lang="es-ES" dirty="0"/>
          </a:p>
        </p:txBody>
      </p:sp>
    </p:spTree>
    <p:extLst>
      <p:ext uri="{BB962C8B-B14F-4D97-AF65-F5344CB8AC3E}">
        <p14:creationId xmlns:p14="http://schemas.microsoft.com/office/powerpoint/2010/main" val="968155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a:bodyPr>
          <a:lstStyle/>
          <a:p>
            <a:r>
              <a:rPr lang="es-ES" dirty="0"/>
              <a:t>Desde 1893-1897, Ernest Henry "China" Wilson fue un botánico aprendiz en los jardines. Él quiere a convertirse en un notable coleccionista de plantas .  En mayo de 2010, una placa azul fue erigido en los jardines, por la Birmingham Sociedad Cívica , marcando su tiempo allí.</a:t>
            </a:r>
          </a:p>
          <a:p>
            <a:r>
              <a:rPr lang="es-ES" dirty="0"/>
              <a:t>Hay un programa de eventos de todo el año que incluye sesiones de actividades para los más jóvenes de la familia, teatro al aire libre, ferias y exposiciones de plantas y una banda toca en el quiosco de música todos los domingos de abril a octubre.</a:t>
            </a:r>
          </a:p>
          <a:p>
            <a:r>
              <a:rPr lang="es-ES" dirty="0"/>
              <a:t>Hay una tienda de regalos y centro de planta abierta todos los días, la venta de una amplia gama de regalos, souvenirs y plantas.</a:t>
            </a:r>
          </a:p>
          <a:p>
            <a:endParaRPr lang="es-ES" dirty="0"/>
          </a:p>
          <a:p>
            <a:endParaRPr lang="es-ES" dirty="0"/>
          </a:p>
          <a:p>
            <a:endParaRPr lang="es-ES" dirty="0"/>
          </a:p>
        </p:txBody>
      </p:sp>
    </p:spTree>
    <p:extLst>
      <p:ext uri="{BB962C8B-B14F-4D97-AF65-F5344CB8AC3E}">
        <p14:creationId xmlns:p14="http://schemas.microsoft.com/office/powerpoint/2010/main" val="25256513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554249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11289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87366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865984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422042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465" r="1475" b="5573"/>
          <a:stretch/>
        </p:blipFill>
        <p:spPr>
          <a:xfrm>
            <a:off x="1" y="-63708"/>
            <a:ext cx="9144000" cy="6858000"/>
          </a:xfrm>
          <a:prstGeom prst="rect">
            <a:avLst/>
          </a:prstGeom>
        </p:spPr>
      </p:pic>
    </p:spTree>
    <p:extLst>
      <p:ext uri="{BB962C8B-B14F-4D97-AF65-F5344CB8AC3E}">
        <p14:creationId xmlns:p14="http://schemas.microsoft.com/office/powerpoint/2010/main" val="28884620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3311889" cy="37490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1888" y="0"/>
            <a:ext cx="5852160" cy="374904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49040"/>
            <a:ext cx="3311888" cy="310896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11889" y="3749040"/>
            <a:ext cx="5852160" cy="3108960"/>
          </a:xfrm>
          <a:prstGeom prst="rect">
            <a:avLst/>
          </a:prstGeom>
        </p:spPr>
      </p:pic>
    </p:spTree>
    <p:extLst>
      <p:ext uri="{BB962C8B-B14F-4D97-AF65-F5344CB8AC3E}">
        <p14:creationId xmlns:p14="http://schemas.microsoft.com/office/powerpoint/2010/main" val="37022110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7825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658" b="6498"/>
          <a:stretch/>
        </p:blipFill>
        <p:spPr>
          <a:xfrm>
            <a:off x="0" y="0"/>
            <a:ext cx="9144000" cy="6858000"/>
          </a:xfrm>
          <a:prstGeom prst="rect">
            <a:avLst/>
          </a:prstGeom>
        </p:spPr>
      </p:pic>
    </p:spTree>
    <p:extLst>
      <p:ext uri="{BB962C8B-B14F-4D97-AF65-F5344CB8AC3E}">
        <p14:creationId xmlns:p14="http://schemas.microsoft.com/office/powerpoint/2010/main" val="24996581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75728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4738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62" y="-32271"/>
            <a:ext cx="9203961" cy="6890271"/>
          </a:xfrm>
          <a:prstGeom prst="rect">
            <a:avLst/>
          </a:prstGeom>
        </p:spPr>
      </p:pic>
    </p:spTree>
    <p:extLst>
      <p:ext uri="{BB962C8B-B14F-4D97-AF65-F5344CB8AC3E}">
        <p14:creationId xmlns:p14="http://schemas.microsoft.com/office/powerpoint/2010/main" val="29517051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81497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81" y="1862"/>
            <a:ext cx="4762500" cy="35718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9880" y="3573736"/>
            <a:ext cx="4377825" cy="3284263"/>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736"/>
            <a:ext cx="4779881" cy="3251364"/>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93585" y="1862"/>
            <a:ext cx="4364120" cy="3571874"/>
          </a:xfrm>
          <a:prstGeom prst="rect">
            <a:avLst/>
          </a:prstGeom>
        </p:spPr>
      </p:pic>
    </p:spTree>
    <p:extLst>
      <p:ext uri="{BB962C8B-B14F-4D97-AF65-F5344CB8AC3E}">
        <p14:creationId xmlns:p14="http://schemas.microsoft.com/office/powerpoint/2010/main" val="5581151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57173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074130"/>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375</TotalTime>
  <Words>2283</Words>
  <Application>Microsoft Office PowerPoint</Application>
  <PresentationFormat>Presentación en pantalla (4:3)</PresentationFormat>
  <Paragraphs>245</Paragraphs>
  <Slides>126</Slides>
  <Notes>85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126</vt:i4>
      </vt:variant>
    </vt:vector>
  </HeadingPairs>
  <TitlesOfParts>
    <vt:vector size="132" baseType="lpstr">
      <vt:lpstr>Arial</vt:lpstr>
      <vt:lpstr>Calibri</vt:lpstr>
      <vt:lpstr>Trebuchet MS</vt:lpstr>
      <vt:lpstr>Wingdings 2</vt:lpstr>
      <vt:lpstr>Wingdings 3</vt:lpstr>
      <vt:lpstr>Faceta</vt:lpstr>
      <vt:lpstr>EUROPA.-LA VUELTA AL MUNDO EN 885 JARDINES.-INGLATERRA.-Jardines Botánicos de Fletcher Moss, Oxford, Ness y Birmingham</vt:lpstr>
      <vt:lpstr>Fletcher Moss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Oxford University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BOTANICO DE NESS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Birmingham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inglaterra</dc:title>
  <dc:creator>Josep</dc:creator>
  <cp:lastModifiedBy>Usuario</cp:lastModifiedBy>
  <cp:revision>15</cp:revision>
  <dcterms:created xsi:type="dcterms:W3CDTF">2014-02-10T12:37:59Z</dcterms:created>
  <dcterms:modified xsi:type="dcterms:W3CDTF">2018-03-12T08:00:12Z</dcterms:modified>
</cp:coreProperties>
</file>