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5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398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336" r:id="rId53"/>
    <p:sldId id="337" r:id="rId54"/>
    <p:sldId id="338" r:id="rId55"/>
    <p:sldId id="339" r:id="rId56"/>
    <p:sldId id="340" r:id="rId57"/>
    <p:sldId id="341" r:id="rId58"/>
    <p:sldId id="342" r:id="rId59"/>
    <p:sldId id="343" r:id="rId60"/>
    <p:sldId id="344" r:id="rId61"/>
    <p:sldId id="345" r:id="rId62"/>
    <p:sldId id="346" r:id="rId63"/>
    <p:sldId id="347" r:id="rId64"/>
    <p:sldId id="348" r:id="rId65"/>
    <p:sldId id="349" r:id="rId66"/>
    <p:sldId id="350" r:id="rId67"/>
    <p:sldId id="351" r:id="rId68"/>
    <p:sldId id="352" r:id="rId69"/>
    <p:sldId id="353" r:id="rId70"/>
    <p:sldId id="354" r:id="rId71"/>
    <p:sldId id="355" r:id="rId72"/>
    <p:sldId id="356" r:id="rId73"/>
    <p:sldId id="357" r:id="rId74"/>
    <p:sldId id="358" r:id="rId75"/>
    <p:sldId id="359" r:id="rId76"/>
    <p:sldId id="360" r:id="rId77"/>
    <p:sldId id="361" r:id="rId78"/>
    <p:sldId id="362" r:id="rId79"/>
    <p:sldId id="363" r:id="rId80"/>
    <p:sldId id="364" r:id="rId81"/>
    <p:sldId id="365" r:id="rId82"/>
    <p:sldId id="366" r:id="rId83"/>
    <p:sldId id="367" r:id="rId84"/>
    <p:sldId id="368" r:id="rId85"/>
    <p:sldId id="369" r:id="rId86"/>
    <p:sldId id="370" r:id="rId87"/>
    <p:sldId id="371" r:id="rId88"/>
    <p:sldId id="372" r:id="rId89"/>
    <p:sldId id="373" r:id="rId90"/>
    <p:sldId id="374" r:id="rId91"/>
    <p:sldId id="375" r:id="rId92"/>
    <p:sldId id="376" r:id="rId93"/>
    <p:sldId id="377" r:id="rId94"/>
    <p:sldId id="378" r:id="rId95"/>
    <p:sldId id="379" r:id="rId96"/>
    <p:sldId id="380" r:id="rId97"/>
    <p:sldId id="381" r:id="rId98"/>
    <p:sldId id="382" r:id="rId99"/>
    <p:sldId id="383" r:id="rId100"/>
    <p:sldId id="384" r:id="rId101"/>
    <p:sldId id="385" r:id="rId102"/>
    <p:sldId id="386" r:id="rId103"/>
    <p:sldId id="387" r:id="rId104"/>
    <p:sldId id="388" r:id="rId105"/>
    <p:sldId id="389" r:id="rId106"/>
    <p:sldId id="390" r:id="rId107"/>
    <p:sldId id="391" r:id="rId108"/>
    <p:sldId id="392" r:id="rId109"/>
    <p:sldId id="393" r:id="rId110"/>
    <p:sldId id="394" r:id="rId111"/>
    <p:sldId id="395" r:id="rId112"/>
    <p:sldId id="396" r:id="rId113"/>
    <p:sldId id="397" r:id="rId1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82A70-09F5-4A87-A16B-739E8D2664CE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17DC1-4C00-425D-9602-53F218BC08F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577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C0B244-1C3B-4B31-A542-A56787B8F2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Muncaster Castle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F56B9F-E733-4FB7-A705-94C88D5A02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Muncaster Castle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Muncaster Castle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1BA488-BBF8-4C31-9015-0342DF3493F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Muncaster Castle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6C27BF-5A69-4630-A10A-A2F7DCDB0AC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Muncaster Castle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181AE6-DCAA-4522-BBE4-A35344B0E34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0D536D-4567-47B5-A554-019A7FA0EA3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Ness Botanic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3D6D48-DFE8-4A3B-9930-6B6F997AC8B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Ness Botanic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FF9455-3852-40DD-81D0-D25DD2FFB38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Ness Botanic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2D465A-253F-4A87-89F6-116342422CE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Ness Botanic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Ness Botanic Garden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180940-1D63-4380-9B4A-B64C3708646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Ness Botanic Garden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05DC0F-C76D-492A-AB34-4AEDC4D7C7F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Ness Botanic Garden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FB89AB-BAC8-4DA1-BBC4-2B81974591A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Ness Botanic Garden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CCE57E-BF63-42F9-9918-58F784AB3A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Ness Botanic Gardens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9C50FD-53FB-44B2-83D3-11613297272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841020-447D-4204-99B4-E8F0957488D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Newsand Temple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E491E3-680C-4A12-9A0B-3A0DD1CA1BA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47E895-FE86-4A9C-9A6F-B73525B7B52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2C0FB2-B786-4BA1-954B-59348FCE6E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E2B395-A4DF-46F7-95DC-54CF7347C32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55BFCF-1EEA-425F-9569-DE2497FD8FB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401A35-89F9-4C97-A33B-7E87DDF28CF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3C2A19-2724-4C28-B43C-399E01B00CA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E34576-EBB1-4F11-9687-0F72764789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Newstead Abbey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F33D53-5D33-4EB8-80FC-2F97FBCB039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1050CD-20A3-4366-806A-3724F7EAE1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89908D-D9CE-42CC-A447-AE32891823F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369320-D123-4CB7-9DDF-80269CDBBE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360E25-058E-493E-8C84-2D9C5E69A2E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FB71EF-C7C6-40D8-BA00-2FB386D0DE8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6B56D2-DBD4-4E86-9DC2-2CC3A8E46FB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7B4BB0-2A3E-40D5-B88F-BB259651BC7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3FB360-9250-46A1-8513-D67672213F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D07030-14F1-4E19-9561-927D4E16A0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9EB0BE-6273-4FE1-824B-F5492314974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556BA5-7409-4A12-AD46-606C4085E20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3F8141-218A-4846-A467-52DA7522A66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7A03C7-EEA7-426D-9F67-B27B82B5315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21707B-DB1E-4003-AC76-C838BB1D2E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DD1FEA-3D71-413A-A6E2-E142A3DA34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AAFCA0-FF9F-40CF-88FA-CAC88874D20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9A5E0C-F901-42C2-AD15-6E8E18204B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076A2B-F3E8-4A5B-A198-D998CF0C286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 West Sussex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088FDD-5931-4116-A91F-AE39623809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8DDE60-FAC8-4DA4-BF30-15C294ECC5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D5FC37-9B59-46D3-82CC-98B83081DA2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9D8B91-35CB-471B-B2CF-3E98753896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B0B411-2B23-48B1-A92B-4D81944843B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3B2142-17F7-454A-9EA4-99F72FF358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07DB69-E82E-468D-A655-2BBC6E1CAF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16DCDC-20B5-43BA-998C-A01EE5D9ED9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50A22C-EA29-4936-B1FD-8C0E77B19F7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E047BC-9C34-4ABD-8E88-AC168A5668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Rose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AA490F-2880-4E2A-85B0-E18FC2DCE03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Rock Garden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348F9E-5A59-4451-9AA8-94817B51BC6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Gardens.-Summer border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CBD476-7620-45D0-A558-58F132512E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Nymans Wall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775FA3-DEB8-4436-BEAD-368A644299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Old Westbury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EE2A8B-8878-4FB1-B1BC-4CFE63D315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Old Westbury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8E365A-EDE9-4F55-8E5C-6E8A983544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Old Palace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AA6F28-4134-4B54-BEC4-7205CF739C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Old Palace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1CD462-4C04-4191-B15A-9B7F7913510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Old Palace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13BD78-5B3D-4867-B51C-C619EFFD212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Old Palace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69097C-1001-48DD-9B5F-EFA1E2AD052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House.-Isle of  Wight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851BCE-D966-4370-A542-92BEF2DABB7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Garden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3C069B-E007-4AA3-8974-FE9C03B8F57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692362-0055-4504-AB53-F7602435872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Osborbe House .-Coreopsis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D6C842-6045-420B-AAEA-AF05DAE8D8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211AA5-6AE0-4964-8EE3-91C5EF52AD5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A20C93-EF90-4B01-B107-0B089CBCB2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39C557-CC49-4230-AC4F-455A213CAC7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73DEED-0E62-455B-BDCE-EAE98F7560E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611E49-6C99-4CB2-AD0D-F0D16E7434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 .-Isle of Wight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E4A652-3949-4A3E-B528-38149A23E22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E8A44A-B0D1-4A5F-84D5-422A3835DF3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B4AEF6-9DF3-448B-9EBF-BC1EA6B74C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664FA0-AC21-4374-AAF8-917E95DCBB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Osborne House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85A418-6BD9-43C5-B521-B12C1051094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Oxford Botanic Gardens.-Entrance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F68457-A327-44B1-BD07-E0EF987D3CE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Oxford Botanic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22A37E-7B0C-4988-8E36-05DC0C32FC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Oxford Botanic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C3EF41-DC9D-4535-B74F-1CF552D69E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Oxford Botanic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875A8C-7C01-428D-8414-BEAECCE5BE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Oxford Botanic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27359F-ECC8-4D1D-A176-AB5907865A0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Oxford Botanic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22A428-7E92-4D70-B1E5-B41CDFFCE6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Packwood House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D0EC5E-080D-4549-859B-19A85EA4FE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Packwood House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510A61-13FC-43E2-AFB6-E3D8977FC31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Packwood House.-Los Apóstoles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8A1D9C-0F3B-4FB0-9256-699E33EE4F6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Packwood House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FD03B4-B9C4-411F-AF14-EB287C713F1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Packwood House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F64826-06BE-4CF2-98BA-020E2D033C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Packwood House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E01FE9-3049-43E3-A179-A9FCC70599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Pacwood House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47415B-1BA3-43B5-A9A2-EF9E7AC6F0F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Packwood House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upload.wikimedia.org/wikipedia/en/0/02/OldWestburyGardens2.JPG" TargetMode="Externa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6.jpeg"/><Relationship Id="rId2" Type="http://schemas.openxmlformats.org/officeDocument/2006/relationships/hyperlink" Target="http://www.google.es/url?sa=i&amp;rct=j&amp;q=hatfield+house+park+and+gardens&amp;source=images&amp;cd=&amp;cad=rja&amp;docid=LuFBZaMG3AsRiM&amp;tbnid=9MFVFu1DL6liPM:&amp;ved=0CAUQjRw&amp;url=http://www.ethical-hedonist.com/an-afternoon-adventure-to-hatfield-house_277.html&amp;ei=W92IUcK5LIKW0AWNkoDQDw&amp;bvm=bv.45960087,d.ZG4&amp;psig=AFQjCNFS2loiNPETKexTWkXKKKt7UqjaKw&amp;ust=136801045065822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es/url?sa=i&amp;rct=j&amp;q=hatfield+house+park+and+gardens&amp;source=images&amp;cd=&amp;cad=rja&amp;docid=s0xA5zHDJfzmlM&amp;tbnid=4uiQF6dKlKxAGM:&amp;ved=0CAUQjRw&amp;url=http://www.thecultureconcept.com/circle/garden-flights-of-fantasy&amp;ei=F96IUceoCJD30gWcs4FI&amp;bvm=bv.45960087,d.ZG4&amp;psig=AFQjCNFS2loiNPETKexTWkXKKKt7UqjaKw&amp;ust=1368010450658225" TargetMode="External"/><Relationship Id="rId5" Type="http://schemas.openxmlformats.org/officeDocument/2006/relationships/image" Target="../media/image65.jpeg"/><Relationship Id="rId4" Type="http://schemas.openxmlformats.org/officeDocument/2006/relationships/hyperlink" Target="http://www.google.es/url?sa=i&amp;rct=j&amp;q=hatfield+house+park+and+gardens&amp;source=images&amp;cd=&amp;cad=rja&amp;docid=VYsGO7c8TsKrTM&amp;tbnid=xWIYTaM39FeLTM:&amp;ved=0CAUQjRw&amp;url=http://www.hatfield-house.co.uk/&amp;ei=mN2IUd6INsLU0QXA6IHADw&amp;bvm=bv.45960087,d.ZG4&amp;psig=AFQjCNFS2loiNPETKexTWkXKKKt7UqjaKw&amp;ust=1368010450658225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usercontent.com/translate_c?hl=es&amp;prev=/search?q%3DOxford%2BBotanic%2BGardens%26hl%3Des%26biw%3D1280%26bih%3D666%26prmd%3Divnsm&amp;rurl=translate.google.es&amp;sl=en&amp;u=http://en.wikipedia.org/wiki/Oxford&amp;usg=ALkJrhj25PXZ4h8BYB-SYSysRZ2-ibaJUg" TargetMode="External"/><Relationship Id="rId7" Type="http://schemas.openxmlformats.org/officeDocument/2006/relationships/hyperlink" Target="http://translate.googleusercontent.com/translate_c?hl=es&amp;prev=/search?q%3DOxford%2BBotanic%2BGardens%26hl%3Des%26biw%3D1280%26bih%3D666%26prmd%3Divnsm&amp;rurl=translate.google.es&amp;sl=en&amp;u=http://en.wikipedia.org/wiki/Plant&amp;usg=ALkJrhg31Ra4Jz_vxyO7yPcFiUkjxwie0w" TargetMode="External"/><Relationship Id="rId2" Type="http://schemas.openxmlformats.org/officeDocument/2006/relationships/hyperlink" Target="http://translate.googleusercontent.com/translate_c?hl=es&amp;prev=/search?q%3DOxford%2BBotanic%2BGardens%26hl%3Des%26biw%3D1280%26bih%3D666%26prmd%3Divnsm&amp;rurl=translate.google.es&amp;sl=en&amp;u=http://en.wikipedia.org/wiki/Botanical_garden&amp;usg=ALkJrhiOf6cfG5pauMT4TxYrXyZ-equPNQ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ranslate.googleusercontent.com/translate_c?hl=es&amp;prev=/search?q%3DOxford%2BBotanic%2BGardens%26hl%3Des%26biw%3D1280%26bih%3D666%26prmd%3Divnsm&amp;rurl=translate.google.es&amp;sl=en&amp;u=http://en.wikipedia.org/wiki/Physic_garden&amp;usg=ALkJrhiEVOOu47tqqCaBadPrC3MVQd-22g" TargetMode="External"/><Relationship Id="rId5" Type="http://schemas.openxmlformats.org/officeDocument/2006/relationships/hyperlink" Target="http://translate.googleusercontent.com/translate_c?hl=es&amp;prev=/search?q%3DOxford%2BBotanic%2BGardens%26hl%3Des%26biw%3D1280%26bih%3D666%26prmd%3Divnsm&amp;rurl=translate.google.es&amp;sl=en&amp;u=http://en.wikipedia.org/wiki/Great_Britain&amp;usg=ALkJrhharQZT58OUUPMekr0R0TYX0J3ATA" TargetMode="External"/><Relationship Id="rId4" Type="http://schemas.openxmlformats.org/officeDocument/2006/relationships/hyperlink" Target="http://translate.googleusercontent.com/translate_c?hl=es&amp;prev=/search?q%3DOxford%2BBotanic%2BGardens%26hl%3Des%26biw%3D1280%26bih%3D666%26prmd%3Divnsm&amp;rurl=translate.google.es&amp;sl=en&amp;u=http://en.wikipedia.org/wiki/England&amp;usg=ALkJrhi95nTRvJnertG9Aj7mOlUNQKsRcQ" TargetMode="Externa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usercontent.com/translate_c?hl=es&amp;prev=/search?q%3DPackwood%2BGardens%2Bwikipedia%26hl%3Des%26biw%3D1280%26bih%3D666%26prmd%3Divns&amp;rurl=translate.google.es&amp;sl=en&amp;u=http://en.wikipedia.org/wiki/Lapworth&amp;usg=ALkJrhiN8u5T_4qQwBsFjN2eCzDUpaxqfg" TargetMode="External"/><Relationship Id="rId2" Type="http://schemas.openxmlformats.org/officeDocument/2006/relationships/hyperlink" Target="http://translate.googleusercontent.com/translate_c?hl=es&amp;prev=/search?q%3DPackwood%2BGardens%2Bwikipedia%26hl%3Des%26biw%3D1280%26bih%3D666%26prmd%3Divns&amp;rurl=translate.google.es&amp;sl=en&amp;u=http://en.wikipedia.org/wiki/Tudor_style_architecture&amp;usg=ALkJrhi72FOzgySBm3urMOtiO-IV-hSZ9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ranslate.googleusercontent.com/translate_c?hl=es&amp;prev=/search?q%3DPackwood%2BGardens%2Bwikipedia%26hl%3Des%26biw%3D1280%26bih%3D666%26prmd%3Divns&amp;rurl=translate.google.es&amp;sl=en&amp;u=http://en.wikipedia.org/wiki/Grade_I_listed_building&amp;usg=ALkJrhjyNm2F6rfy04W6FFeYpuvxL7O1bQ" TargetMode="External"/><Relationship Id="rId5" Type="http://schemas.openxmlformats.org/officeDocument/2006/relationships/hyperlink" Target="http://translate.googleusercontent.com/translate_c?hl=es&amp;prev=/search?q%3DPackwood%2BGardens%2Bwikipedia%26hl%3Des%26biw%3D1280%26bih%3D666%26prmd%3Divns&amp;rurl=translate.google.es&amp;sl=en&amp;u=http://en.wikipedia.org/wiki/National_Trust_for_Places_of_Historic_Interest_or_Natural_Beauty&amp;usg=ALkJrhg3SCJmjbNaDWfzRxhEd44wnbTYig" TargetMode="External"/><Relationship Id="rId4" Type="http://schemas.openxmlformats.org/officeDocument/2006/relationships/hyperlink" Target="http://translate.googleusercontent.com/translate_c?hl=es&amp;prev=/search?q%3DPackwood%2BGardens%2Bwikipedia%26hl%3Des%26biw%3D1280%26bih%3D666%26prmd%3Divns&amp;rurl=translate.google.es&amp;sl=en&amp;u=http://en.wikipedia.org/wiki/Warwickshire&amp;usg=ALkJrhi00MW7KcyNsK18ywTSB8y0GioOtw" TargetMode="Externa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usercontent.com/translate_c?hl=es&amp;prev=/search?q=Packwood+Gardens+wikipedia&amp;hl=es&amp;biw=1280&amp;bih=666&amp;prmd=ivns&amp;rurl=translate.google.es&amp;sl=en&amp;u=http://en.wikipedia.org/wiki/Four_Evangelists&amp;usg=ALkJrhhNhrOPfbf1_IvN8DwaDdT7Trqq3A" TargetMode="External"/><Relationship Id="rId2" Type="http://schemas.openxmlformats.org/officeDocument/2006/relationships/hyperlink" Target="http://translate.googleusercontent.com/translate_c?hl=es&amp;prev=/search?q=Packwood+Gardens+wikipedia&amp;hl=es&amp;biw=1280&amp;bih=666&amp;prmd=ivns&amp;rurl=translate.google.es&amp;sl=en&amp;u=http://en.wikipedia.org/wiki/Apostles&amp;usg=ALkJrhh-D0eSmHxa1bIxhEMZNMDsyxBZ6A" TargetMode="Externa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</a:t>
            </a:r>
            <a:r>
              <a:rPr lang="es-ES" sz="3100" dirty="0"/>
              <a:t>INGLESES.-MUN-PAC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1187624" y="274638"/>
            <a:ext cx="6737176" cy="1143000"/>
          </a:xfrm>
        </p:spPr>
        <p:txBody>
          <a:bodyPr/>
          <a:lstStyle/>
          <a:p>
            <a:pPr eaLnBrk="1" hangingPunct="1"/>
            <a:r>
              <a:rPr lang="es-ES" b="1" dirty="0"/>
              <a:t>Muncaster Castle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060575"/>
            <a:ext cx="7113984" cy="3959225"/>
          </a:xfrm>
        </p:spPr>
        <p:txBody>
          <a:bodyPr>
            <a:normAutofit/>
          </a:bodyPr>
          <a:lstStyle/>
          <a:p>
            <a:pPr eaLnBrk="1" hangingPunct="1"/>
            <a:r>
              <a:rPr lang="es-ES" b="1" dirty="0"/>
              <a:t>Muncaster Castle</a:t>
            </a:r>
            <a:r>
              <a:rPr lang="es-ES" dirty="0"/>
              <a:t> es un castillo de propiedad privada con vista al río Esk , una milla al sur de la ciudad al oeste a la costa de Ravenglass en Cumbria , Inglaterra .</a:t>
            </a:r>
          </a:p>
          <a:p>
            <a:pPr eaLnBrk="1" hangingPunct="1"/>
            <a:r>
              <a:rPr lang="es-ES" dirty="0"/>
              <a:t>El castillo Muncaster  es actualmente propiedad de la familia Pennington, que han vivido en Muncaster por lo menos 800 años</a:t>
            </a:r>
            <a:r>
              <a:rPr lang="es-E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58952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185992" cy="5038725"/>
          </a:xfrm>
        </p:spPr>
        <p:txBody>
          <a:bodyPr/>
          <a:lstStyle/>
          <a:p>
            <a:pPr eaLnBrk="1" hangingPunct="1"/>
            <a:r>
              <a:rPr lang="es-ES" dirty="0"/>
              <a:t>Las partes más antiguas del castillo incluyen el Gran Palacio y del siglo XIV la torre pele  , un tipo de reloj-torre fortificado único en la región fronteriza inglesa-escocesa.</a:t>
            </a:r>
          </a:p>
          <a:p>
            <a:pPr eaLnBrk="1" hangingPunct="1"/>
            <a:r>
              <a:rPr lang="es-ES" dirty="0"/>
              <a:t>La finca está situada en la campiña baja densidad de población y paisajístico, entre el Mar de Irlanda y de paso Hardknott, cerca de la montaña más alta de Inglaterra, Scafell Pike</a:t>
            </a:r>
            <a:r>
              <a:rPr lang="es-ES" sz="2800" dirty="0"/>
              <a:t>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90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Muncast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696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uncas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981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Muncaster Castle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250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Muncaster 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413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Muncster Castle.-s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388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Ness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El </a:t>
            </a:r>
            <a:r>
              <a:rPr lang="es-ES" sz="2600" b="1" dirty="0"/>
              <a:t>Ness Botanic Garden</a:t>
            </a:r>
            <a:r>
              <a:rPr lang="es-ES" sz="2600" dirty="0"/>
              <a:t>  es un jardín botánico de Inglaterra, que depende administrativamente de la Universidad de Liverpool.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El </a:t>
            </a:r>
            <a:r>
              <a:rPr lang="es-ES" sz="2600" i="1" dirty="0"/>
              <a:t>Jardín Botánico Ness</a:t>
            </a:r>
            <a:r>
              <a:rPr lang="es-ES" sz="2600" dirty="0"/>
              <a:t> se ha ido desarrollando desde que el comerciante de la industria del algodón de Liverpool, Arthur Kilpin Bulley comenzó su creación en 1898.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Bulley, muy interesado en el mundo vegetal financió expediciones con los recolectores George Forrest y Frank Kingdon Ward, para traer plantas de los Himalayas y las montañas de China con el propósito de aclimatarlas en Inglaterra.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755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6897960" cy="5039072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De los cientos de plantas que se trajeron de los países asiáticos, por ejemplo dos especies introducidas por </a:t>
            </a:r>
            <a:r>
              <a:rPr lang="es-ES" i="1" dirty="0"/>
              <a:t>Forrest</a:t>
            </a:r>
            <a:r>
              <a:rPr lang="es-ES" dirty="0"/>
              <a:t>, Rhododendron griersonianum y Camellia saluenensis, ambas se han usado en numerosos programas de hibridación, resultando numerosos híbridos actualmente comunes en Gran Bretaña.</a:t>
            </a:r>
          </a:p>
          <a:p>
            <a:pPr eaLnBrk="1" hangingPunct="1"/>
            <a:r>
              <a:rPr lang="es-ES" dirty="0"/>
              <a:t>En 1948 su hija y heredera Lois donó el jardín botánico a la Universidad de Liverpool, partes del jardín están abiertas a la visita del público en general</a:t>
            </a:r>
            <a:r>
              <a:rPr lang="es-ES" sz="2800" dirty="0"/>
              <a:t>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629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Ness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879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Ness Botanic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150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Nes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493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Ness Botanic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42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Ness Botanic Gardens.-Chesir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679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Ness Botanic Gardens.-Chesir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323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Ness Botanic Gardens.-Chesir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83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Ness Gardens.-s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536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Ness_Botanic_Gardens,_Wirral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957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Newstead Abbey</a:t>
            </a:r>
          </a:p>
        </p:txBody>
      </p:sp>
      <p:sp>
        <p:nvSpPr>
          <p:cNvPr id="378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628775"/>
            <a:ext cx="7041976" cy="4391025"/>
          </a:xfrm>
        </p:spPr>
        <p:txBody>
          <a:bodyPr>
            <a:normAutofit/>
          </a:bodyPr>
          <a:lstStyle/>
          <a:p>
            <a:pPr eaLnBrk="1" hangingPunct="1"/>
            <a:r>
              <a:rPr lang="es-ES" b="1" dirty="0"/>
              <a:t>Newstead Abbey,</a:t>
            </a:r>
            <a:r>
              <a:rPr lang="es-ES" dirty="0"/>
              <a:t> en Nottinghamshire , Inglaterra, originalmente un agustino convento , es ahora más conocido como el hogar ancestral de Lord Byron.</a:t>
            </a:r>
          </a:p>
          <a:p>
            <a:pPr eaLnBrk="1" hangingPunct="1"/>
            <a:r>
              <a:rPr lang="es-ES" dirty="0"/>
              <a:t> El joven Lord Byron pronto llegó a Newstead y quedó muy impresionado por la finca</a:t>
            </a:r>
          </a:p>
          <a:p>
            <a:pPr eaLnBrk="1" hangingPunct="1"/>
            <a:r>
              <a:rPr lang="es-ES" dirty="0"/>
              <a:t>La escala de la propiedad contribuyeron al gusto extravagante de Byron y el sentido de su propia importancia. </a:t>
            </a:r>
          </a:p>
        </p:txBody>
      </p:sp>
    </p:spTree>
    <p:extLst>
      <p:ext uri="{BB962C8B-B14F-4D97-AF65-F5344CB8AC3E}">
        <p14:creationId xmlns:p14="http://schemas.microsoft.com/office/powerpoint/2010/main" val="456049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Sin embargo, no es menos impresionante fue la magnitud de los problemas en Newstead, donde el ingreso anual se había reducido a tan sólo £ 800 y muchas de las reparaciones eran necesarias. </a:t>
            </a:r>
          </a:p>
          <a:p>
            <a:pPr eaLnBrk="1" hangingPunct="1"/>
            <a:r>
              <a:rPr lang="es-ES" dirty="0"/>
              <a:t>Él y su madre pronto se mudó a Nottingham y no vivían permanentemente en Newstead durante un periodo prolongado. </a:t>
            </a:r>
          </a:p>
          <a:p>
            <a:pPr eaLnBrk="1" hangingPunct="1"/>
            <a:r>
              <a:rPr lang="es-ES" dirty="0"/>
              <a:t>Su punto de vista de la descomposición Newstead se convirtió en uno de los ruina romántica, una metáfora de la caída de su familia.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3535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6825952" cy="5111080"/>
          </a:xfrm>
        </p:spPr>
        <p:txBody>
          <a:bodyPr/>
          <a:lstStyle/>
          <a:p>
            <a:pPr eaLnBrk="1" hangingPunct="1"/>
            <a:r>
              <a:rPr lang="es-ES" dirty="0"/>
              <a:t>Byron tenía un amado perro de Terranova llamado contramaestre, quien murió de rabia en 1808. </a:t>
            </a:r>
          </a:p>
          <a:p>
            <a:pPr eaLnBrk="1" hangingPunct="1"/>
            <a:r>
              <a:rPr lang="es-ES" dirty="0"/>
              <a:t>El contramaestre fue enterrado en la Abadía de Newstead y tiene un monumento más grande que la de su amo.</a:t>
            </a:r>
          </a:p>
          <a:p>
            <a:pPr eaLnBrk="1" hangingPunct="1"/>
            <a:r>
              <a:rPr lang="es-ES" dirty="0"/>
              <a:t>La inscripción, del poema de Byron </a:t>
            </a:r>
            <a:r>
              <a:rPr lang="es-ES" i="1" dirty="0"/>
              <a:t>Epitafio para un perro</a:t>
            </a:r>
            <a:r>
              <a:rPr lang="es-ES" dirty="0"/>
              <a:t> , se ha convertido en una de sus obras más conocidas.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7992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Autofit/>
          </a:bodyPr>
          <a:lstStyle/>
          <a:p>
            <a:r>
              <a:rPr lang="es-ES" dirty="0"/>
              <a:t>Cerca de este lugar están depositados los restos</a:t>
            </a:r>
          </a:p>
          <a:p>
            <a:pPr marL="0" indent="0">
              <a:buNone/>
            </a:pPr>
            <a:r>
              <a:rPr lang="es-ES" dirty="0"/>
              <a:t>   de uno que poseía belleza sin vanidad, fuerza sin</a:t>
            </a:r>
          </a:p>
          <a:p>
            <a:pPr marL="0" indent="0">
              <a:buNone/>
            </a:pPr>
            <a:r>
              <a:rPr lang="es-ES" dirty="0"/>
              <a:t>    insolencia ,valor sin ferocidad  .           </a:t>
            </a:r>
          </a:p>
          <a:p>
            <a:pPr marL="0" indent="0">
              <a:buNone/>
            </a:pPr>
            <a:r>
              <a:rPr lang="es-ES" dirty="0"/>
              <a:t>   Y todas las virtudes del hombre sin sus vicios.</a:t>
            </a:r>
          </a:p>
          <a:p>
            <a:pPr marL="0" indent="0">
              <a:buNone/>
            </a:pPr>
            <a:r>
              <a:rPr lang="es-ES" dirty="0"/>
              <a:t>   Esta alabanza, que serían halagos sin sentido</a:t>
            </a:r>
          </a:p>
          <a:p>
            <a:pPr marL="0" indent="0">
              <a:buNone/>
            </a:pPr>
            <a:r>
              <a:rPr lang="es-ES" dirty="0"/>
              <a:t>   Si se inscribe sobre cenizas humanas,</a:t>
            </a:r>
          </a:p>
          <a:p>
            <a:pPr marL="0" indent="0">
              <a:buNone/>
            </a:pPr>
            <a:r>
              <a:rPr lang="es-ES" dirty="0"/>
              <a:t>   No es más que un justo homenaje a la memoria de</a:t>
            </a:r>
          </a:p>
          <a:p>
            <a:pPr marL="0" indent="0">
              <a:buNone/>
            </a:pPr>
            <a:r>
              <a:rPr lang="es-ES" dirty="0"/>
              <a:t>   "Contramaestre," un perro .Nacido en Terranova,</a:t>
            </a:r>
          </a:p>
          <a:p>
            <a:pPr marL="0" indent="0">
              <a:buNone/>
            </a:pPr>
            <a:r>
              <a:rPr lang="es-ES" dirty="0"/>
              <a:t>   Mayo de 1803, Y murió en Newstead Abbey</a:t>
            </a:r>
          </a:p>
          <a:p>
            <a:pPr marL="0" indent="0">
              <a:buNone/>
            </a:pPr>
            <a:r>
              <a:rPr lang="es-ES" dirty="0"/>
              <a:t>  18 de noviembre de 1808.</a:t>
            </a:r>
          </a:p>
        </p:txBody>
      </p:sp>
    </p:spTree>
    <p:extLst>
      <p:ext uri="{BB962C8B-B14F-4D97-AF65-F5344CB8AC3E}">
        <p14:creationId xmlns:p14="http://schemas.microsoft.com/office/powerpoint/2010/main" val="382096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Newsam Te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979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ewstead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33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Newstead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264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Newstead Abbe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730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Newstead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4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Newstead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544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Newstead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08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Newstead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531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Newstead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952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Nymans Gardens</a:t>
            </a:r>
          </a:p>
        </p:txBody>
      </p:sp>
      <p:sp>
        <p:nvSpPr>
          <p:cNvPr id="68611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1447800"/>
            <a:ext cx="7273180" cy="49339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800" b="1" dirty="0"/>
              <a:t>Nymans,</a:t>
            </a:r>
            <a:r>
              <a:rPr lang="es-ES" sz="2800" dirty="0"/>
              <a:t> Handcross, Haywards Heath , West Sussex, es el jardín Inglés creativo desarrollado por tres generaciones de la familia Messel ,que a partir de finales del siglo XIX, y llevó a la fama por el coronel Leonard CR Messel. </a:t>
            </a:r>
          </a:p>
          <a:p>
            <a:pPr eaLnBrk="1" hangingPunct="1"/>
            <a:r>
              <a:rPr lang="es-ES" sz="2800" dirty="0"/>
              <a:t>Nymans, desde el año 1953 un Fondo Nacional de la propiedad,  es el origen de muchas selecciones e híbridos, tanto planificadas como  casuales, algunos de los cuales se pueden identificar por el </a:t>
            </a:r>
            <a:r>
              <a:rPr lang="es-ES" sz="2800" i="1" dirty="0"/>
              <a:t>nymanensis</a:t>
            </a:r>
            <a:r>
              <a:rPr lang="es-ES" sz="2800" dirty="0"/>
              <a:t> plazo ", de Nymans.</a:t>
            </a:r>
          </a:p>
        </p:txBody>
      </p:sp>
    </p:spTree>
    <p:extLst>
      <p:ext uri="{BB962C8B-B14F-4D97-AF65-F5344CB8AC3E}">
        <p14:creationId xmlns:p14="http://schemas.microsoft.com/office/powerpoint/2010/main" val="894164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/>
          <a:lstStyle/>
          <a:p>
            <a:pPr eaLnBrk="1" hangingPunct="1"/>
            <a:r>
              <a:rPr lang="es-ES" sz="2800" dirty="0"/>
              <a:t>Eucryphia × nymansensis(E. cordifolia × E. glutinosa) es también conocida como E. "Nymansay". Magnolia x loebneri 'Leonard Messel', 'Maud Messel' Camellia y Forsythia suspensa "Nymans ', con sus tallos jóvenes de bronce, son arbustos familiariarizados  para los jardineros.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7382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224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2689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6206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51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1742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732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3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5270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Nymans Garde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1527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657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National Tru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8282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4664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Nymans Garde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9492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3042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6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Nymans_sunk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0988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0902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9949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3664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290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8561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Nyman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1110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Ny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6483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Ny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6777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Ny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3003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Ny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2953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Ny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7662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Ny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8513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Nymans_2005_rose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150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Nymans_rock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8785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Nymans_summer_bor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2007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Nymans_wall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8312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Título"/>
          <p:cNvSpPr>
            <a:spLocks noGrp="1"/>
          </p:cNvSpPr>
          <p:nvPr>
            <p:ph type="title"/>
          </p:nvPr>
        </p:nvSpPr>
        <p:spPr>
          <a:xfrm>
            <a:off x="1187450" y="274638"/>
            <a:ext cx="7499350" cy="1143000"/>
          </a:xfrm>
        </p:spPr>
        <p:txBody>
          <a:bodyPr/>
          <a:lstStyle/>
          <a:p>
            <a:pPr eaLnBrk="1" hangingPunct="1"/>
            <a:r>
              <a:rPr lang="es-ES" b="1" dirty="0"/>
              <a:t>Old Westbury Gardens</a:t>
            </a:r>
          </a:p>
        </p:txBody>
      </p:sp>
      <p:sp>
        <p:nvSpPr>
          <p:cNvPr id="10342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860925"/>
          </a:xfrm>
        </p:spPr>
        <p:txBody>
          <a:bodyPr>
            <a:normAutofit/>
          </a:bodyPr>
          <a:lstStyle/>
          <a:p>
            <a:pPr eaLnBrk="1" hangingPunct="1"/>
            <a:r>
              <a:rPr lang="es-ES" b="1" dirty="0"/>
              <a:t>Antiguo Jardín Westbury</a:t>
            </a:r>
            <a:r>
              <a:rPr lang="es-ES" dirty="0"/>
              <a:t> es la antigua finca de John Shaffer Phipps (1874-1958), heredero de una fortuna conseguida con el acero en EE.UU. en el condado de Nassau, Nueva York.</a:t>
            </a:r>
          </a:p>
          <a:p>
            <a:pPr eaLnBrk="1" hangingPunct="1"/>
            <a:r>
              <a:rPr lang="es-ES" dirty="0"/>
              <a:t>El trabajo en la finca se inició en 1903, cuando Phipps le prometió a su novia británica Margarita iba a construir una casa en el Estados Unidos que se parecía a su finca de la familia en la Abadía de batalla . </a:t>
            </a:r>
          </a:p>
          <a:p>
            <a:pPr eaLnBrk="1" hangingPunct="1"/>
            <a:r>
              <a:rPr lang="es-ES" dirty="0"/>
              <a:t>La finca estaba lista para Phipps, su esposa y sus hijos en 1906.</a:t>
            </a:r>
          </a:p>
        </p:txBody>
      </p:sp>
    </p:spTree>
    <p:extLst>
      <p:ext uri="{BB962C8B-B14F-4D97-AF65-F5344CB8AC3E}">
        <p14:creationId xmlns:p14="http://schemas.microsoft.com/office/powerpoint/2010/main" val="26953531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Archivo: OldWestburyGardens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0869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Old West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3947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Old West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758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1143000"/>
          </a:xfrm>
        </p:spPr>
        <p:txBody>
          <a:bodyPr/>
          <a:lstStyle/>
          <a:p>
            <a:pPr eaLnBrk="1" hangingPunct="1"/>
            <a:r>
              <a:rPr lang="es-ES" b="1" dirty="0"/>
              <a:t>Old Palace Gardens</a:t>
            </a:r>
          </a:p>
        </p:txBody>
      </p:sp>
      <p:sp>
        <p:nvSpPr>
          <p:cNvPr id="1075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7185992" cy="4392910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En Hatfiel House situado en el lado este del Palacio Viejo es un diseño complejo, rodeado por caja y contiene un mini-laberinto en una de sus cuatro secciones. </a:t>
            </a:r>
          </a:p>
          <a:p>
            <a:pPr eaLnBrk="1" hangingPunct="1"/>
            <a:r>
              <a:rPr lang="es-ES" dirty="0"/>
              <a:t>Este jardín o parterre estaba rodeada originalmente por todos los lados. </a:t>
            </a:r>
          </a:p>
          <a:p>
            <a:pPr eaLnBrk="1" hangingPunct="1"/>
            <a:r>
              <a:rPr lang="es-ES" dirty="0"/>
              <a:t>Un parque de estilo isabelino con una casa de estilo jacobino famosa que tenía un gran jardín de estilo jacobino, diseñado por Thomas Chaundler, Salomon de Caus y John Tradescant.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30752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041976" cy="5039072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Chaundler, Salomon de Caus y John Tradescant. El diseño ha cambiado muchas veces desde entonces, pero ahora tiene un "carácter del siglo XVII ', con terrazas y cercas del jardín, como un jardín nudo, jardín de hierbas y jardín privado.</a:t>
            </a:r>
          </a:p>
          <a:p>
            <a:pPr eaLnBrk="1" hangingPunct="1"/>
            <a:r>
              <a:rPr lang="es-ES" dirty="0"/>
              <a:t> El Jardín del Este junto a la casa de estilo jacobino se planta de manera más formal, con su parterre, setos, bordes herbáceos y huerta.</a:t>
            </a:r>
          </a:p>
          <a:p>
            <a:pPr eaLnBrk="1" hangingPunct="1"/>
            <a:r>
              <a:rPr lang="es-ES" dirty="0"/>
              <a:t> El parque es muy boscosa tiene una antigua avenida de árboles de roble. </a:t>
            </a:r>
          </a:p>
        </p:txBody>
      </p:sp>
    </p:spTree>
    <p:extLst>
      <p:ext uri="{BB962C8B-B14F-4D97-AF65-F5344CB8AC3E}">
        <p14:creationId xmlns:p14="http://schemas.microsoft.com/office/powerpoint/2010/main" val="19849929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Old_Palace_Gardens_2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9239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Old_Palace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5904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Old_Palace_Gardens_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6753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Old_Palace_Gardens_o5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5095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www.gardenvisit.com/assets/madge/hatfield_east_garden/600x/hatfield_east_garden_6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7985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www.ethical-hedonist.dreamhosters.com/wp-content/uploads/2010/08/212-Hatfield-House-Knot-Garden-GHS-ACE-500px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47625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1" name="Picture 4" descr="http://www.hatfield-house.co.uk/images/fpmain1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3167063"/>
            <a:ext cx="9251950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2" name="Picture 6" descr="http://www.thecultureconcept.com/circle/wp-content/uploads/2009/10/Hatfield-House-Old-Garden-web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3813"/>
            <a:ext cx="43815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1441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169224" cy="1143000"/>
          </a:xfrm>
        </p:spPr>
        <p:txBody>
          <a:bodyPr/>
          <a:lstStyle/>
          <a:p>
            <a:pPr eaLnBrk="1" hangingPunct="1"/>
            <a:r>
              <a:rPr lang="es-ES" b="1" dirty="0"/>
              <a:t>Osborne House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Osborne House</a:t>
            </a:r>
            <a:r>
              <a:rPr lang="es-ES" dirty="0"/>
              <a:t> es una antigua residencia real en East Cowes , Isla de Wight , Reino Unido.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casa fue construida entre 1845 y 1851 por la reina Victoria y el príncipe Alberto , como una casa de verano y refugio rural. Prince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príncipe Alberto se diseñó la casa en el estilo de un Renacimiento italiano palacio.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constructor fue Thomas Cubitt , el Londres arquitecto y constructor cuya empresa construyó la fachada principal del Palacio de Buckingham a la pareja real en 1847.</a:t>
            </a:r>
          </a:p>
        </p:txBody>
      </p:sp>
    </p:spTree>
    <p:extLst>
      <p:ext uri="{BB962C8B-B14F-4D97-AF65-F5344CB8AC3E}">
        <p14:creationId xmlns:p14="http://schemas.microsoft.com/office/powerpoint/2010/main" val="3468223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2 Marcador de contenido"/>
          <p:cNvSpPr>
            <a:spLocks noGrp="1"/>
          </p:cNvSpPr>
          <p:nvPr>
            <p:ph sz="quarter" idx="1"/>
          </p:nvPr>
        </p:nvSpPr>
        <p:spPr>
          <a:xfrm>
            <a:off x="468313" y="620713"/>
            <a:ext cx="7416055" cy="6121400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Una casa de principios de menores en el lugar fue demolido para dar paso a una casa nueva y más grande hasta la fecha.</a:t>
            </a:r>
          </a:p>
          <a:p>
            <a:pPr eaLnBrk="1" hangingPunct="1"/>
            <a:r>
              <a:rPr lang="es-ES" dirty="0"/>
              <a:t>La reina Victoria murió en Osborne House en enero de 1901. Tras su muerte, la casa se convirtió en superávit a las necesidades reales y se le dio al estado con unas cuantas habitaciones conserva como museo privado real dedicado a la reina Victoria. </a:t>
            </a:r>
          </a:p>
          <a:p>
            <a:pPr eaLnBrk="1" hangingPunct="1"/>
            <a:r>
              <a:rPr lang="es-ES" dirty="0"/>
              <a:t>Desde 1903 hasta 1921 fue utilizado como una escuela de formación de oficiales subalternos de la marina de guerra real conocido como el Royal Naval College, Osborne</a:t>
            </a:r>
            <a:r>
              <a:rPr lang="es-ES" sz="2800" dirty="0"/>
              <a:t>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4569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6969968" cy="5686425"/>
          </a:xfrm>
        </p:spPr>
        <p:txBody>
          <a:bodyPr/>
          <a:lstStyle/>
          <a:p>
            <a:pPr marL="0" indent="0" eaLnBrk="1" hangingPunct="1">
              <a:buNone/>
            </a:pPr>
            <a:endParaRPr lang="es-ES" dirty="0"/>
          </a:p>
          <a:p>
            <a:pPr eaLnBrk="1" hangingPunct="1"/>
            <a:r>
              <a:rPr lang="es-ES" dirty="0"/>
              <a:t>El pabellón del antiguo Colegio Naval de cricket se convirtió en una casa rural en el año 2004 y puede ser reservado por los miembros del público. </a:t>
            </a:r>
          </a:p>
          <a:p>
            <a:pPr eaLnBrk="1" hangingPunct="1"/>
            <a:r>
              <a:rPr lang="es-ES" dirty="0"/>
              <a:t>Los huéspedes de la casa se les da el derecho a utilizar la playa privada Bienes Osborne .</a:t>
            </a:r>
          </a:p>
        </p:txBody>
      </p:sp>
    </p:spTree>
    <p:extLst>
      <p:ext uri="{BB962C8B-B14F-4D97-AF65-F5344CB8AC3E}">
        <p14:creationId xmlns:p14="http://schemas.microsoft.com/office/powerpoint/2010/main" val="2663330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3971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7116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Osborne Garden2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77738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1932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4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7933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7952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0319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Osbour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4135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39761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86691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8462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Osborn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3557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Osborne_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8779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Osbourne_gd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9483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Oxford Botanic Garden</a:t>
            </a:r>
          </a:p>
        </p:txBody>
      </p:sp>
      <p:sp>
        <p:nvSpPr>
          <p:cNvPr id="13312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/>
          <a:lstStyle/>
          <a:p>
            <a:pPr eaLnBrk="1" hangingPunct="1"/>
            <a:r>
              <a:rPr lang="es-ES" dirty="0"/>
              <a:t>La </a:t>
            </a:r>
            <a:r>
              <a:rPr lang="es-ES" b="1" dirty="0"/>
              <a:t>Universidad de Oxford Botanic Garden</a:t>
            </a:r>
            <a:r>
              <a:rPr lang="es-ES" dirty="0"/>
              <a:t> es un histórico </a:t>
            </a:r>
            <a:r>
              <a:rPr lang="es-ES" dirty="0">
                <a:hlinkClick r:id="rId2" tooltip="Jardín botánico"/>
              </a:rPr>
              <a:t>jardín botánico</a:t>
            </a:r>
            <a:r>
              <a:rPr lang="es-ES" dirty="0"/>
              <a:t> en </a:t>
            </a:r>
            <a:r>
              <a:rPr lang="es-ES" dirty="0">
                <a:hlinkClick r:id="rId3" tooltip="Oxford"/>
              </a:rPr>
              <a:t>Oxford</a:t>
            </a:r>
            <a:r>
              <a:rPr lang="es-ES" dirty="0"/>
              <a:t> , </a:t>
            </a:r>
            <a:r>
              <a:rPr lang="es-ES" dirty="0">
                <a:hlinkClick r:id="rId4" tooltip="Inglaterra"/>
              </a:rPr>
              <a:t>Inglaterra</a:t>
            </a:r>
            <a:r>
              <a:rPr lang="es-ES" dirty="0"/>
              <a:t> </a:t>
            </a:r>
          </a:p>
          <a:p>
            <a:pPr eaLnBrk="1" hangingPunct="1"/>
            <a:r>
              <a:rPr lang="es-ES" dirty="0"/>
              <a:t>Es el más antiguo jardín botánico en </a:t>
            </a:r>
            <a:r>
              <a:rPr lang="es-ES" dirty="0">
                <a:hlinkClick r:id="rId5" tooltip="Gran Bretaña"/>
              </a:rPr>
              <a:t>Gran Bretaña</a:t>
            </a:r>
            <a:r>
              <a:rPr lang="es-ES" dirty="0"/>
              <a:t> y uno de los jardines más antiguos de científicos en el mundo. </a:t>
            </a:r>
          </a:p>
          <a:p>
            <a:pPr eaLnBrk="1" hangingPunct="1"/>
            <a:r>
              <a:rPr lang="es-ES" dirty="0"/>
              <a:t>El jardín fue fundado en 1621 como un </a:t>
            </a:r>
            <a:r>
              <a:rPr lang="es-ES" dirty="0">
                <a:hlinkClick r:id="rId6" tooltip="Physic Garden"/>
              </a:rPr>
              <a:t>jardín físico</a:t>
            </a:r>
            <a:r>
              <a:rPr lang="es-ES" dirty="0"/>
              <a:t> creciendo </a:t>
            </a:r>
            <a:r>
              <a:rPr lang="es-ES" dirty="0">
                <a:hlinkClick r:id="rId7" tooltip="Planta"/>
              </a:rPr>
              <a:t>las plantas</a:t>
            </a:r>
            <a:r>
              <a:rPr lang="es-ES" dirty="0"/>
              <a:t> medicinales para la investigación. </a:t>
            </a:r>
          </a:p>
          <a:p>
            <a:pPr eaLnBrk="1" hangingPunct="1"/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0657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85992" cy="5254625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En la actualidad contiene más de 8.000 plantas diferentes especies en 1,8 hectáreas . </a:t>
            </a:r>
          </a:p>
          <a:p>
            <a:pPr eaLnBrk="1" hangingPunct="1"/>
            <a:r>
              <a:rPr lang="es-ES" dirty="0"/>
              <a:t>Es uno de los más diversos y compacto colecciones de plantas en el mundo e incluye a representantes de más de 90% de las familias de plantas superiores.</a:t>
            </a:r>
          </a:p>
        </p:txBody>
      </p:sp>
    </p:spTree>
    <p:extLst>
      <p:ext uri="{BB962C8B-B14F-4D97-AF65-F5344CB8AC3E}">
        <p14:creationId xmlns:p14="http://schemas.microsoft.com/office/powerpoint/2010/main" val="36844089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Oxford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06547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3" descr="Oxford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7088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Oxford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6411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Oxford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8560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Oxford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2601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Oxford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56562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Packwood Gardens</a:t>
            </a:r>
          </a:p>
        </p:txBody>
      </p:sp>
      <p:sp>
        <p:nvSpPr>
          <p:cNvPr id="14131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b="1" dirty="0"/>
              <a:t>Packwood House</a:t>
            </a:r>
            <a:r>
              <a:rPr lang="es-ES" dirty="0"/>
              <a:t> con entramado de madera </a:t>
            </a:r>
            <a:r>
              <a:rPr lang="es-ES" dirty="0">
                <a:hlinkClick r:id="rId2" tooltip="Arquitectura de estilo Tudor"/>
              </a:rPr>
              <a:t>Tudor</a:t>
            </a:r>
            <a:r>
              <a:rPr lang="es-ES" dirty="0"/>
              <a:t> casa solariega cerca de </a:t>
            </a:r>
            <a:r>
              <a:rPr lang="es-ES" dirty="0">
                <a:hlinkClick r:id="rId3" tooltip="Lapworth"/>
              </a:rPr>
              <a:t>Lapworth</a:t>
            </a:r>
            <a:r>
              <a:rPr lang="es-ES" dirty="0"/>
              <a:t> , </a:t>
            </a:r>
            <a:r>
              <a:rPr lang="es-ES" dirty="0">
                <a:hlinkClick r:id="rId4" tooltip="Warwickshire"/>
              </a:rPr>
              <a:t>Warwickshire</a:t>
            </a:r>
            <a:r>
              <a:rPr lang="es-ES" dirty="0"/>
              <a:t> . </a:t>
            </a:r>
          </a:p>
          <a:p>
            <a:pPr eaLnBrk="1" hangingPunct="1"/>
            <a:r>
              <a:rPr lang="es-ES" dirty="0"/>
              <a:t>Propiedad del </a:t>
            </a:r>
            <a:r>
              <a:rPr lang="es-ES" dirty="0">
                <a:hlinkClick r:id="rId5" tooltip="National Trust for Lugares de Interés Histórico o Belleza Natural"/>
              </a:rPr>
              <a:t>Patrimonio Nacional</a:t>
            </a:r>
            <a:r>
              <a:rPr lang="es-ES" dirty="0"/>
              <a:t> desde 1941,  de la casa es un </a:t>
            </a:r>
            <a:r>
              <a:rPr lang="es-ES" dirty="0">
                <a:hlinkClick r:id="rId6" tooltip="Antiguo edificio"/>
              </a:rPr>
              <a:t>antiguo edificio</a:t>
            </a:r>
            <a:r>
              <a:rPr lang="es-ES" dirty="0"/>
              <a:t> </a:t>
            </a:r>
          </a:p>
          <a:p>
            <a:pPr eaLnBrk="1" hangingPunct="1"/>
            <a:r>
              <a:rPr lang="es-ES" dirty="0"/>
              <a:t>Tiene una gran cantidad de tapices y muebles finos, y es conocido por el jardín de tejos. </a:t>
            </a:r>
            <a:endParaRPr lang="es-ES" baseline="30000" dirty="0"/>
          </a:p>
          <a:p>
            <a:pPr eaLnBrk="1" hangingPunct="1"/>
            <a:r>
              <a:rPr lang="es-ES" dirty="0"/>
              <a:t>El famoso Jardín Yew contiene más de 100 árboles fue presentado en mediados del siglo 17 por John Fetherston, el abogado</a:t>
            </a:r>
            <a:r>
              <a:rPr lang="es-E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778959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6969968" cy="5111080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Los tejos recortados se supone que representan 'El Sermón de la Montaña </a:t>
            </a:r>
          </a:p>
          <a:p>
            <a:pPr eaLnBrk="1" hangingPunct="1"/>
            <a:r>
              <a:rPr lang="es-ES" dirty="0"/>
              <a:t>Doce grandes tejos son conocidos como los " </a:t>
            </a:r>
            <a:r>
              <a:rPr lang="es-ES" dirty="0">
                <a:hlinkClick r:id="rId2" tooltip="Apóstoles"/>
              </a:rPr>
              <a:t>apóstoles</a:t>
            </a:r>
            <a:r>
              <a:rPr lang="es-ES" dirty="0"/>
              <a:t> y los cuatro grandes ejemplares en el medio son "Los </a:t>
            </a:r>
            <a:r>
              <a:rPr lang="es-ES" dirty="0">
                <a:hlinkClick r:id="rId3" tooltip="Cuatro Evangelistas"/>
              </a:rPr>
              <a:t>Evangelistas</a:t>
            </a:r>
            <a:r>
              <a:rPr lang="es-ES" dirty="0"/>
              <a:t> ".</a:t>
            </a:r>
          </a:p>
          <a:p>
            <a:pPr eaLnBrk="1" hangingPunct="1"/>
            <a:r>
              <a:rPr lang="es-ES" dirty="0"/>
              <a:t> Un camino en espiral apretada llena de caja de cobertura sube un montículo llamado "El Monte". La única tejo que corona la cumbre que se conoce como "El Maestro". </a:t>
            </a:r>
          </a:p>
          <a:p>
            <a:pPr eaLnBrk="1" hangingPunct="1"/>
            <a:r>
              <a:rPr lang="es-ES" dirty="0"/>
              <a:t>Los más pequeños tejos se llaman "multitud" y se plantaron en el siglo XIX para sustituir a un huerto.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79311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3" descr="Pack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12402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Pacwoo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0868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Packwoo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3257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Packwoo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70574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Packwoo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8278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Packwoo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0078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Packwoo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87211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Pacwoo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0281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1834</Words>
  <Application>Microsoft Office PowerPoint</Application>
  <PresentationFormat>Presentación en pantalla (4:3)</PresentationFormat>
  <Paragraphs>255</Paragraphs>
  <Slides>113</Slides>
  <Notes>89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113</vt:i4>
      </vt:variant>
    </vt:vector>
  </HeadingPairs>
  <TitlesOfParts>
    <vt:vector size="119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INGLESES.-MUN-PAC </vt:lpstr>
      <vt:lpstr>Muncaster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Ness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Newstead Abbey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Nymans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Old Westbury Gardens</vt:lpstr>
      <vt:lpstr>Presentación de PowerPoint</vt:lpstr>
      <vt:lpstr>Presentación de PowerPoint</vt:lpstr>
      <vt:lpstr>Presentación de PowerPoint</vt:lpstr>
      <vt:lpstr>Old Palace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Osborne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Oxford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Packwood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15</cp:revision>
  <dcterms:created xsi:type="dcterms:W3CDTF">2013-09-08T06:06:48Z</dcterms:created>
  <dcterms:modified xsi:type="dcterms:W3CDTF">2018-03-08T06:24:51Z</dcterms:modified>
</cp:coreProperties>
</file>