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CE47F7-19A5-4B93-8A6E-F00DC57642BB}"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B88F1-08F0-4198-8BE8-F93C0FED4077}" type="slidenum">
              <a:rPr lang="es-ES" smtClean="0"/>
              <a:t>‹Nº›</a:t>
            </a:fld>
            <a:endParaRPr lang="es-ES" dirty="0"/>
          </a:p>
        </p:txBody>
      </p:sp>
    </p:spTree>
    <p:extLst>
      <p:ext uri="{BB962C8B-B14F-4D97-AF65-F5344CB8AC3E}">
        <p14:creationId xmlns:p14="http://schemas.microsoft.com/office/powerpoint/2010/main" val="162196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Gardens</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811D17-3CE6-4578-9659-BFC47474EC3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4E512249-C8C6-44F8-9F79-4016B6473409}"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1657B8-9D28-4B8B-A5C6-2E8961F9FCE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561C13-D673-47DB-80EC-49AE80A10963}"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467BCFED-AF84-4377-BDF0-260F0296B6D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1AA177-7B76-401F-8CD6-78DB18B1DAF4}"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2686DA-AFC9-4E1D-9731-4D4342AAA49A}"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A3B23E-814D-40B3-9820-9CB162DD000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BBDE47C6-126F-4B39-BF4D-55BC2E426ABA}"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598D9CE6-3BD0-4FB0-9417-E2C2AB50272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906ED6CD-22FA-49B9-967E-6F1BE8C071D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2B8E432A-3ED9-4CC2-AC84-DE9BA637CCB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4F6A7E33-96D6-4CA1-B6B9-DE4A1538B8FA}"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AFBBE9D8-0F74-4C8A-8622-C4DF71A7779F}"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Gardens</a:t>
            </a:r>
          </a:p>
        </p:txBody>
      </p:sp>
      <p:sp>
        <p:nvSpPr>
          <p:cNvPr id="4" name="3 Marcador de número de diapositiva"/>
          <p:cNvSpPr>
            <a:spLocks noGrp="1"/>
          </p:cNvSpPr>
          <p:nvPr>
            <p:ph type="sldNum" sz="quarter" idx="5"/>
          </p:nvPr>
        </p:nvSpPr>
        <p:spPr/>
        <p:txBody>
          <a:bodyPr/>
          <a:lstStyle/>
          <a:p>
            <a:pPr>
              <a:defRPr/>
            </a:pPr>
            <a:fld id="{4AC065C4-3305-4054-8E02-8FAEDED51A0E}"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Gardens</a:t>
            </a:r>
          </a:p>
        </p:txBody>
      </p:sp>
      <p:sp>
        <p:nvSpPr>
          <p:cNvPr id="4" name="3 Marcador de número de diapositiva"/>
          <p:cNvSpPr>
            <a:spLocks noGrp="1"/>
          </p:cNvSpPr>
          <p:nvPr>
            <p:ph type="sldNum" sz="quarter" idx="5"/>
          </p:nvPr>
        </p:nvSpPr>
        <p:spPr/>
        <p:txBody>
          <a:bodyPr/>
          <a:lstStyle/>
          <a:p>
            <a:pPr>
              <a:defRPr/>
            </a:pPr>
            <a:fld id="{72442936-5CA9-4DF3-B13B-1A95809B268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Ickworth House</a:t>
            </a:r>
          </a:p>
        </p:txBody>
      </p:sp>
      <p:sp>
        <p:nvSpPr>
          <p:cNvPr id="4" name="3 Marcador de número de diapositiva"/>
          <p:cNvSpPr>
            <a:spLocks noGrp="1"/>
          </p:cNvSpPr>
          <p:nvPr>
            <p:ph type="sldNum" sz="quarter" idx="5"/>
          </p:nvPr>
        </p:nvSpPr>
        <p:spPr/>
        <p:txBody>
          <a:bodyPr/>
          <a:lstStyle/>
          <a:p>
            <a:pPr>
              <a:defRPr/>
            </a:pPr>
            <a:fld id="{20652253-C3F6-43F8-87A4-CD40E2197568}"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A6C0E4-2932-447E-A2DD-0E2FDA829BC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Icworth Gardens</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65886E-DABC-41BF-9FAB-30B4B9D67A3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Kingston Lacy</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723B38-300B-4DDB-9BBF-C7B1027987D1}"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Kingston Lacy</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FC31B7-43BC-44B4-BA55-4EC25435CAB9}"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Kingston Lacy</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C03477-AF4E-45DF-954D-CF92E0E77F82}"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Kingston Lacy</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537718-196E-409D-A717-437E36CFE1C0}"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Kingston Lacy</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6FE2F2-AABC-4B6B-81E8-C8EAACF1E34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Kingston Lacy</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CFF1B6-B223-4A58-8893-FF72DB65C728}"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Lanhydrock House</a:t>
            </a:r>
          </a:p>
        </p:txBody>
      </p:sp>
      <p:sp>
        <p:nvSpPr>
          <p:cNvPr id="4" name="3 Marcador de número de diapositiva"/>
          <p:cNvSpPr>
            <a:spLocks noGrp="1"/>
          </p:cNvSpPr>
          <p:nvPr>
            <p:ph type="sldNum" sz="quarter" idx="5"/>
          </p:nvPr>
        </p:nvSpPr>
        <p:spPr/>
        <p:txBody>
          <a:bodyPr/>
          <a:lstStyle/>
          <a:p>
            <a:pPr>
              <a:defRPr/>
            </a:pPr>
            <a:fld id="{A38EC616-8893-4A93-BEA7-4B1DB74F98A6}"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Lanhydrock House</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08D5AB-7B32-4C50-B94C-4E675C1C323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Lanhydrock House</a:t>
            </a:r>
          </a:p>
        </p:txBody>
      </p:sp>
      <p:sp>
        <p:nvSpPr>
          <p:cNvPr id="4" name="3 Marcador de número de diapositiva"/>
          <p:cNvSpPr>
            <a:spLocks noGrp="1"/>
          </p:cNvSpPr>
          <p:nvPr>
            <p:ph type="sldNum" sz="quarter" idx="5"/>
          </p:nvPr>
        </p:nvSpPr>
        <p:spPr/>
        <p:txBody>
          <a:bodyPr/>
          <a:lstStyle/>
          <a:p>
            <a:pPr>
              <a:defRPr/>
            </a:pPr>
            <a:fld id="{2F0C8680-A0AD-42FF-B523-227C4D727C62}"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Lanhydrock House</a:t>
            </a:r>
          </a:p>
        </p:txBody>
      </p:sp>
      <p:sp>
        <p:nvSpPr>
          <p:cNvPr id="4" name="3 Marcador de número de diapositiva"/>
          <p:cNvSpPr>
            <a:spLocks noGrp="1"/>
          </p:cNvSpPr>
          <p:nvPr>
            <p:ph type="sldNum" sz="quarter" idx="5"/>
          </p:nvPr>
        </p:nvSpPr>
        <p:spPr/>
        <p:txBody>
          <a:bodyPr/>
          <a:lstStyle/>
          <a:p>
            <a:pPr>
              <a:defRPr/>
            </a:pPr>
            <a:fld id="{913439E0-B64D-4456-B4FC-92B93D25A94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Lanhydrok House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436CDF-4FDC-410A-B9C1-9A3CE0CED5C4}"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Lanhydrock House</a:t>
            </a:r>
          </a:p>
        </p:txBody>
      </p:sp>
      <p:sp>
        <p:nvSpPr>
          <p:cNvPr id="4" name="3 Marcador de número de diapositiva"/>
          <p:cNvSpPr>
            <a:spLocks noGrp="1"/>
          </p:cNvSpPr>
          <p:nvPr>
            <p:ph type="sldNum" sz="quarter" idx="5"/>
          </p:nvPr>
        </p:nvSpPr>
        <p:spPr/>
        <p:txBody>
          <a:bodyPr/>
          <a:lstStyle/>
          <a:p>
            <a:pPr>
              <a:defRPr/>
            </a:pPr>
            <a:fld id="{4B57258B-3181-460C-B777-2234E40F6B0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Lanhydrock House</a:t>
            </a:r>
          </a:p>
        </p:txBody>
      </p:sp>
      <p:sp>
        <p:nvSpPr>
          <p:cNvPr id="4" name="3 Marcador de número de diapositiva"/>
          <p:cNvSpPr>
            <a:spLocks noGrp="1"/>
          </p:cNvSpPr>
          <p:nvPr>
            <p:ph type="sldNum" sz="quarter" idx="5"/>
          </p:nvPr>
        </p:nvSpPr>
        <p:spPr/>
        <p:txBody>
          <a:bodyPr/>
          <a:lstStyle/>
          <a:p>
            <a:pPr>
              <a:defRPr/>
            </a:pPr>
            <a:fld id="{8E5EA151-CBA2-46BB-8C5E-F47E6D386579}"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Lanhydrock House</a:t>
            </a:r>
          </a:p>
        </p:txBody>
      </p:sp>
      <p:sp>
        <p:nvSpPr>
          <p:cNvPr id="4" name="3 Marcador de número de diapositiva"/>
          <p:cNvSpPr>
            <a:spLocks noGrp="1"/>
          </p:cNvSpPr>
          <p:nvPr>
            <p:ph type="sldNum" sz="quarter" idx="5"/>
          </p:nvPr>
        </p:nvSpPr>
        <p:spPr/>
        <p:txBody>
          <a:bodyPr/>
          <a:lstStyle/>
          <a:p>
            <a:pPr>
              <a:defRPr/>
            </a:pPr>
            <a:fld id="{C49701AB-E74A-4408-A313-A1DDB61627C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Lanhydrock House</a:t>
            </a:r>
          </a:p>
        </p:txBody>
      </p:sp>
      <p:sp>
        <p:nvSpPr>
          <p:cNvPr id="4" name="3 Marcador de número de diapositiva"/>
          <p:cNvSpPr>
            <a:spLocks noGrp="1"/>
          </p:cNvSpPr>
          <p:nvPr>
            <p:ph type="sldNum" sz="quarter" idx="5"/>
          </p:nvPr>
        </p:nvSpPr>
        <p:spPr/>
        <p:txBody>
          <a:bodyPr/>
          <a:lstStyle/>
          <a:p>
            <a:pPr>
              <a:defRPr/>
            </a:pPr>
            <a:fld id="{554B16A0-4A33-4C62-8B49-003088721C03}"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Lanhydrock House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EBE932-C563-4304-81A8-EC901596D747}"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Lanhydrock House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B2718F-425B-4862-A765-F82D941DE06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Lanhydrok House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8A109B-4479-4A86-A8ED-0A285578BF5F}"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 Hall</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5B06B2-E5FD-4743-875E-0C627FF61C9D}"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 Hall</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CF71ED-B2C5-4DF7-A8E5-F4F04A67ACDF}"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 Hall</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8F7A6E-CC2F-434B-BB92-296991639D3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 Hall</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F7D06C-E697-46A6-B1E8-CA04876A3A42}"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Little Moreton Hall</a:t>
            </a:r>
          </a:p>
        </p:txBody>
      </p:sp>
      <p:sp>
        <p:nvSpPr>
          <p:cNvPr id="4" name="3 Marcador de número de diapositiva"/>
          <p:cNvSpPr>
            <a:spLocks noGrp="1"/>
          </p:cNvSpPr>
          <p:nvPr>
            <p:ph type="sldNum" sz="quarter" idx="5"/>
          </p:nvPr>
        </p:nvSpPr>
        <p:spPr/>
        <p:txBody>
          <a:bodyPr/>
          <a:lstStyle/>
          <a:p>
            <a:pPr>
              <a:defRPr/>
            </a:pPr>
            <a:fld id="{365D8120-4E6C-4966-B399-D878B9FBD913}"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Little Moreton Hall</a:t>
            </a:r>
          </a:p>
        </p:txBody>
      </p:sp>
      <p:sp>
        <p:nvSpPr>
          <p:cNvPr id="4" name="3 Marcador de número de diapositiva"/>
          <p:cNvSpPr>
            <a:spLocks noGrp="1"/>
          </p:cNvSpPr>
          <p:nvPr>
            <p:ph type="sldNum" sz="quarter" idx="5"/>
          </p:nvPr>
        </p:nvSpPr>
        <p:spPr/>
        <p:txBody>
          <a:bodyPr/>
          <a:lstStyle/>
          <a:p>
            <a:pPr>
              <a:defRPr/>
            </a:pPr>
            <a:fld id="{39FE856E-6B0B-49F9-ADC2-B47CC984CB5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Little Moreton House</a:t>
            </a:r>
          </a:p>
        </p:txBody>
      </p:sp>
      <p:sp>
        <p:nvSpPr>
          <p:cNvPr id="4" name="3 Marcador de número de diapositiva"/>
          <p:cNvSpPr>
            <a:spLocks noGrp="1"/>
          </p:cNvSpPr>
          <p:nvPr>
            <p:ph type="sldNum" sz="quarter" idx="5"/>
          </p:nvPr>
        </p:nvSpPr>
        <p:spPr/>
        <p:txBody>
          <a:bodyPr/>
          <a:lstStyle/>
          <a:p>
            <a:pPr>
              <a:defRPr/>
            </a:pPr>
            <a:fld id="{4F6E8101-3F97-4383-8020-67785A8204D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 Hall</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3EA106-57DF-414C-8FC4-004AF044EDC8}"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40F662-EE31-40E4-BDFF-5B05A0A9FEFC}"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74F104-52BD-4734-A979-E2B4F06BBC8E}"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CEE029-F376-431B-BC3D-38987E81D7AC}"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Lyme Park</a:t>
            </a:r>
          </a:p>
        </p:txBody>
      </p:sp>
      <p:sp>
        <p:nvSpPr>
          <p:cNvPr id="4" name="3 Marcador de número de diapositiva"/>
          <p:cNvSpPr>
            <a:spLocks noGrp="1"/>
          </p:cNvSpPr>
          <p:nvPr>
            <p:ph type="sldNum" sz="quarter" idx="5"/>
          </p:nvPr>
        </p:nvSpPr>
        <p:spPr/>
        <p:txBody>
          <a:bodyPr/>
          <a:lstStyle/>
          <a:p>
            <a:pPr>
              <a:defRPr/>
            </a:pPr>
            <a:fld id="{5CF0B3E4-48EE-46EE-AB73-F7E381704CA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958A94-1D27-43E6-9E57-509D61A3239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Lyme Park.-Ducht Gardens</a:t>
            </a:r>
          </a:p>
        </p:txBody>
      </p:sp>
      <p:sp>
        <p:nvSpPr>
          <p:cNvPr id="4" name="3 Marcador de número de diapositiva"/>
          <p:cNvSpPr>
            <a:spLocks noGrp="1"/>
          </p:cNvSpPr>
          <p:nvPr>
            <p:ph type="sldNum" sz="quarter" idx="5"/>
          </p:nvPr>
        </p:nvSpPr>
        <p:spPr/>
        <p:txBody>
          <a:bodyPr/>
          <a:lstStyle/>
          <a:p>
            <a:pPr>
              <a:defRPr/>
            </a:pPr>
            <a:fld id="{1DB475B2-F7EE-48C1-B74C-3881B6FD6DE2}"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Lyme Park</a:t>
            </a:r>
          </a:p>
        </p:txBody>
      </p:sp>
      <p:sp>
        <p:nvSpPr>
          <p:cNvPr id="4" name="3 Marcador de número de diapositiva"/>
          <p:cNvSpPr>
            <a:spLocks noGrp="1"/>
          </p:cNvSpPr>
          <p:nvPr>
            <p:ph type="sldNum" sz="quarter" idx="5"/>
          </p:nvPr>
        </p:nvSpPr>
        <p:spPr/>
        <p:txBody>
          <a:bodyPr/>
          <a:lstStyle/>
          <a:p>
            <a:pPr>
              <a:defRPr/>
            </a:pPr>
            <a:fld id="{8EBD9F66-2D1D-4E0E-9041-D7D512E8C81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AB9670-2F9B-4DF3-A12B-0AD754F840E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E3B50D-CA5B-4B3A-97F7-5513E9F77C9C}"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488F13-D9EC-47AD-AFD3-5F82CE89F80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675729-1BC1-4447-9EE1-2A2D53EFD83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D1F474-F48F-4C38-BE53-36B0E571F64E}"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8982AB-DE96-4DE9-BB56-5362FFB96E2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Lyme Park</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571A98-DA36-426B-A653-9202C4C29137}"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Montacute House</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13C689-CAF1-4EE3-A28E-7ECC48F8F31D}"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Montacute House</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7A1CC8-78C3-4C9D-A2C5-4CAFCBEF691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Montacute House</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82EC4A-CA16-40B9-B142-0A44FD10D011}"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Montacute House</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AE24A9-15E1-473D-9533-E225F1876E6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Montacute House</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D86AFD-5445-4965-9A21-7D77BF463F61}"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Montacute House</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372D77-F902-4F66-B12C-4F38EE49F1EA}"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Morden Hall</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7DF753-CB0A-4B79-AA76-6B1B0C13B13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Morden Hall</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BCBC0-9712-4C53-816D-37DF7F11CAE6}"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Morden Hall</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35504A-8096-4205-B5D3-23BA1A15A867}"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Morden Hall</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2517EA-A93C-4D26-84B4-A0EF18475B6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Morden Hall</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2E8AC6-8A5D-41CB-B863-E7A1407489C1}"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Morden Hall</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C4F245-4A32-45C1-A6C4-F3C546133959}"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74C827F4-8065-47E1-A504-4D0D8E9CC503}"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Motitsfont Abbey</a:t>
            </a:r>
          </a:p>
        </p:txBody>
      </p:sp>
      <p:sp>
        <p:nvSpPr>
          <p:cNvPr id="4" name="3 Marcador de número de diapositiva"/>
          <p:cNvSpPr>
            <a:spLocks noGrp="1"/>
          </p:cNvSpPr>
          <p:nvPr>
            <p:ph type="sldNum" sz="quarter" idx="5"/>
          </p:nvPr>
        </p:nvSpPr>
        <p:spPr/>
        <p:txBody>
          <a:bodyPr/>
          <a:lstStyle/>
          <a:p>
            <a:pPr>
              <a:defRPr/>
            </a:pPr>
            <a:fld id="{153AC6AA-3EE9-4D7C-A85E-D7D8AB2FD426}"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Mottisfont Abbey</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33DA0B-1833-4272-80F0-AC66A45FB0CE}"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Mottisfont Abbey</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64ED94-5718-4BDC-9700-98572A2664D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Mottisfont Abbey</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1D7757-3F5F-4488-904D-70EA4F2C18EB}"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Mottisfont Abbey</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77E782-7BD4-4208-AAC0-2EEB31D8CDE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Mottisfont Abbey</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3D8627-74F9-484B-985A-B5358BF1551A}"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Mottisfont Abbey</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369A6-E3B9-464D-BA3F-D1AD26F1D141}"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Mottisfont Abbey</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265108-0855-4F77-92F3-5465ADCB20B4}"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91A18E76-427D-4991-8484-23A26573424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F6694E40-126A-4CD2-AAA1-6D7932B21B7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B13612A3-F994-424A-82C6-B28DD90F504A}"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1FF4884A-C927-4D1E-BD5D-02C506E8B03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3CEE7859-11E3-475B-BF0F-5AA40C8418F9}"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7253D4E9-14BB-436A-A4BF-C1B26F568E2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Mottisfont Abbey</a:t>
            </a:r>
          </a:p>
        </p:txBody>
      </p:sp>
      <p:sp>
        <p:nvSpPr>
          <p:cNvPr id="4" name="3 Marcador de número de diapositiva"/>
          <p:cNvSpPr>
            <a:spLocks noGrp="1"/>
          </p:cNvSpPr>
          <p:nvPr>
            <p:ph type="sldNum" sz="quarter" idx="5"/>
          </p:nvPr>
        </p:nvSpPr>
        <p:spPr/>
        <p:txBody>
          <a:bodyPr/>
          <a:lstStyle/>
          <a:p>
            <a:pPr>
              <a:defRPr/>
            </a:pPr>
            <a:fld id="{BF8B0D50-FEF8-4057-AFED-3A3AF0DD2A24}"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282C08-186E-4685-8063-7607B06F207A}"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6471C4-EADD-4BC7-ADFD-144FD4DEB14C}"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56272B-A718-4734-A88D-C573D713931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1EA80A-D84A-4501-85CA-3B9AC0F654DE}"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4CE299-767C-4F21-BA9F-BC71EBB4D06E}"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2F1C1F-7B58-46B1-8C63-CF629EF510A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5B9CCD-2DD9-41D8-A606-5CA405F77ACA}"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029C7A-FA0E-4712-9BE2-395F2A0AF7D5}"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3F1147-665C-4625-B36A-DED930E29501}"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E19132-FFF1-448C-80C3-4876C19CB9D2}"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0DB806-6EC6-49DF-9109-E54519036EB6}"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7FAC2B-D70D-4CA2-B267-05D4EEC0BFBC}"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9F7295-7CFF-40EC-BAAA-FA359EA4DF5A}"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FE1418-B24B-4753-8773-ED67924D0DFF}"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07F80A-BA21-495A-BA24-A5DED2F800BF}"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AE5144-214C-4C8E-A702-2B8BC393ED94}"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588ED9-86BB-4796-8ECC-00EFADEB8936}"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11F7A6-8CD8-4AB8-9264-31E5CF1B4C5F}"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A4754A-9199-4ADE-B77E-2007D87CC583}"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97D5E6-90B9-4E31-BC0D-555B7717BE43}"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B797AC-0711-414A-9E93-7789CF33336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2A9DA6-5427-4037-87B3-9D84786804D8}"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7E3B7B-01CD-4F56-8754-0611E89D3F6E}"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79BA93-F04F-4A63-AB48-FB902901189C}"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536E6B-FDCF-4B45-9858-64D6C86F328C}"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D3C61B-5FA8-43D1-95F3-CF2813B5885B}"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84740A-2CAD-4BBA-88A8-B5A3398C68CD}"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8DA4B4-4245-4BF4-B1C0-C3FC2FD1D6BE}"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5AF403-6ECC-4687-9575-075A04C30B4D}"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E3739A-CFED-4AE6-8BD3-7BE36ADF8533}"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F600E6-7D0D-465F-8710-AC06E6BE2696}"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047516-A850-4EA4-985C-6520B703D86A}"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15B8F9-9D6F-420F-8EED-EB2F03618311}"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A99D0E-FB2E-442B-A0A4-E40DB1F31BCD}"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8EB9D8-DB20-481C-AE9B-C4D517962577}"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FFBD05-7511-4DCE-9508-2F21F4731F88}"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DA5230-4306-4FB3-9E8D-EFC0C422D17C}"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935C6E6C-27C5-45EF-B687-5417C5C4FD57}"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8AE52EB6-9A0D-4A97-A87C-E01C2FBB634E}"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43BF7E-D2C9-49D3-8E6C-A1A8850011A4}"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CA8B8756-6EC2-49EC-BBBB-B6C35E866532}"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0964BD21-6E01-43EA-9D89-33EDE5E9F6B9}"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CE66074D-4216-402F-87D8-609AE83559A9}"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E271941E-5E0F-44D1-A743-CD2182FD1BB1}"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75BDCC-645C-4DB0-8592-E3E3F59C7992}"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086E8CAD-9F37-4038-A612-D02AFE83307B}"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EBEE5090-A50F-4D6A-B8ED-4A4594160376}"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EEC73B-0DA1-42D2-9F9A-8F94EB8C4C91}"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a:t>
            </a:r>
          </a:p>
        </p:txBody>
      </p:sp>
      <p:sp>
        <p:nvSpPr>
          <p:cNvPr id="4" name="3 Marcador de número de diapositiva"/>
          <p:cNvSpPr>
            <a:spLocks noGrp="1"/>
          </p:cNvSpPr>
          <p:nvPr>
            <p:ph type="sldNum" sz="quarter" idx="5"/>
          </p:nvPr>
        </p:nvSpPr>
        <p:spPr/>
        <p:txBody>
          <a:bodyPr/>
          <a:lstStyle/>
          <a:p>
            <a:pPr>
              <a:defRPr/>
            </a:pPr>
            <a:fld id="{A35E0F3D-8093-4AB2-9A08-A3053A9A4B21}" type="slidenum">
              <a:rPr lang="es-ES">
                <a:solidFill>
                  <a:prstClr val="black"/>
                </a:solidFill>
              </a:rPr>
              <a:pPr>
                <a:defRPr/>
              </a:pPr>
              <a:t>155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3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3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1944216"/>
          </a:xfrm>
        </p:spPr>
        <p:txBody>
          <a:bodyPr>
            <a:normAutofit fontScale="90000"/>
          </a:bodyPr>
          <a:lstStyle/>
          <a:p>
            <a:r>
              <a:rPr lang="es-ES" sz="3600" dirty="0"/>
              <a:t>EUROPA.-LA VUELTA AL MUNDO EN 885 JARDINES.-  </a:t>
            </a:r>
            <a:r>
              <a:rPr lang="es-ES" sz="3100" dirty="0"/>
              <a:t>INGLESES.-National Trust.-III</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Icworth Garden</a:t>
            </a:r>
          </a:p>
        </p:txBody>
      </p:sp>
      <p:sp>
        <p:nvSpPr>
          <p:cNvPr id="11267" name="2 Marcador de contenido"/>
          <p:cNvSpPr>
            <a:spLocks noGrp="1"/>
          </p:cNvSpPr>
          <p:nvPr>
            <p:ph sz="quarter" idx="1"/>
          </p:nvPr>
        </p:nvSpPr>
        <p:spPr/>
        <p:txBody>
          <a:bodyPr/>
          <a:lstStyle/>
          <a:p>
            <a:pPr eaLnBrk="1" hangingPunct="1"/>
            <a:r>
              <a:rPr lang="es-ES" sz="2400" b="1" dirty="0"/>
              <a:t>Ickworth House</a:t>
            </a:r>
            <a:r>
              <a:rPr lang="es-ES" sz="2400" dirty="0"/>
              <a:t> es una casa de campo fuera de Bury St. Edmunds , Suffolk , Inglaterra. </a:t>
            </a:r>
          </a:p>
          <a:p>
            <a:pPr eaLnBrk="1" hangingPunct="1"/>
            <a:r>
              <a:rPr lang="es-ES" sz="2400" dirty="0"/>
              <a:t>Es un neoclásico coronado por una estructura gigante en forma de rotonda en un parque trazado por Capability Brown .</a:t>
            </a:r>
          </a:p>
          <a:p>
            <a:pPr eaLnBrk="1" hangingPunct="1"/>
            <a:r>
              <a:rPr lang="es-ES" sz="2400" dirty="0"/>
              <a:t>Esta bajo el cuidado del National Trust , y, como parte de la Cámara Ickworth, el parque y jardín de su propiedad, está abierto al público.</a:t>
            </a:r>
          </a:p>
        </p:txBody>
      </p:sp>
    </p:spTree>
    <p:extLst>
      <p:ext uri="{BB962C8B-B14F-4D97-AF65-F5344CB8AC3E}">
        <p14:creationId xmlns:p14="http://schemas.microsoft.com/office/powerpoint/2010/main" val="382981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981075"/>
            <a:ext cx="7571184" cy="5191125"/>
          </a:xfrm>
        </p:spPr>
        <p:txBody>
          <a:bodyPr/>
          <a:lstStyle/>
          <a:p>
            <a:pPr eaLnBrk="1" hangingPunct="1"/>
            <a:r>
              <a:rPr lang="es-ES" sz="2400" dirty="0"/>
              <a:t>Ickworth había estado en la propiedad de la familia Hervey del siglo XV. </a:t>
            </a:r>
          </a:p>
          <a:p>
            <a:pPr eaLnBrk="1" hangingPunct="1"/>
            <a:r>
              <a:rPr lang="es-ES" sz="2400" dirty="0"/>
              <a:t>La casa, parque, y una gran dotación  fueron entregados a la National Trust en 1956 en lugar del impuesto sobre sucesiones. </a:t>
            </a:r>
          </a:p>
          <a:p>
            <a:pPr eaLnBrk="1" hangingPunct="1"/>
            <a:r>
              <a:rPr lang="es-ES" sz="2400" dirty="0"/>
              <a:t>Como parte del acuerdo de traspaso, un arrendamiento de 99 años en la sala 60 del ala este se dio a la Marqués de Bristol. </a:t>
            </a:r>
          </a:p>
          <a:p>
            <a:pPr eaLnBrk="1" hangingPunct="1"/>
            <a:r>
              <a:rPr lang="es-ES" sz="2400" dirty="0"/>
              <a:t>La testamento del 4 º Marqués de Bristol afirmaba que las viviendas debían estar siempre disponibles para el jefe de la familia Hervey (el marqués de Bristol) en Ickworth. </a:t>
            </a:r>
          </a:p>
        </p:txBody>
      </p:sp>
    </p:spTree>
    <p:extLst>
      <p:ext uri="{BB962C8B-B14F-4D97-AF65-F5344CB8AC3E}">
        <p14:creationId xmlns:p14="http://schemas.microsoft.com/office/powerpoint/2010/main" val="2440268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1125538"/>
            <a:ext cx="7571184" cy="5046662"/>
          </a:xfrm>
        </p:spPr>
        <p:txBody>
          <a:bodyPr/>
          <a:lstStyle/>
          <a:p>
            <a:pPr eaLnBrk="1" hangingPunct="1"/>
            <a:r>
              <a:rPr lang="es-ES" sz="2400" dirty="0"/>
              <a:t>Sin embargo, en 1998 el séptimo marqués de Bristol, en parte por razones financieras, y en parte en respuesta a una demanda de desalojo se derivan de su comportamiento en la propiedad, vendió el contrato de arrendamiento que permanezcan en el ala este de la National Trust.</a:t>
            </a:r>
          </a:p>
          <a:p>
            <a:pPr eaLnBrk="1" hangingPunct="1"/>
            <a:r>
              <a:rPr lang="es-ES" sz="2400" dirty="0"/>
              <a:t>El Fideicomiso posteriormente se negó a volver a vender los derechos de superficie al octavo marqués de Bristol  al conseguir su titulo en 1999.</a:t>
            </a:r>
          </a:p>
          <a:p>
            <a:pPr eaLnBrk="1" hangingPunct="1"/>
            <a:r>
              <a:rPr lang="es-ES" sz="2400" dirty="0"/>
              <a:t> En la actualidad existe un hotel de 27 habitaciones en el ala este.</a:t>
            </a:r>
          </a:p>
        </p:txBody>
      </p:sp>
    </p:spTree>
    <p:extLst>
      <p:ext uri="{BB962C8B-B14F-4D97-AF65-F5344CB8AC3E}">
        <p14:creationId xmlns:p14="http://schemas.microsoft.com/office/powerpoint/2010/main" val="245931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Ickworth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3025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Ickworth_House,_Park_and_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2255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Ickworth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204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Ickworth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294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Ickworth House.-Suffo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631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Ickworth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52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Ickworth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220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Ickworth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285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Icworth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641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Icworth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8230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Icworth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980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Ickworth-200506-0016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340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Ickworth Garden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220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Ickworth Gardens.-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085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Ickworth Gardens.-ñ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811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Ickworth Gardens.-Suffolk.-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856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Ickworth Gardens,.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718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2 Imagen" descr="Ickworth-albana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78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Ickworth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563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Ickworth Gardens.-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574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Kingston Lacy</a:t>
            </a:r>
          </a:p>
        </p:txBody>
      </p:sp>
      <p:sp>
        <p:nvSpPr>
          <p:cNvPr id="24579" name="2 Marcador de contenido"/>
          <p:cNvSpPr>
            <a:spLocks noGrp="1"/>
          </p:cNvSpPr>
          <p:nvPr>
            <p:ph sz="quarter" idx="1"/>
          </p:nvPr>
        </p:nvSpPr>
        <p:spPr/>
        <p:txBody>
          <a:bodyPr>
            <a:normAutofit fontScale="85000" lnSpcReduction="20000"/>
          </a:bodyPr>
          <a:lstStyle/>
          <a:p>
            <a:pPr eaLnBrk="1" fontAlgn="auto" hangingPunct="1">
              <a:spcBef>
                <a:spcPts val="0"/>
              </a:spcBef>
              <a:spcAft>
                <a:spcPts val="0"/>
              </a:spcAft>
              <a:buFont typeface="Wingdings 2"/>
              <a:buChar char=""/>
              <a:defRPr/>
            </a:pPr>
            <a:r>
              <a:rPr lang="es-ES" sz="3100" b="1" dirty="0"/>
              <a:t>Kingston Lacy</a:t>
            </a:r>
            <a:r>
              <a:rPr lang="es-ES" sz="3100" dirty="0"/>
              <a:t> es una mansión campestre ubicada cerca de la población de Wimborne Minster en el condado de Dorset (Reino Unido). De titularidad pública desde 1981, es famosa por albergar la </a:t>
            </a:r>
            <a:r>
              <a:rPr lang="es-ES" sz="3100" i="1" dirty="0"/>
              <a:t>Colección Bankes</a:t>
            </a:r>
            <a:r>
              <a:rPr lang="es-ES" sz="3100" dirty="0"/>
              <a:t> de pintura antigua, que incluye valiosos ejemplos de Sebastiano del Piombo  Tintoretto  Rubens, Velázquez, Murillo...</a:t>
            </a:r>
          </a:p>
          <a:p>
            <a:pPr eaLnBrk="1" fontAlgn="auto" hangingPunct="1">
              <a:spcBef>
                <a:spcPts val="0"/>
              </a:spcBef>
              <a:spcAft>
                <a:spcPts val="0"/>
              </a:spcAft>
              <a:buFont typeface="Wingdings 2"/>
              <a:buChar char=""/>
              <a:defRPr/>
            </a:pPr>
            <a:r>
              <a:rPr lang="es-ES" sz="3100" dirty="0"/>
              <a:t>Rodeado de jardines y con un amplio parque natural, el palacio está abierto al público como museo y ofrece en su entorno actividades como teatro, conciertos, ferias de productos locales y paseos en grupo. </a:t>
            </a:r>
          </a:p>
          <a:p>
            <a:pPr eaLnBrk="1" fontAlgn="auto" hangingPunct="1">
              <a:spcBef>
                <a:spcPts val="0"/>
              </a:spcBef>
              <a:spcAft>
                <a:spcPts val="0"/>
              </a:spcAft>
              <a:buFont typeface="Wingdings 2"/>
              <a:buChar char=""/>
              <a:defRPr/>
            </a:pPr>
            <a:r>
              <a:rPr lang="es-ES" sz="3100" dirty="0"/>
              <a:t>Toda la finca es gestionada por el organismo público </a:t>
            </a:r>
            <a:r>
              <a:rPr lang="es-ES" sz="3100" i="1" dirty="0"/>
              <a:t>National Trust</a:t>
            </a:r>
            <a:r>
              <a:rPr lang="es-ES" sz="3100" dirty="0"/>
              <a:t>.</a:t>
            </a:r>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3726607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457200" y="692150"/>
            <a:ext cx="7571184" cy="5480050"/>
          </a:xfrm>
        </p:spPr>
        <p:txBody>
          <a:bodyPr/>
          <a:lstStyle/>
          <a:p>
            <a:pPr eaLnBrk="1" hangingPunct="1"/>
            <a:r>
              <a:rPr lang="es-ES" sz="2400" dirty="0"/>
              <a:t>Kingston Lacy fue residencia de la saga Bankes durante más de tres siglos, desde 1663 hasta 1981, cuando pasó a ser propiedad pública.</a:t>
            </a:r>
          </a:p>
          <a:p>
            <a:pPr eaLnBrk="1" hangingPunct="1"/>
            <a:r>
              <a:rPr lang="es-ES" sz="2400" dirty="0"/>
              <a:t>Sir John Bankes, alto cargo al servicio de Carlos I de Inglaterra, adquirió el castillo Corfe Castle en 1634, y al año siguiente sumó una propiedad próxima conocida como Kingston Lacy. </a:t>
            </a:r>
          </a:p>
          <a:p>
            <a:pPr eaLnBrk="1" hangingPunct="1"/>
            <a:r>
              <a:rPr lang="es-ES" sz="2400" dirty="0"/>
              <a:t>Durante la guerra civil inglesa (1642-51) los Bankes se mantuvieron fieles al bando monárquico y su castillo resultó muy dañado tras dos asedios de las tropas parlamentarias. </a:t>
            </a:r>
          </a:p>
          <a:p>
            <a:pPr eaLnBrk="1" hangingPunct="1"/>
            <a:r>
              <a:rPr lang="es-ES" sz="2400" dirty="0"/>
              <a:t>Optaron por no reconstruirlo y se mudaron a Kingston Lacy.</a:t>
            </a:r>
          </a:p>
          <a:p>
            <a:pPr eaLnBrk="1" hangingPunct="1"/>
            <a:endParaRPr lang="es-ES" dirty="0"/>
          </a:p>
        </p:txBody>
      </p:sp>
    </p:spTree>
    <p:extLst>
      <p:ext uri="{BB962C8B-B14F-4D97-AF65-F5344CB8AC3E}">
        <p14:creationId xmlns:p14="http://schemas.microsoft.com/office/powerpoint/2010/main" val="4125830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ingston Lacy.-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631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ingston Lac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536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ingston Lac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670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ingston Lacy.-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135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ingston Lac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68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ingston Lac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6900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Lanhydrok House</a:t>
            </a:r>
          </a:p>
        </p:txBody>
      </p:sp>
      <p:sp>
        <p:nvSpPr>
          <p:cNvPr id="43011" name="2 Marcador de contenido"/>
          <p:cNvSpPr>
            <a:spLocks noGrp="1"/>
          </p:cNvSpPr>
          <p:nvPr>
            <p:ph sz="quarter" idx="1"/>
          </p:nvPr>
        </p:nvSpPr>
        <p:spPr>
          <a:xfrm>
            <a:off x="457200" y="1646238"/>
            <a:ext cx="7571184" cy="4525962"/>
          </a:xfrm>
        </p:spPr>
        <p:txBody>
          <a:bodyPr/>
          <a:lstStyle/>
          <a:p>
            <a:pPr eaLnBrk="1" hangingPunct="1"/>
            <a:r>
              <a:rPr lang="es-ES" sz="2400" dirty="0"/>
              <a:t>La gran casa se encuentra en un extenso terreno (360 hectáreas ) por encima del río Fowey y ha sido propiedad y gestionado por el National Trust desde 1953.  </a:t>
            </a:r>
          </a:p>
          <a:p>
            <a:pPr eaLnBrk="1" hangingPunct="1"/>
            <a:r>
              <a:rPr lang="es-ES" sz="2400" dirty="0"/>
              <a:t> Gran parte de la casa actual se remonta a la época victoriana , pero algunas de las secciones fecha de la década de 1620. </a:t>
            </a:r>
          </a:p>
          <a:p>
            <a:pPr eaLnBrk="1" hangingPunct="1"/>
            <a:r>
              <a:rPr lang="es-ES" sz="2400" dirty="0"/>
              <a:t>Se trata de un antiguo edificio tiene y está rodeado de jardines con áreas formales. </a:t>
            </a:r>
          </a:p>
          <a:p>
            <a:pPr eaLnBrk="1" hangingPunct="1"/>
            <a:r>
              <a:rPr lang="es-ES" sz="2400" dirty="0"/>
              <a:t>La colina detrás de la casa esta plantada con una fina selección de arbustos y árboles</a:t>
            </a:r>
            <a:r>
              <a:rPr lang="es-ES" dirty="0"/>
              <a:t>.</a:t>
            </a:r>
          </a:p>
        </p:txBody>
      </p:sp>
    </p:spTree>
    <p:extLst>
      <p:ext uri="{BB962C8B-B14F-4D97-AF65-F5344CB8AC3E}">
        <p14:creationId xmlns:p14="http://schemas.microsoft.com/office/powerpoint/2010/main" val="57420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3 Imagen" descr="Lanhydrock Driv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1416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anhydrock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404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andscape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759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anhydrock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727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anhydrock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593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anhydrock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015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Lanhydrock Hous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1273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Lanhydrocks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864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Lanhydrocks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8621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Lanhydrock 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0918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Lanhydrock Hous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774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Lanhydrock Hou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882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Little Moreton Hall</a:t>
            </a:r>
          </a:p>
        </p:txBody>
      </p:sp>
      <p:sp>
        <p:nvSpPr>
          <p:cNvPr id="56323" name="2 Marcador de contenido"/>
          <p:cNvSpPr>
            <a:spLocks noGrp="1"/>
          </p:cNvSpPr>
          <p:nvPr>
            <p:ph sz="quarter" idx="1"/>
          </p:nvPr>
        </p:nvSpPr>
        <p:spPr>
          <a:xfrm>
            <a:off x="457200" y="2133600"/>
            <a:ext cx="7571184" cy="4038600"/>
          </a:xfrm>
        </p:spPr>
        <p:txBody>
          <a:bodyPr/>
          <a:lstStyle/>
          <a:p>
            <a:pPr eaLnBrk="1" hangingPunct="1"/>
            <a:r>
              <a:rPr lang="es-ES" sz="2400" b="1" dirty="0"/>
              <a:t>Little Moreton Hall</a:t>
            </a:r>
            <a:r>
              <a:rPr lang="es-ES" sz="2400" dirty="0"/>
              <a:t> es un edificio del siglo XV con entramado de madera casa de campo  (6,4 km) al suroeste de Congleton , Cheshire .</a:t>
            </a:r>
          </a:p>
          <a:p>
            <a:pPr eaLnBrk="1" hangingPunct="1"/>
            <a:r>
              <a:rPr lang="es-ES" sz="2400" dirty="0"/>
              <a:t> Es uno de los mejores ejemplos de estructura de madera de la arquitectura doméstica en Inglaterra .</a:t>
            </a:r>
          </a:p>
          <a:p>
            <a:pPr eaLnBrk="1" hangingPunct="1"/>
            <a:r>
              <a:rPr lang="es-ES" sz="2400" dirty="0"/>
              <a:t> La casa es hoy propiedad del National Trust </a:t>
            </a:r>
            <a:r>
              <a:rPr lang="es-ES" dirty="0"/>
              <a:t>.</a:t>
            </a:r>
          </a:p>
        </p:txBody>
      </p:sp>
    </p:spTree>
    <p:extLst>
      <p:ext uri="{BB962C8B-B14F-4D97-AF65-F5344CB8AC3E}">
        <p14:creationId xmlns:p14="http://schemas.microsoft.com/office/powerpoint/2010/main" val="18687195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Little Moreton Hall.-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832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Little Moreton H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7671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Little Moreton Ha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5500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ittle Moreton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7705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ittle Moreton Ha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432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ittle Moreton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2649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3 Imagen" descr="Little Moreton H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5964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ittle Moreton Ha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1695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Lyme Park</a:t>
            </a:r>
          </a:p>
        </p:txBody>
      </p:sp>
      <p:sp>
        <p:nvSpPr>
          <p:cNvPr id="54275" name="2 Marcador de contenido"/>
          <p:cNvSpPr>
            <a:spLocks noGrp="1"/>
          </p:cNvSpPr>
          <p:nvPr>
            <p:ph sz="quarter" idx="1"/>
          </p:nvPr>
        </p:nvSpPr>
        <p:spPr/>
        <p:txBody>
          <a:bodyPr>
            <a:normAutofit/>
          </a:bodyPr>
          <a:lstStyle/>
          <a:p>
            <a:pPr eaLnBrk="1" fontAlgn="auto" hangingPunct="1">
              <a:spcBef>
                <a:spcPts val="0"/>
              </a:spcBef>
              <a:spcAft>
                <a:spcPts val="0"/>
              </a:spcAft>
              <a:buFont typeface="Wingdings 2"/>
              <a:buChar char=""/>
              <a:defRPr/>
            </a:pPr>
            <a:r>
              <a:rPr lang="es-ES" b="1" dirty="0"/>
              <a:t>Lyme Park</a:t>
            </a:r>
            <a:r>
              <a:rPr lang="es-ES" dirty="0"/>
              <a:t> es un parque en el condado de Cheshire Inglaterra, cerca de Disley. </a:t>
            </a:r>
          </a:p>
          <a:p>
            <a:pPr eaLnBrk="1" fontAlgn="auto" hangingPunct="1">
              <a:spcBef>
                <a:spcPts val="0"/>
              </a:spcBef>
              <a:spcAft>
                <a:spcPts val="0"/>
              </a:spcAft>
              <a:buFont typeface="Wingdings 2"/>
              <a:buChar char=""/>
              <a:defRPr/>
            </a:pPr>
            <a:r>
              <a:rPr lang="es-ES" dirty="0"/>
              <a:t>La atracción principal del parque es el Lyme Hall, utilizado por la adaptación que la BBC hizo de la novela </a:t>
            </a:r>
            <a:r>
              <a:rPr lang="es-ES" i="1" dirty="0"/>
              <a:t>Orgullo y prejuicio</a:t>
            </a:r>
            <a:r>
              <a:rPr lang="es-ES" dirty="0"/>
              <a:t> de Jane Austen como casa de Mr. Darcy.</a:t>
            </a:r>
          </a:p>
          <a:p>
            <a:pPr eaLnBrk="1" fontAlgn="auto" hangingPunct="1">
              <a:spcBef>
                <a:spcPts val="0"/>
              </a:spcBef>
              <a:spcAft>
                <a:spcPts val="0"/>
              </a:spcAft>
              <a:buFont typeface="Wingdings 2"/>
              <a:buChar char=""/>
              <a:defRPr/>
            </a:pPr>
            <a:r>
              <a:rPr lang="es-ES" dirty="0"/>
              <a:t>El diseño isabelino original fue modificado para simular un palacio italiano en el siglo XIX.</a:t>
            </a:r>
          </a:p>
          <a:p>
            <a:pPr eaLnBrk="1" fontAlgn="auto" hangingPunct="1">
              <a:spcBef>
                <a:spcPts val="0"/>
              </a:spcBef>
              <a:spcAft>
                <a:spcPts val="0"/>
              </a:spcAft>
              <a:buFont typeface="Wingdings 2"/>
              <a:buChar char=""/>
              <a:defRPr/>
            </a:pPr>
            <a:r>
              <a:rPr lang="es-ES" dirty="0"/>
              <a:t> La reforma corrió a cargo del veneciano Giancomo Leoni.</a:t>
            </a:r>
          </a:p>
          <a:p>
            <a:pPr eaLnBrk="1" fontAlgn="auto" hangingPunct="1">
              <a:spcBef>
                <a:spcPts val="0"/>
              </a:spcBef>
              <a:spcAft>
                <a:spcPts val="0"/>
              </a:spcAft>
              <a:buFont typeface="Wingdings 2"/>
              <a:buChar char=""/>
              <a:defRPr/>
            </a:pPr>
            <a:r>
              <a:rPr lang="es-ES" dirty="0"/>
              <a:t>En el parque habitan muchos ciervos rojos y en él se encuentra una torre de vigilancia usada para la caza. </a:t>
            </a:r>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endParaRPr lang="es-ES" b="1" dirty="0"/>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5484888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457200" y="692150"/>
            <a:ext cx="7571184" cy="5480050"/>
          </a:xfrm>
        </p:spPr>
        <p:txBody>
          <a:bodyPr/>
          <a:lstStyle/>
          <a:p>
            <a:pPr eaLnBrk="1" hangingPunct="1"/>
            <a:r>
              <a:rPr lang="es-ES" sz="2400" dirty="0"/>
              <a:t>En frente del hall aparece una piscina espejo, elemento típico de la jardinería del siglo XIX que consiste en un pequeño lago o charca que refleja la fachada principal. </a:t>
            </a:r>
          </a:p>
          <a:p>
            <a:pPr eaLnBrk="1" hangingPunct="1"/>
            <a:r>
              <a:rPr lang="es-ES" sz="2400" dirty="0"/>
              <a:t>El jardín posee una orangeríe y un pequeño jardín de estilo holandés</a:t>
            </a:r>
            <a:r>
              <a:rPr lang="es-ES" dirty="0"/>
              <a:t>.</a:t>
            </a:r>
          </a:p>
        </p:txBody>
      </p:sp>
    </p:spTree>
    <p:extLst>
      <p:ext uri="{BB962C8B-B14F-4D97-AF65-F5344CB8AC3E}">
        <p14:creationId xmlns:p14="http://schemas.microsoft.com/office/powerpoint/2010/main" val="31789742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yme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689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yme Park.-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2766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yme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1536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3 Imagen" descr="Lyme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9251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yme Par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976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yme Park.-Dutch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7730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yme Park.- Ro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62272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yme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3374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yme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005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yme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5192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yme Par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36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yme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19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yme Par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1805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yme Park.-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0311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Montacute House</a:t>
            </a:r>
          </a:p>
        </p:txBody>
      </p:sp>
      <p:sp>
        <p:nvSpPr>
          <p:cNvPr id="81923" name="2 Marcador de contenido"/>
          <p:cNvSpPr>
            <a:spLocks noGrp="1"/>
          </p:cNvSpPr>
          <p:nvPr>
            <p:ph sz="quarter" idx="1"/>
          </p:nvPr>
        </p:nvSpPr>
        <p:spPr/>
        <p:txBody>
          <a:bodyPr>
            <a:normAutofit lnSpcReduction="10000"/>
          </a:bodyPr>
          <a:lstStyle/>
          <a:p>
            <a:pPr eaLnBrk="1" hangingPunct="1"/>
            <a:r>
              <a:rPr lang="es-ES" sz="2400" b="1" dirty="0"/>
              <a:t>Montacute House</a:t>
            </a:r>
            <a:r>
              <a:rPr lang="es-ES" sz="2400" dirty="0"/>
              <a:t>, situada en el condado de South Somerset en el pueblo de Montacute, es descrita por sus dueños, el National Trust, como "una de las maravillas de la arquitectura isabelina tardía“.</a:t>
            </a:r>
          </a:p>
          <a:p>
            <a:pPr eaLnBrk="1" hangingPunct="1"/>
            <a:r>
              <a:rPr lang="es-ES" sz="2400" dirty="0"/>
              <a:t>Los Phelip vivieron en Montacute desde al menos 1480, y continuaron haciéndole hasta principios del siglo XX cuando su fortuna desapareció. </a:t>
            </a:r>
          </a:p>
          <a:p>
            <a:pPr eaLnBrk="1" hangingPunct="1"/>
            <a:r>
              <a:rPr lang="es-ES" sz="2400" dirty="0"/>
              <a:t>En 1915, la casa fue primero, dada a George Nethaniel Curzon, 1º Marqués Curzon de Kedleston, y posteriormente a la familia Enos, americanos famosos por sus productos farmacéuticos..</a:t>
            </a:r>
          </a:p>
        </p:txBody>
      </p:sp>
    </p:spTree>
    <p:extLst>
      <p:ext uri="{BB962C8B-B14F-4D97-AF65-F5344CB8AC3E}">
        <p14:creationId xmlns:p14="http://schemas.microsoft.com/office/powerpoint/2010/main" val="26874825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457200" y="1125538"/>
            <a:ext cx="7571184" cy="2879526"/>
          </a:xfrm>
        </p:spPr>
        <p:txBody>
          <a:bodyPr/>
          <a:lstStyle/>
          <a:p>
            <a:pPr eaLnBrk="1" hangingPunct="1"/>
            <a:r>
              <a:rPr lang="es-ES" sz="2400" dirty="0"/>
              <a:t>Finalmente en 1929, la casa fue vendida al filántropo Ernest Cook quien la presento a la Sociedad para la protección de edificios antiguos, y desde ahí pasó a manos del National Trust. </a:t>
            </a:r>
          </a:p>
          <a:p>
            <a:pPr eaLnBrk="1" hangingPunct="1"/>
            <a:r>
              <a:rPr lang="es-ES" sz="2400" dirty="0"/>
              <a:t>Fue una de primeras grandes casas del National Trust</a:t>
            </a:r>
          </a:p>
        </p:txBody>
      </p:sp>
    </p:spTree>
    <p:extLst>
      <p:ext uri="{BB962C8B-B14F-4D97-AF65-F5344CB8AC3E}">
        <p14:creationId xmlns:p14="http://schemas.microsoft.com/office/powerpoint/2010/main" val="22526988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ontacute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2229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ontacute 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0535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ontacut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8234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ontacute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1807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ontacute Hou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1114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ontacute Hous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5308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Morden Hall</a:t>
            </a:r>
          </a:p>
        </p:txBody>
      </p:sp>
      <p:sp>
        <p:nvSpPr>
          <p:cNvPr id="76803" name="2 Marcador de contenido"/>
          <p:cNvSpPr>
            <a:spLocks noGrp="1"/>
          </p:cNvSpPr>
          <p:nvPr>
            <p:ph sz="quarter" idx="1"/>
          </p:nvPr>
        </p:nvSpPr>
        <p:spPr/>
        <p:txBody>
          <a:bodyPr>
            <a:normAutofit/>
          </a:bodyPr>
          <a:lstStyle/>
          <a:p>
            <a:pPr eaLnBrk="1" fontAlgn="auto" hangingPunct="1">
              <a:spcBef>
                <a:spcPts val="0"/>
              </a:spcBef>
              <a:spcAft>
                <a:spcPts val="0"/>
              </a:spcAft>
              <a:buFont typeface="Wingdings 2"/>
              <a:buChar char=""/>
              <a:defRPr/>
            </a:pPr>
            <a:r>
              <a:rPr lang="es-ES" b="1" dirty="0"/>
              <a:t>Morden Hall Park</a:t>
            </a:r>
            <a:r>
              <a:rPr lang="es-ES" dirty="0"/>
              <a:t> es un Fideicomiso Nacional parque ubicado a orillas del río Wandle en Morden , al sur de Londres</a:t>
            </a:r>
          </a:p>
          <a:p>
            <a:pPr eaLnBrk="1" fontAlgn="auto" hangingPunct="1">
              <a:spcBef>
                <a:spcPts val="0"/>
              </a:spcBef>
              <a:spcAft>
                <a:spcPts val="0"/>
              </a:spcAft>
              <a:buFont typeface="Wingdings 2"/>
              <a:buChar char=""/>
              <a:defRPr/>
            </a:pPr>
            <a:r>
              <a:rPr lang="es-ES" dirty="0"/>
              <a:t>. Cubre más de 50 ha (125 acres) de zonas verdes con el río Wandle serpenteantes a través de él atravesado por numerosos puentes peatonales. </a:t>
            </a:r>
          </a:p>
          <a:p>
            <a:pPr eaLnBrk="1" fontAlgn="auto" hangingPunct="1">
              <a:spcBef>
                <a:spcPts val="0"/>
              </a:spcBef>
              <a:spcAft>
                <a:spcPts val="0"/>
              </a:spcAft>
              <a:buFont typeface="Wingdings 2"/>
              <a:buChar char=""/>
              <a:defRPr/>
            </a:pPr>
            <a:r>
              <a:rPr lang="es-ES" dirty="0"/>
              <a:t>La finca contiene en sí Morden Hall, Casa Rural Morden, un antiguo Molino de Tabaco, y muchos edificios antiguos de la granja algunos de los cuales son ahora un centro de jardinería y una granja de la ciudad. </a:t>
            </a:r>
          </a:p>
          <a:p>
            <a:pPr eaLnBrk="1" fontAlgn="auto" hangingPunct="1">
              <a:spcBef>
                <a:spcPts val="0"/>
              </a:spcBef>
              <a:spcAft>
                <a:spcPts val="0"/>
              </a:spcAft>
              <a:buFont typeface="Wingdings 2"/>
              <a:buChar char=""/>
              <a:defRPr/>
            </a:pPr>
            <a:r>
              <a:rPr lang="es-ES" dirty="0"/>
              <a:t>La rosaleda tiene más de 2000 rosas. </a:t>
            </a:r>
          </a:p>
          <a:p>
            <a:pPr eaLnBrk="1" fontAlgn="auto" hangingPunct="1">
              <a:spcBef>
                <a:spcPts val="0"/>
              </a:spcBef>
              <a:spcAft>
                <a:spcPts val="0"/>
              </a:spcAft>
              <a:buFont typeface="Wingdings 2"/>
              <a:buNone/>
              <a:defRPr/>
            </a:pPr>
            <a:endParaRPr lang="es-ES" sz="2800" dirty="0"/>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25590915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Morden  Hall Park.-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7091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orden Hall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9897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Morden Hall Park.-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1275"/>
            <a:ext cx="9144000" cy="677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2844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Morden Hall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4971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orden Hall Park.-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7305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Morden Park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2671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Mottisfont Abbey</a:t>
            </a:r>
          </a:p>
        </p:txBody>
      </p:sp>
      <p:sp>
        <p:nvSpPr>
          <p:cNvPr id="97283"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Monasterio de Monttisfont</a:t>
            </a:r>
            <a:r>
              <a:rPr lang="es-ES" sz="2400" dirty="0"/>
              <a:t>,  es un lugar histórico y rosaleda de preservación de rosas  arbustivas anteriores a las modificaciones e hibridaciones de 1900. </a:t>
            </a:r>
          </a:p>
          <a:p>
            <a:pPr eaLnBrk="1" hangingPunct="1"/>
            <a:r>
              <a:rPr lang="es-ES" sz="2400" dirty="0"/>
              <a:t>Se ubica cerca de Romsey, Hampshire, Inglaterra.</a:t>
            </a:r>
          </a:p>
          <a:p>
            <a:pPr eaLnBrk="1" hangingPunct="1"/>
            <a:r>
              <a:rPr lang="es-ES" sz="2400" dirty="0"/>
              <a:t> Los jardines albergan a la Colección National  de especies ancestrales de rosas, así como la colección de rosas del siglo XIX creada por Graham Stuart Thomas. </a:t>
            </a:r>
          </a:p>
          <a:p>
            <a:pPr eaLnBrk="1" hangingPunct="1"/>
            <a:r>
              <a:rPr lang="es-ES" sz="2400" dirty="0"/>
              <a:t>Las rosas están en su mejor momento de visita en Junio. Hay también concursos para los niños y busquedas de rastros.</a:t>
            </a:r>
          </a:p>
          <a:p>
            <a:pPr eaLnBrk="1" hangingPunct="1"/>
            <a:endParaRPr lang="es-ES" sz="2400" dirty="0"/>
          </a:p>
        </p:txBody>
      </p:sp>
    </p:spTree>
    <p:extLst>
      <p:ext uri="{BB962C8B-B14F-4D97-AF65-F5344CB8AC3E}">
        <p14:creationId xmlns:p14="http://schemas.microsoft.com/office/powerpoint/2010/main" val="24169595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ottisffont Abbey.-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0237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ottisfont Abbey.-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5685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ottisfont Abbe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3225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ottisfont Abbe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2631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ottisfont Abbe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3 Imagen" descr="Mottisfont Abbey.-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4674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ottisfont Abbe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5972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ottisfont Abbey.-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8237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ottisfont Abbey.-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9007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ottisfont Abbey.-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5854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ottisffont Abbey.-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16531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ottisfont Abbey.-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7811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anhydrocks Gardens.-Cornwall.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2451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ottisfont Abbey.-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1054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ottisfont Abbey.-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2644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otisffont Abbey.-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2302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ottisfont Abbey.-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5677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ottisfont Abbey.-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6106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Nymans Garden</a:t>
            </a:r>
          </a:p>
        </p:txBody>
      </p:sp>
      <p:sp>
        <p:nvSpPr>
          <p:cNvPr id="115715" name="2 Marcador de contenido"/>
          <p:cNvSpPr>
            <a:spLocks noGrp="1"/>
          </p:cNvSpPr>
          <p:nvPr>
            <p:ph sz="quarter" idx="1"/>
          </p:nvPr>
        </p:nvSpPr>
        <p:spPr>
          <a:xfrm>
            <a:off x="457200" y="1646238"/>
            <a:ext cx="7715200" cy="4878387"/>
          </a:xfrm>
        </p:spPr>
        <p:txBody>
          <a:bodyPr>
            <a:normAutofit lnSpcReduction="10000"/>
          </a:bodyPr>
          <a:lstStyle/>
          <a:p>
            <a:pPr eaLnBrk="1" hangingPunct="1"/>
            <a:r>
              <a:rPr lang="es-ES" sz="2400" dirty="0"/>
              <a:t>Sussex y el Weald son una fuente rica de hermosos jardines y Nymans es uno de los mejores, gracias a los esfuerzos de la familia Messel que abarca el período 1890 a 1992. </a:t>
            </a:r>
            <a:br>
              <a:rPr lang="es-ES" sz="2400" dirty="0"/>
            </a:br>
            <a:r>
              <a:rPr lang="es-ES" sz="2400" dirty="0"/>
              <a:t>La actual casa y el jardín refleja con más fuerza la influencia de Leonard Messel y su esposa Maud que heredó en 1915 y tuvo tres hijos.</a:t>
            </a:r>
          </a:p>
          <a:p>
            <a:pPr eaLnBrk="1" hangingPunct="1"/>
            <a:r>
              <a:rPr lang="es-ES" sz="2400" dirty="0"/>
              <a:t> Uno de ellos fue Oliver, uno de los diseñadores creativos teatro mayor parte del día, cuyo sobrino fue Lord Snowdon. </a:t>
            </a:r>
            <a:br>
              <a:rPr lang="es-ES" sz="2400" dirty="0"/>
            </a:br>
            <a:r>
              <a:rPr lang="es-ES" sz="2400" dirty="0"/>
              <a:t>En total, tres generaciones de la familia han vivido en Messel Nymans, desde la década de 1800 hasta 1947 cuando la casa fue destruida por el fuego trágicamente.</a:t>
            </a:r>
          </a:p>
        </p:txBody>
      </p:sp>
    </p:spTree>
    <p:extLst>
      <p:ext uri="{BB962C8B-B14F-4D97-AF65-F5344CB8AC3E}">
        <p14:creationId xmlns:p14="http://schemas.microsoft.com/office/powerpoint/2010/main" val="32965710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457200" y="620713"/>
            <a:ext cx="7643192" cy="5551487"/>
          </a:xfrm>
        </p:spPr>
        <p:txBody>
          <a:bodyPr/>
          <a:lstStyle/>
          <a:p>
            <a:pPr eaLnBrk="1" hangingPunct="1"/>
            <a:r>
              <a:rPr lang="es-ES" sz="2400" dirty="0"/>
              <a:t>Tras la muerte de Messel coronel en 1953, se convirtió en Nymans uno de los primeros jardines de ser transferido al Fideicomiso Nacional. Hoy en día la casa en ruinas, ofrece un fondo romántico para el jardín y el resto de habitaciones familiares Messel están abiertas al público. </a:t>
            </a:r>
            <a:br>
              <a:rPr lang="es-ES" sz="2400" dirty="0"/>
            </a:br>
            <a:r>
              <a:rPr lang="es-ES" sz="2400" dirty="0"/>
              <a:t>El jardín cubre aproximadamente 30 hectáreas situado en el lado de un valle a 500 metros y aunque en parte, al abrigo de los bosques del Weald de Sussex, sufrieron daños mucho durante la gran tormenta de octubre de 1987, perdiendo 486 árboles adultos y muchos de los arbustos.</a:t>
            </a:r>
          </a:p>
          <a:p>
            <a:pPr eaLnBrk="1" hangingPunct="1"/>
            <a:r>
              <a:rPr lang="es-ES" sz="2400" dirty="0"/>
              <a:t> La restauración del jardín sigue dentro del plan global establecido por Ludwig Messel. </a:t>
            </a:r>
          </a:p>
        </p:txBody>
      </p:sp>
    </p:spTree>
    <p:extLst>
      <p:ext uri="{BB962C8B-B14F-4D97-AF65-F5344CB8AC3E}">
        <p14:creationId xmlns:p14="http://schemas.microsoft.com/office/powerpoint/2010/main" val="31285721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457200" y="908050"/>
            <a:ext cx="7643192" cy="4752975"/>
          </a:xfrm>
        </p:spPr>
        <p:txBody>
          <a:bodyPr>
            <a:normAutofit lnSpcReduction="10000"/>
          </a:bodyPr>
          <a:lstStyle/>
          <a:p>
            <a:pPr eaLnBrk="1" hangingPunct="1"/>
            <a:r>
              <a:rPr lang="es-ES" sz="2400" dirty="0"/>
              <a:t>El jardín está diseñado en una serie de salas a diferentes niveles conectados por escaleras de piedra o laderas con cesped, las habitaciones están separadas por setos muros o árboles que dan cobijo a las plantas raras y exóticas en lo que es conocido el jardín.</a:t>
            </a:r>
          </a:p>
          <a:p>
            <a:pPr eaLnBrk="1" hangingPunct="1"/>
            <a:r>
              <a:rPr lang="es-ES" sz="2400" dirty="0"/>
              <a:t>Los jardines individuales son el Jardín de pared (el más antiguo), The Knot Garden, El Rosedal, El jardín de Arriba, El Jardín Hundido, el Pinetum  y varios otros. </a:t>
            </a:r>
          </a:p>
          <a:p>
            <a:pPr eaLnBrk="1" hangingPunct="1"/>
            <a:r>
              <a:rPr lang="es-ES" sz="2400" dirty="0"/>
              <a:t>El jardín se ha diseñado para sorprender e inspirar a todo el año pero, como siempre e la primavera y el verano son su mejor tiempo. </a:t>
            </a:r>
          </a:p>
        </p:txBody>
      </p:sp>
    </p:spTree>
    <p:extLst>
      <p:ext uri="{BB962C8B-B14F-4D97-AF65-F5344CB8AC3E}">
        <p14:creationId xmlns:p14="http://schemas.microsoft.com/office/powerpoint/2010/main" val="40260398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Nymans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9744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Nymans Gardens.-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7692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Nymans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38548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Nymans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2 Imagen" descr="Nymans Gardens.-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6847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Nymans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9835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Nyman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8239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Nymans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1727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Nymans Gardens.-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4077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Nymans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934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Nymans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2220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Nymans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0849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Nymans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1978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Nymans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5139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Nymans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6212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Nymans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8896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Nymans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0815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Nymans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7049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2 Imagen" descr="Nymans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908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Nymans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2475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Nymans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2978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Nymans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6751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Nymans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3602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Nymans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48188" y="0"/>
            <a:ext cx="4595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2 Imagen" descr="Nymans Gardens.-2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1131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Nymans Gardens.-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9731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Nymans Gardens.-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3284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Nymans Gardens.-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2352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Nymans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084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Nymans Gardens.-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3014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Nymans Gardens.-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59" name="2 Imagen" descr="Nymans Gardens.-3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9360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Nymans Gardens.-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3103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Nymans 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1379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Nymans Gardens.-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17042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Nymans Gardens.-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0292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Nymans Garden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65867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Nymans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8036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Nymans Gardens.-The-lime-aven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75395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Nymans-east-sussex.-NATIONAL TRU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54795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Nyman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23184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Nymans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29401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Nymans Summer Bord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29480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Nymans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48331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Nymans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17144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Nymans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08641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Nymans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9116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Nymans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71358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Nymans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7501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Nymans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25727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Nymans Gardens.-Croc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9270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Nymans Gardens.-West Sussex..-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4140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1737</Words>
  <Application>Microsoft Office PowerPoint</Application>
  <PresentationFormat>Presentación en pantalla (4:3)</PresentationFormat>
  <Paragraphs>336</Paragraphs>
  <Slides>155</Slides>
  <Notes>136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155</vt:i4>
      </vt:variant>
    </vt:vector>
  </HeadingPairs>
  <TitlesOfParts>
    <vt:vector size="160" baseType="lpstr">
      <vt:lpstr>Calibri</vt:lpstr>
      <vt:lpstr>Century Schoolbook</vt:lpstr>
      <vt:lpstr>Wingdings</vt:lpstr>
      <vt:lpstr>Wingdings 2</vt:lpstr>
      <vt:lpstr>Default Theme</vt:lpstr>
      <vt:lpstr>EUROPA.-LA VUELTA AL MUNDO EN 885 JARDINES.-  INGLESES.-National Trust.-III </vt:lpstr>
      <vt:lpstr>Icworth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Kingston Lacy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Lanhydrok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Little Moreton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Lyme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Montacute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Morden Hall</vt:lpstr>
      <vt:lpstr>Presentación de PowerPoint</vt:lpstr>
      <vt:lpstr>Presentación de PowerPoint</vt:lpstr>
      <vt:lpstr>Presentación de PowerPoint</vt:lpstr>
      <vt:lpstr>Presentación de PowerPoint</vt:lpstr>
      <vt:lpstr>Presentación de PowerPoint</vt:lpstr>
      <vt:lpstr>Presentación de PowerPoint</vt:lpstr>
      <vt:lpstr>Mottisfont Abbey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Nymans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12</cp:revision>
  <dcterms:created xsi:type="dcterms:W3CDTF">2013-09-08T06:06:48Z</dcterms:created>
  <dcterms:modified xsi:type="dcterms:W3CDTF">2018-03-08T06:34:38Z</dcterms:modified>
</cp:coreProperties>
</file>