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3"/>
  </p:notesMasterIdLst>
  <p:sldIdLst>
    <p:sldId id="257" r:id="rId3"/>
    <p:sldId id="258" r:id="rId4"/>
    <p:sldId id="259" r:id="rId5"/>
    <p:sldId id="260" r:id="rId6"/>
    <p:sldId id="261" r:id="rId7"/>
    <p:sldId id="266" r:id="rId8"/>
    <p:sldId id="264" r:id="rId9"/>
    <p:sldId id="262" r:id="rId10"/>
    <p:sldId id="263" r:id="rId11"/>
    <p:sldId id="265" r:id="rId12"/>
    <p:sldId id="267" r:id="rId13"/>
    <p:sldId id="268" r:id="rId14"/>
    <p:sldId id="269" r:id="rId15"/>
    <p:sldId id="270" r:id="rId16"/>
    <p:sldId id="274" r:id="rId17"/>
    <p:sldId id="275" r:id="rId18"/>
    <p:sldId id="276" r:id="rId19"/>
    <p:sldId id="291" r:id="rId20"/>
    <p:sldId id="277" r:id="rId21"/>
    <p:sldId id="271" r:id="rId22"/>
    <p:sldId id="272" r:id="rId23"/>
    <p:sldId id="279" r:id="rId24"/>
    <p:sldId id="299" r:id="rId25"/>
    <p:sldId id="287" r:id="rId26"/>
    <p:sldId id="283" r:id="rId27"/>
    <p:sldId id="295" r:id="rId28"/>
    <p:sldId id="297" r:id="rId29"/>
    <p:sldId id="273" r:id="rId30"/>
    <p:sldId id="278" r:id="rId31"/>
    <p:sldId id="280" r:id="rId32"/>
    <p:sldId id="281" r:id="rId33"/>
    <p:sldId id="282" r:id="rId34"/>
    <p:sldId id="284" r:id="rId35"/>
    <p:sldId id="285" r:id="rId36"/>
    <p:sldId id="286" r:id="rId37"/>
    <p:sldId id="288" r:id="rId38"/>
    <p:sldId id="289" r:id="rId39"/>
    <p:sldId id="290" r:id="rId40"/>
    <p:sldId id="292" r:id="rId41"/>
    <p:sldId id="293" r:id="rId42"/>
    <p:sldId id="302" r:id="rId43"/>
    <p:sldId id="294" r:id="rId44"/>
    <p:sldId id="296" r:id="rId45"/>
    <p:sldId id="298" r:id="rId46"/>
    <p:sldId id="300" r:id="rId47"/>
    <p:sldId id="303" r:id="rId48"/>
    <p:sldId id="305" r:id="rId49"/>
    <p:sldId id="306" r:id="rId50"/>
    <p:sldId id="311" r:id="rId51"/>
    <p:sldId id="315" r:id="rId52"/>
    <p:sldId id="307" r:id="rId53"/>
    <p:sldId id="308" r:id="rId54"/>
    <p:sldId id="309" r:id="rId55"/>
    <p:sldId id="313" r:id="rId56"/>
    <p:sldId id="310" r:id="rId57"/>
    <p:sldId id="312" r:id="rId58"/>
    <p:sldId id="314" r:id="rId59"/>
    <p:sldId id="316" r:id="rId60"/>
    <p:sldId id="367" r:id="rId61"/>
    <p:sldId id="368" r:id="rId62"/>
    <p:sldId id="369" r:id="rId63"/>
    <p:sldId id="370" r:id="rId64"/>
    <p:sldId id="371" r:id="rId65"/>
    <p:sldId id="372" r:id="rId66"/>
    <p:sldId id="373" r:id="rId67"/>
    <p:sldId id="374" r:id="rId68"/>
    <p:sldId id="375" r:id="rId69"/>
    <p:sldId id="376" r:id="rId70"/>
    <p:sldId id="377" r:id="rId71"/>
    <p:sldId id="378" r:id="rId72"/>
    <p:sldId id="379" r:id="rId73"/>
    <p:sldId id="380" r:id="rId74"/>
    <p:sldId id="381" r:id="rId75"/>
    <p:sldId id="382" r:id="rId76"/>
    <p:sldId id="383" r:id="rId77"/>
    <p:sldId id="384" r:id="rId78"/>
    <p:sldId id="385" r:id="rId79"/>
    <p:sldId id="386" r:id="rId80"/>
    <p:sldId id="387" r:id="rId81"/>
    <p:sldId id="388" r:id="rId82"/>
    <p:sldId id="389" r:id="rId83"/>
    <p:sldId id="319" r:id="rId84"/>
    <p:sldId id="320" r:id="rId85"/>
    <p:sldId id="321" r:id="rId86"/>
    <p:sldId id="322" r:id="rId87"/>
    <p:sldId id="323" r:id="rId88"/>
    <p:sldId id="324" r:id="rId89"/>
    <p:sldId id="325" r:id="rId90"/>
    <p:sldId id="326" r:id="rId91"/>
    <p:sldId id="327" r:id="rId92"/>
    <p:sldId id="328" r:id="rId93"/>
    <p:sldId id="329" r:id="rId94"/>
    <p:sldId id="330" r:id="rId95"/>
    <p:sldId id="331" r:id="rId96"/>
    <p:sldId id="332" r:id="rId97"/>
    <p:sldId id="333" r:id="rId98"/>
    <p:sldId id="334" r:id="rId99"/>
    <p:sldId id="335" r:id="rId100"/>
    <p:sldId id="344" r:id="rId101"/>
    <p:sldId id="345" r:id="rId102"/>
    <p:sldId id="341" r:id="rId103"/>
    <p:sldId id="342" r:id="rId104"/>
    <p:sldId id="343" r:id="rId105"/>
    <p:sldId id="338" r:id="rId106"/>
    <p:sldId id="336" r:id="rId107"/>
    <p:sldId id="337" r:id="rId108"/>
    <p:sldId id="339" r:id="rId109"/>
    <p:sldId id="340" r:id="rId110"/>
    <p:sldId id="346" r:id="rId111"/>
    <p:sldId id="347"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6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0D12C3-6388-4CFA-9E2F-0096AF82291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D74942-9AAD-437D-BFFD-2E244A3208B6}" type="slidenum">
              <a:rPr lang="es-ES" smtClean="0"/>
              <a:t>‹Nº›</a:t>
            </a:fld>
            <a:endParaRPr lang="es-ES" dirty="0"/>
          </a:p>
        </p:txBody>
      </p:sp>
    </p:spTree>
    <p:extLst>
      <p:ext uri="{BB962C8B-B14F-4D97-AF65-F5344CB8AC3E}">
        <p14:creationId xmlns:p14="http://schemas.microsoft.com/office/powerpoint/2010/main" val="150577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Tylney Hall..-Italian_Gardens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6</a:t>
            </a:fld>
            <a:endParaRPr lang="es-ES" dirty="0"/>
          </a:p>
        </p:txBody>
      </p:sp>
    </p:spTree>
    <p:extLst>
      <p:ext uri="{BB962C8B-B14F-4D97-AF65-F5344CB8AC3E}">
        <p14:creationId xmlns:p14="http://schemas.microsoft.com/office/powerpoint/2010/main" val="2687638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Tylney Hall..-Italian_Gardens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7</a:t>
            </a:fld>
            <a:endParaRPr lang="es-ES" dirty="0"/>
          </a:p>
        </p:txBody>
      </p:sp>
    </p:spTree>
    <p:extLst>
      <p:ext uri="{BB962C8B-B14F-4D97-AF65-F5344CB8AC3E}">
        <p14:creationId xmlns:p14="http://schemas.microsoft.com/office/powerpoint/2010/main" val="1199149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Tylney Hall..-Italian_Gardens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a:t>
            </a:fld>
            <a:endParaRPr lang="es-ES" dirty="0"/>
          </a:p>
        </p:txBody>
      </p:sp>
    </p:spTree>
    <p:extLst>
      <p:ext uri="{BB962C8B-B14F-4D97-AF65-F5344CB8AC3E}">
        <p14:creationId xmlns:p14="http://schemas.microsoft.com/office/powerpoint/2010/main" val="349696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Tylney Hall..-Italian_Gardens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a:t>
            </a:fld>
            <a:endParaRPr lang="es-ES" dirty="0"/>
          </a:p>
        </p:txBody>
      </p:sp>
    </p:spTree>
    <p:extLst>
      <p:ext uri="{BB962C8B-B14F-4D97-AF65-F5344CB8AC3E}">
        <p14:creationId xmlns:p14="http://schemas.microsoft.com/office/powerpoint/2010/main" val="788131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Tylney Hall..-Italian_Gardens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a:t>
            </a:fld>
            <a:endParaRPr lang="es-ES" dirty="0"/>
          </a:p>
        </p:txBody>
      </p:sp>
    </p:spTree>
    <p:extLst>
      <p:ext uri="{BB962C8B-B14F-4D97-AF65-F5344CB8AC3E}">
        <p14:creationId xmlns:p14="http://schemas.microsoft.com/office/powerpoint/2010/main" val="1771945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15</a:t>
            </a:fld>
            <a:endParaRPr lang="es-ES" dirty="0"/>
          </a:p>
        </p:txBody>
      </p:sp>
    </p:spTree>
    <p:extLst>
      <p:ext uri="{BB962C8B-B14F-4D97-AF65-F5344CB8AC3E}">
        <p14:creationId xmlns:p14="http://schemas.microsoft.com/office/powerpoint/2010/main" val="3084895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16</a:t>
            </a:fld>
            <a:endParaRPr lang="es-ES" dirty="0"/>
          </a:p>
        </p:txBody>
      </p:sp>
    </p:spTree>
    <p:extLst>
      <p:ext uri="{BB962C8B-B14F-4D97-AF65-F5344CB8AC3E}">
        <p14:creationId xmlns:p14="http://schemas.microsoft.com/office/powerpoint/2010/main" val="3819973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17</a:t>
            </a:fld>
            <a:endParaRPr lang="es-ES" dirty="0"/>
          </a:p>
        </p:txBody>
      </p:sp>
    </p:spTree>
    <p:extLst>
      <p:ext uri="{BB962C8B-B14F-4D97-AF65-F5344CB8AC3E}">
        <p14:creationId xmlns:p14="http://schemas.microsoft.com/office/powerpoint/2010/main" val="2286164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18</a:t>
            </a:fld>
            <a:endParaRPr lang="es-ES" dirty="0"/>
          </a:p>
        </p:txBody>
      </p:sp>
    </p:spTree>
    <p:extLst>
      <p:ext uri="{BB962C8B-B14F-4D97-AF65-F5344CB8AC3E}">
        <p14:creationId xmlns:p14="http://schemas.microsoft.com/office/powerpoint/2010/main" val="3915338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19</a:t>
            </a:fld>
            <a:endParaRPr lang="es-ES" dirty="0"/>
          </a:p>
        </p:txBody>
      </p:sp>
    </p:spTree>
    <p:extLst>
      <p:ext uri="{BB962C8B-B14F-4D97-AF65-F5344CB8AC3E}">
        <p14:creationId xmlns:p14="http://schemas.microsoft.com/office/powerpoint/2010/main" val="415075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20</a:t>
            </a:fld>
            <a:endParaRPr lang="es-ES" dirty="0"/>
          </a:p>
        </p:txBody>
      </p:sp>
    </p:spTree>
    <p:extLst>
      <p:ext uri="{BB962C8B-B14F-4D97-AF65-F5344CB8AC3E}">
        <p14:creationId xmlns:p14="http://schemas.microsoft.com/office/powerpoint/2010/main" val="832498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21</a:t>
            </a:fld>
            <a:endParaRPr lang="es-ES" dirty="0"/>
          </a:p>
        </p:txBody>
      </p:sp>
    </p:spTree>
    <p:extLst>
      <p:ext uri="{BB962C8B-B14F-4D97-AF65-F5344CB8AC3E}">
        <p14:creationId xmlns:p14="http://schemas.microsoft.com/office/powerpoint/2010/main" val="2853248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22</a:t>
            </a:fld>
            <a:endParaRPr lang="es-ES" dirty="0"/>
          </a:p>
        </p:txBody>
      </p:sp>
    </p:spTree>
    <p:extLst>
      <p:ext uri="{BB962C8B-B14F-4D97-AF65-F5344CB8AC3E}">
        <p14:creationId xmlns:p14="http://schemas.microsoft.com/office/powerpoint/2010/main" val="2892695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23</a:t>
            </a:fld>
            <a:endParaRPr lang="es-ES" dirty="0"/>
          </a:p>
        </p:txBody>
      </p:sp>
    </p:spTree>
    <p:extLst>
      <p:ext uri="{BB962C8B-B14F-4D97-AF65-F5344CB8AC3E}">
        <p14:creationId xmlns:p14="http://schemas.microsoft.com/office/powerpoint/2010/main" val="4028145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24</a:t>
            </a:fld>
            <a:endParaRPr lang="es-ES" dirty="0"/>
          </a:p>
        </p:txBody>
      </p:sp>
    </p:spTree>
    <p:extLst>
      <p:ext uri="{BB962C8B-B14F-4D97-AF65-F5344CB8AC3E}">
        <p14:creationId xmlns:p14="http://schemas.microsoft.com/office/powerpoint/2010/main" val="2030351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25</a:t>
            </a:fld>
            <a:endParaRPr lang="es-ES" dirty="0"/>
          </a:p>
        </p:txBody>
      </p:sp>
    </p:spTree>
    <p:extLst>
      <p:ext uri="{BB962C8B-B14F-4D97-AF65-F5344CB8AC3E}">
        <p14:creationId xmlns:p14="http://schemas.microsoft.com/office/powerpoint/2010/main" val="1316850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26</a:t>
            </a:fld>
            <a:endParaRPr lang="es-ES" dirty="0"/>
          </a:p>
        </p:txBody>
      </p:sp>
    </p:spTree>
    <p:extLst>
      <p:ext uri="{BB962C8B-B14F-4D97-AF65-F5344CB8AC3E}">
        <p14:creationId xmlns:p14="http://schemas.microsoft.com/office/powerpoint/2010/main" val="4266768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27</a:t>
            </a:fld>
            <a:endParaRPr lang="es-ES" dirty="0"/>
          </a:p>
        </p:txBody>
      </p:sp>
    </p:spTree>
    <p:extLst>
      <p:ext uri="{BB962C8B-B14F-4D97-AF65-F5344CB8AC3E}">
        <p14:creationId xmlns:p14="http://schemas.microsoft.com/office/powerpoint/2010/main" val="2501764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28</a:t>
            </a:fld>
            <a:endParaRPr lang="es-ES" dirty="0"/>
          </a:p>
        </p:txBody>
      </p:sp>
    </p:spTree>
    <p:extLst>
      <p:ext uri="{BB962C8B-B14F-4D97-AF65-F5344CB8AC3E}">
        <p14:creationId xmlns:p14="http://schemas.microsoft.com/office/powerpoint/2010/main" val="497286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29</a:t>
            </a:fld>
            <a:endParaRPr lang="es-ES" dirty="0"/>
          </a:p>
        </p:txBody>
      </p:sp>
    </p:spTree>
    <p:extLst>
      <p:ext uri="{BB962C8B-B14F-4D97-AF65-F5344CB8AC3E}">
        <p14:creationId xmlns:p14="http://schemas.microsoft.com/office/powerpoint/2010/main" val="1657237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30</a:t>
            </a:fld>
            <a:endParaRPr lang="es-ES" dirty="0"/>
          </a:p>
        </p:txBody>
      </p:sp>
    </p:spTree>
    <p:extLst>
      <p:ext uri="{BB962C8B-B14F-4D97-AF65-F5344CB8AC3E}">
        <p14:creationId xmlns:p14="http://schemas.microsoft.com/office/powerpoint/2010/main" val="1963259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31</a:t>
            </a:fld>
            <a:endParaRPr lang="es-ES" dirty="0"/>
          </a:p>
        </p:txBody>
      </p:sp>
    </p:spTree>
    <p:extLst>
      <p:ext uri="{BB962C8B-B14F-4D97-AF65-F5344CB8AC3E}">
        <p14:creationId xmlns:p14="http://schemas.microsoft.com/office/powerpoint/2010/main" val="889205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32</a:t>
            </a:fld>
            <a:endParaRPr lang="es-ES" dirty="0"/>
          </a:p>
        </p:txBody>
      </p:sp>
    </p:spTree>
    <p:extLst>
      <p:ext uri="{BB962C8B-B14F-4D97-AF65-F5344CB8AC3E}">
        <p14:creationId xmlns:p14="http://schemas.microsoft.com/office/powerpoint/2010/main" val="3349422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33</a:t>
            </a:fld>
            <a:endParaRPr lang="es-ES" dirty="0"/>
          </a:p>
        </p:txBody>
      </p:sp>
    </p:spTree>
    <p:extLst>
      <p:ext uri="{BB962C8B-B14F-4D97-AF65-F5344CB8AC3E}">
        <p14:creationId xmlns:p14="http://schemas.microsoft.com/office/powerpoint/2010/main" val="2851022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34</a:t>
            </a:fld>
            <a:endParaRPr lang="es-ES" dirty="0"/>
          </a:p>
        </p:txBody>
      </p:sp>
    </p:spTree>
    <p:extLst>
      <p:ext uri="{BB962C8B-B14F-4D97-AF65-F5344CB8AC3E}">
        <p14:creationId xmlns:p14="http://schemas.microsoft.com/office/powerpoint/2010/main" val="2890696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35</a:t>
            </a:fld>
            <a:endParaRPr lang="es-ES" dirty="0"/>
          </a:p>
        </p:txBody>
      </p:sp>
    </p:spTree>
    <p:extLst>
      <p:ext uri="{BB962C8B-B14F-4D97-AF65-F5344CB8AC3E}">
        <p14:creationId xmlns:p14="http://schemas.microsoft.com/office/powerpoint/2010/main" val="1924560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36</a:t>
            </a:fld>
            <a:endParaRPr lang="es-ES" dirty="0"/>
          </a:p>
        </p:txBody>
      </p:sp>
    </p:spTree>
    <p:extLst>
      <p:ext uri="{BB962C8B-B14F-4D97-AF65-F5344CB8AC3E}">
        <p14:creationId xmlns:p14="http://schemas.microsoft.com/office/powerpoint/2010/main" val="3021976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37</a:t>
            </a:fld>
            <a:endParaRPr lang="es-ES" dirty="0"/>
          </a:p>
        </p:txBody>
      </p:sp>
    </p:spTree>
    <p:extLst>
      <p:ext uri="{BB962C8B-B14F-4D97-AF65-F5344CB8AC3E}">
        <p14:creationId xmlns:p14="http://schemas.microsoft.com/office/powerpoint/2010/main" val="3792385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38</a:t>
            </a:fld>
            <a:endParaRPr lang="es-ES" dirty="0"/>
          </a:p>
        </p:txBody>
      </p:sp>
    </p:spTree>
    <p:extLst>
      <p:ext uri="{BB962C8B-B14F-4D97-AF65-F5344CB8AC3E}">
        <p14:creationId xmlns:p14="http://schemas.microsoft.com/office/powerpoint/2010/main" val="3153339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39</a:t>
            </a:fld>
            <a:endParaRPr lang="es-ES" dirty="0"/>
          </a:p>
        </p:txBody>
      </p:sp>
    </p:spTree>
    <p:extLst>
      <p:ext uri="{BB962C8B-B14F-4D97-AF65-F5344CB8AC3E}">
        <p14:creationId xmlns:p14="http://schemas.microsoft.com/office/powerpoint/2010/main" val="14527129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40</a:t>
            </a:fld>
            <a:endParaRPr lang="es-ES" dirty="0"/>
          </a:p>
        </p:txBody>
      </p:sp>
    </p:spTree>
    <p:extLst>
      <p:ext uri="{BB962C8B-B14F-4D97-AF65-F5344CB8AC3E}">
        <p14:creationId xmlns:p14="http://schemas.microsoft.com/office/powerpoint/2010/main" val="3529648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a:p>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41</a:t>
            </a:fld>
            <a:endParaRPr lang="es-ES" dirty="0"/>
          </a:p>
        </p:txBody>
      </p:sp>
    </p:spTree>
    <p:extLst>
      <p:ext uri="{BB962C8B-B14F-4D97-AF65-F5344CB8AC3E}">
        <p14:creationId xmlns:p14="http://schemas.microsoft.com/office/powerpoint/2010/main" val="3164558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42</a:t>
            </a:fld>
            <a:endParaRPr lang="es-ES" dirty="0"/>
          </a:p>
        </p:txBody>
      </p:sp>
    </p:spTree>
    <p:extLst>
      <p:ext uri="{BB962C8B-B14F-4D97-AF65-F5344CB8AC3E}">
        <p14:creationId xmlns:p14="http://schemas.microsoft.com/office/powerpoint/2010/main" val="6632374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43</a:t>
            </a:fld>
            <a:endParaRPr lang="es-ES" dirty="0"/>
          </a:p>
        </p:txBody>
      </p:sp>
    </p:spTree>
    <p:extLst>
      <p:ext uri="{BB962C8B-B14F-4D97-AF65-F5344CB8AC3E}">
        <p14:creationId xmlns:p14="http://schemas.microsoft.com/office/powerpoint/2010/main" val="2929349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Gardens.-Anemonas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44</a:t>
            </a:fld>
            <a:endParaRPr lang="es-ES" dirty="0"/>
          </a:p>
        </p:txBody>
      </p:sp>
    </p:spTree>
    <p:extLst>
      <p:ext uri="{BB962C8B-B14F-4D97-AF65-F5344CB8AC3E}">
        <p14:creationId xmlns:p14="http://schemas.microsoft.com/office/powerpoint/2010/main" val="2616065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Tyntesfield Gardens.-Haya purpura</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45</a:t>
            </a:fld>
            <a:endParaRPr lang="es-ES" dirty="0"/>
          </a:p>
        </p:txBody>
      </p:sp>
    </p:spTree>
    <p:extLst>
      <p:ext uri="{BB962C8B-B14F-4D97-AF65-F5344CB8AC3E}">
        <p14:creationId xmlns:p14="http://schemas.microsoft.com/office/powerpoint/2010/main" val="21156771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Garden.-kj</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47</a:t>
            </a:fld>
            <a:endParaRPr lang="es-ES" dirty="0"/>
          </a:p>
        </p:txBody>
      </p:sp>
    </p:spTree>
    <p:extLst>
      <p:ext uri="{BB962C8B-B14F-4D97-AF65-F5344CB8AC3E}">
        <p14:creationId xmlns:p14="http://schemas.microsoft.com/office/powerpoint/2010/main" val="6683322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Garden.-kj</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48</a:t>
            </a:fld>
            <a:endParaRPr lang="es-ES" dirty="0"/>
          </a:p>
        </p:txBody>
      </p:sp>
    </p:spTree>
    <p:extLst>
      <p:ext uri="{BB962C8B-B14F-4D97-AF65-F5344CB8AC3E}">
        <p14:creationId xmlns:p14="http://schemas.microsoft.com/office/powerpoint/2010/main" val="7941894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49</a:t>
            </a:fld>
            <a:endParaRPr lang="es-ES" dirty="0"/>
          </a:p>
        </p:txBody>
      </p:sp>
    </p:spTree>
    <p:extLst>
      <p:ext uri="{BB962C8B-B14F-4D97-AF65-F5344CB8AC3E}">
        <p14:creationId xmlns:p14="http://schemas.microsoft.com/office/powerpoint/2010/main" val="544659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Garden.-Victorias</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50</a:t>
            </a:fld>
            <a:endParaRPr lang="es-ES" dirty="0"/>
          </a:p>
        </p:txBody>
      </p:sp>
    </p:spTree>
    <p:extLst>
      <p:ext uri="{BB962C8B-B14F-4D97-AF65-F5344CB8AC3E}">
        <p14:creationId xmlns:p14="http://schemas.microsoft.com/office/powerpoint/2010/main" val="34318971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51</a:t>
            </a:fld>
            <a:endParaRPr lang="es-ES" dirty="0"/>
          </a:p>
        </p:txBody>
      </p:sp>
    </p:spTree>
    <p:extLst>
      <p:ext uri="{BB962C8B-B14F-4D97-AF65-F5344CB8AC3E}">
        <p14:creationId xmlns:p14="http://schemas.microsoft.com/office/powerpoint/2010/main" val="9374411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52</a:t>
            </a:fld>
            <a:endParaRPr lang="es-ES" dirty="0"/>
          </a:p>
        </p:txBody>
      </p:sp>
    </p:spTree>
    <p:extLst>
      <p:ext uri="{BB962C8B-B14F-4D97-AF65-F5344CB8AC3E}">
        <p14:creationId xmlns:p14="http://schemas.microsoft.com/office/powerpoint/2010/main" val="681178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53</a:t>
            </a:fld>
            <a:endParaRPr lang="es-ES" dirty="0"/>
          </a:p>
        </p:txBody>
      </p:sp>
    </p:spTree>
    <p:extLst>
      <p:ext uri="{BB962C8B-B14F-4D97-AF65-F5344CB8AC3E}">
        <p14:creationId xmlns:p14="http://schemas.microsoft.com/office/powerpoint/2010/main" val="2192249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54</a:t>
            </a:fld>
            <a:endParaRPr lang="es-ES" dirty="0"/>
          </a:p>
        </p:txBody>
      </p:sp>
    </p:spTree>
    <p:extLst>
      <p:ext uri="{BB962C8B-B14F-4D97-AF65-F5344CB8AC3E}">
        <p14:creationId xmlns:p14="http://schemas.microsoft.com/office/powerpoint/2010/main" val="3580928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55</a:t>
            </a:fld>
            <a:endParaRPr lang="es-ES" dirty="0"/>
          </a:p>
        </p:txBody>
      </p:sp>
    </p:spTree>
    <p:extLst>
      <p:ext uri="{BB962C8B-B14F-4D97-AF65-F5344CB8AC3E}">
        <p14:creationId xmlns:p14="http://schemas.microsoft.com/office/powerpoint/2010/main" val="10383599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56</a:t>
            </a:fld>
            <a:endParaRPr lang="es-ES" dirty="0"/>
          </a:p>
        </p:txBody>
      </p:sp>
    </p:spTree>
    <p:extLst>
      <p:ext uri="{BB962C8B-B14F-4D97-AF65-F5344CB8AC3E}">
        <p14:creationId xmlns:p14="http://schemas.microsoft.com/office/powerpoint/2010/main" val="18532010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57</a:t>
            </a:fld>
            <a:endParaRPr lang="es-ES" dirty="0"/>
          </a:p>
        </p:txBody>
      </p:sp>
    </p:spTree>
    <p:extLst>
      <p:ext uri="{BB962C8B-B14F-4D97-AF65-F5344CB8AC3E}">
        <p14:creationId xmlns:p14="http://schemas.microsoft.com/office/powerpoint/2010/main" val="16719705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University of Bristol.-Botanic Garden</a:t>
            </a:r>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58</a:t>
            </a:fld>
            <a:endParaRPr lang="es-ES" dirty="0"/>
          </a:p>
        </p:txBody>
      </p:sp>
    </p:spTree>
    <p:extLst>
      <p:ext uri="{BB962C8B-B14F-4D97-AF65-F5344CB8AC3E}">
        <p14:creationId xmlns:p14="http://schemas.microsoft.com/office/powerpoint/2010/main" val="9104096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F511C7-90D8-4B9B-8539-1EF06C266AE0}" type="slidenum">
              <a:rPr lang="es-ES">
                <a:solidFill>
                  <a:prstClr val="black"/>
                </a:solidFill>
                <a:latin typeface="Arial" charset="0"/>
              </a:rPr>
              <a:pPr eaLnBrk="1" hangingPunct="1"/>
              <a:t>59</a:t>
            </a:fld>
            <a:endParaRPr lang="es-ES" dirty="0">
              <a:solidFill>
                <a:prstClr val="black"/>
              </a:solidFill>
              <a:latin typeface="Arial"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7E0F32-48B6-4902-A1C6-113047205557}" type="slidenum">
              <a:rPr lang="es-ES">
                <a:solidFill>
                  <a:prstClr val="black"/>
                </a:solidFill>
                <a:latin typeface="Arial" charset="0"/>
              </a:rPr>
              <a:pPr eaLnBrk="1" hangingPunct="1"/>
              <a:t>60</a:t>
            </a:fld>
            <a:endParaRPr lang="es-ES"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Upton House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D2201E-92B3-49C8-ADC2-0A73A338F322}" type="slidenum">
              <a:rPr lang="es-ES">
                <a:solidFill>
                  <a:prstClr val="black"/>
                </a:solidFill>
                <a:latin typeface="Arial" charset="0"/>
              </a:rPr>
              <a:pPr eaLnBrk="1" hangingPunct="1"/>
              <a:t>61</a:t>
            </a:fld>
            <a:endParaRPr lang="es-ES" dirty="0">
              <a:solidFill>
                <a:prstClr val="black"/>
              </a:solidFill>
              <a:latin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48BF14-915A-4462-852E-38DF5BCFA2E1}" type="slidenum">
              <a:rPr lang="es-ES">
                <a:solidFill>
                  <a:prstClr val="black"/>
                </a:solidFill>
                <a:latin typeface="Arial" charset="0"/>
              </a:rPr>
              <a:pPr eaLnBrk="1" hangingPunct="1"/>
              <a:t>62</a:t>
            </a:fld>
            <a:endParaRPr lang="es-ES"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26DAD9E-B57E-434F-A619-C877C377BB6E}" type="slidenum">
              <a:rPr lang="es-ES">
                <a:solidFill>
                  <a:prstClr val="black"/>
                </a:solidFill>
                <a:latin typeface="Arial" charset="0"/>
              </a:rPr>
              <a:pPr eaLnBrk="1" hangingPunct="1"/>
              <a:t>63</a:t>
            </a:fld>
            <a:endParaRPr lang="es-ES"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204CE1-5AAE-41B9-A8A3-3B7346BD11E5}" type="slidenum">
              <a:rPr lang="es-ES">
                <a:solidFill>
                  <a:prstClr val="black"/>
                </a:solidFill>
                <a:latin typeface="Arial" charset="0"/>
              </a:rPr>
              <a:pPr eaLnBrk="1" hangingPunct="1"/>
              <a:t>64</a:t>
            </a:fld>
            <a:endParaRPr lang="es-ES"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F0AAE3D-A8D4-4CDF-ABEA-128F40ED8006}" type="slidenum">
              <a:rPr lang="es-ES">
                <a:solidFill>
                  <a:prstClr val="black"/>
                </a:solidFill>
                <a:latin typeface="Arial" charset="0"/>
              </a:rPr>
              <a:pPr eaLnBrk="1" hangingPunct="1"/>
              <a:t>65</a:t>
            </a:fld>
            <a:endParaRPr lang="es-ES"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FB2C320-F43B-4B95-8F94-17CE56CBF006}" type="slidenum">
              <a:rPr lang="es-ES">
                <a:solidFill>
                  <a:prstClr val="black"/>
                </a:solidFill>
                <a:latin typeface="Arial" charset="0"/>
              </a:rPr>
              <a:pPr eaLnBrk="1" hangingPunct="1"/>
              <a:t>66</a:t>
            </a:fld>
            <a:endParaRPr lang="es-ES"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E2F597-25D6-401D-B21F-C1AB63C79EBF}" type="slidenum">
              <a:rPr lang="es-ES">
                <a:solidFill>
                  <a:prstClr val="black"/>
                </a:solidFill>
                <a:latin typeface="Arial" charset="0"/>
              </a:rPr>
              <a:pPr eaLnBrk="1" hangingPunct="1"/>
              <a:t>67</a:t>
            </a:fld>
            <a:endParaRPr lang="es-ES"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4ABC875-FA7F-4613-80E7-849DD9DDBD84}" type="slidenum">
              <a:rPr lang="es-ES">
                <a:solidFill>
                  <a:prstClr val="black"/>
                </a:solidFill>
                <a:latin typeface="Arial" charset="0"/>
              </a:rPr>
              <a:pPr eaLnBrk="1" hangingPunct="1"/>
              <a:t>68</a:t>
            </a:fld>
            <a:endParaRPr lang="es-ES"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81D5AD-254D-4CEB-94A1-D0E592235DA3}" type="slidenum">
              <a:rPr lang="es-ES">
                <a:solidFill>
                  <a:prstClr val="black"/>
                </a:solidFill>
                <a:latin typeface="Arial" charset="0"/>
              </a:rPr>
              <a:pPr eaLnBrk="1" hangingPunct="1"/>
              <a:t>69</a:t>
            </a:fld>
            <a:endParaRPr lang="es-ES"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BDE9447-D6C7-43DA-8893-EF56B28FE4B9}" type="slidenum">
              <a:rPr lang="es-ES">
                <a:solidFill>
                  <a:prstClr val="black"/>
                </a:solidFill>
                <a:latin typeface="Arial" charset="0"/>
              </a:rPr>
              <a:pPr eaLnBrk="1" hangingPunct="1"/>
              <a:t>70</a:t>
            </a:fld>
            <a:endParaRPr lang="es-ES"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4DCED4-A636-4D20-8136-04D5455DE26B}" type="slidenum">
              <a:rPr lang="es-ES">
                <a:solidFill>
                  <a:prstClr val="black"/>
                </a:solidFill>
                <a:latin typeface="Arial" charset="0"/>
              </a:rPr>
              <a:pPr eaLnBrk="1" hangingPunct="1"/>
              <a:t>71</a:t>
            </a:fld>
            <a:endParaRPr lang="es-ES"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8C468B-1EE7-46F6-A70C-C28459DE7874}" type="slidenum">
              <a:rPr lang="es-ES">
                <a:solidFill>
                  <a:prstClr val="black"/>
                </a:solidFill>
                <a:latin typeface="Arial" charset="0"/>
              </a:rPr>
              <a:pPr eaLnBrk="1" hangingPunct="1"/>
              <a:t>72</a:t>
            </a:fld>
            <a:endParaRPr lang="es-ES"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E396365-0F96-4D15-9A98-EFBBAAD61281}" type="slidenum">
              <a:rPr lang="es-ES">
                <a:solidFill>
                  <a:prstClr val="black"/>
                </a:solidFill>
                <a:latin typeface="Arial" charset="0"/>
              </a:rPr>
              <a:pPr eaLnBrk="1" hangingPunct="1"/>
              <a:t>73</a:t>
            </a:fld>
            <a:endParaRPr lang="es-ES"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E33D4F-28E0-4E4D-A2ED-ED684D3E0985}" type="slidenum">
              <a:rPr lang="es-ES">
                <a:solidFill>
                  <a:prstClr val="black"/>
                </a:solidFill>
                <a:latin typeface="Arial" charset="0"/>
              </a:rPr>
              <a:pPr eaLnBrk="1" hangingPunct="1"/>
              <a:t>74</a:t>
            </a:fld>
            <a:endParaRPr lang="es-ES"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C5B8FBB-6775-4350-A825-9A2662C010E5}" type="slidenum">
              <a:rPr lang="es-ES">
                <a:solidFill>
                  <a:prstClr val="black"/>
                </a:solidFill>
                <a:latin typeface="Arial" charset="0"/>
              </a:rPr>
              <a:pPr eaLnBrk="1" hangingPunct="1"/>
              <a:t>75</a:t>
            </a:fld>
            <a:endParaRPr lang="es-ES"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899A41-9501-422C-A74B-C4D699FF0C16}" type="slidenum">
              <a:rPr lang="es-ES">
                <a:solidFill>
                  <a:prstClr val="black"/>
                </a:solidFill>
                <a:latin typeface="Arial" charset="0"/>
              </a:rPr>
              <a:pPr eaLnBrk="1" hangingPunct="1"/>
              <a:t>76</a:t>
            </a:fld>
            <a:endParaRPr lang="es-ES"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E2CF8C-6CF0-470A-87D7-3E3266C0CCF1}" type="slidenum">
              <a:rPr lang="es-ES">
                <a:solidFill>
                  <a:prstClr val="black"/>
                </a:solidFill>
                <a:latin typeface="Arial" charset="0"/>
              </a:rPr>
              <a:pPr eaLnBrk="1" hangingPunct="1"/>
              <a:t>77</a:t>
            </a:fld>
            <a:endParaRPr lang="es-ES"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508A10-1BAC-426C-8EC6-116A47016F74}" type="slidenum">
              <a:rPr lang="es-ES">
                <a:solidFill>
                  <a:prstClr val="black"/>
                </a:solidFill>
                <a:latin typeface="Arial" charset="0"/>
              </a:rPr>
              <a:pPr eaLnBrk="1" hangingPunct="1"/>
              <a:t>78</a:t>
            </a:fld>
            <a:endParaRPr lang="es-ES"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506078-9853-43D9-87A9-BD653BE3D327}" type="slidenum">
              <a:rPr lang="es-ES">
                <a:solidFill>
                  <a:prstClr val="black"/>
                </a:solidFill>
                <a:latin typeface="Arial" charset="0"/>
              </a:rPr>
              <a:pPr eaLnBrk="1" hangingPunct="1"/>
              <a:t>79</a:t>
            </a:fld>
            <a:endParaRPr lang="es-ES"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81FEDC-F963-4C5F-9789-3E43CC3EF79C}" type="slidenum">
              <a:rPr lang="es-ES">
                <a:solidFill>
                  <a:prstClr val="black"/>
                </a:solidFill>
                <a:latin typeface="Arial" charset="0"/>
              </a:rPr>
              <a:pPr eaLnBrk="1" hangingPunct="1"/>
              <a:t>80</a:t>
            </a:fld>
            <a:endParaRPr lang="es-ES"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58FCDB-5D7C-4109-95C8-54E1DC5850E9}" type="slidenum">
              <a:rPr lang="es-ES">
                <a:solidFill>
                  <a:prstClr val="black"/>
                </a:solidFill>
                <a:latin typeface="Arial" charset="0"/>
              </a:rPr>
              <a:pPr eaLnBrk="1" hangingPunct="1"/>
              <a:t>81</a:t>
            </a:fld>
            <a:endParaRPr lang="es-ES" dirty="0">
              <a:solidFill>
                <a:prstClr val="black"/>
              </a:solidFill>
              <a:latin typeface="Arial"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t>Upton House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Upton Wold.</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83</a:t>
            </a:fld>
            <a:endParaRPr lang="es-ES" dirty="0"/>
          </a:p>
        </p:txBody>
      </p:sp>
    </p:spTree>
    <p:extLst>
      <p:ext uri="{BB962C8B-B14F-4D97-AF65-F5344CB8AC3E}">
        <p14:creationId xmlns:p14="http://schemas.microsoft.com/office/powerpoint/2010/main" val="35935318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84</a:t>
            </a:fld>
            <a:endParaRPr lang="es-ES" dirty="0"/>
          </a:p>
        </p:txBody>
      </p:sp>
    </p:spTree>
    <p:extLst>
      <p:ext uri="{BB962C8B-B14F-4D97-AF65-F5344CB8AC3E}">
        <p14:creationId xmlns:p14="http://schemas.microsoft.com/office/powerpoint/2010/main" val="7443373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Upton Wold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85</a:t>
            </a:fld>
            <a:endParaRPr lang="es-ES" dirty="0"/>
          </a:p>
        </p:txBody>
      </p:sp>
    </p:spTree>
    <p:extLst>
      <p:ext uri="{BB962C8B-B14F-4D97-AF65-F5344CB8AC3E}">
        <p14:creationId xmlns:p14="http://schemas.microsoft.com/office/powerpoint/2010/main" val="7731561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Upton Wold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86</a:t>
            </a:fld>
            <a:endParaRPr lang="es-ES" dirty="0"/>
          </a:p>
        </p:txBody>
      </p:sp>
    </p:spTree>
    <p:extLst>
      <p:ext uri="{BB962C8B-B14F-4D97-AF65-F5344CB8AC3E}">
        <p14:creationId xmlns:p14="http://schemas.microsoft.com/office/powerpoint/2010/main" val="7934832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Upton Wold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87</a:t>
            </a:fld>
            <a:endParaRPr lang="es-ES" dirty="0"/>
          </a:p>
        </p:txBody>
      </p:sp>
    </p:spTree>
    <p:extLst>
      <p:ext uri="{BB962C8B-B14F-4D97-AF65-F5344CB8AC3E}">
        <p14:creationId xmlns:p14="http://schemas.microsoft.com/office/powerpoint/2010/main" val="38058971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Upton Wold Gardens</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88</a:t>
            </a:fld>
            <a:endParaRPr lang="es-ES" dirty="0"/>
          </a:p>
        </p:txBody>
      </p:sp>
    </p:spTree>
    <p:extLst>
      <p:ext uri="{BB962C8B-B14F-4D97-AF65-F5344CB8AC3E}">
        <p14:creationId xmlns:p14="http://schemas.microsoft.com/office/powerpoint/2010/main" val="40844496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93</a:t>
            </a:fld>
            <a:endParaRPr lang="es-ES" dirty="0"/>
          </a:p>
        </p:txBody>
      </p:sp>
    </p:spTree>
    <p:extLst>
      <p:ext uri="{BB962C8B-B14F-4D97-AF65-F5344CB8AC3E}">
        <p14:creationId xmlns:p14="http://schemas.microsoft.com/office/powerpoint/2010/main" val="22805550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94</a:t>
            </a:fld>
            <a:endParaRPr lang="es-ES" dirty="0"/>
          </a:p>
        </p:txBody>
      </p:sp>
    </p:spTree>
    <p:extLst>
      <p:ext uri="{BB962C8B-B14F-4D97-AF65-F5344CB8AC3E}">
        <p14:creationId xmlns:p14="http://schemas.microsoft.com/office/powerpoint/2010/main" val="434001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95</a:t>
            </a:fld>
            <a:endParaRPr lang="es-ES" dirty="0"/>
          </a:p>
        </p:txBody>
      </p:sp>
    </p:spTree>
    <p:extLst>
      <p:ext uri="{BB962C8B-B14F-4D97-AF65-F5344CB8AC3E}">
        <p14:creationId xmlns:p14="http://schemas.microsoft.com/office/powerpoint/2010/main" val="20475146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96</a:t>
            </a:fld>
            <a:endParaRPr lang="es-ES" dirty="0"/>
          </a:p>
        </p:txBody>
      </p:sp>
    </p:spTree>
    <p:extLst>
      <p:ext uri="{BB962C8B-B14F-4D97-AF65-F5344CB8AC3E}">
        <p14:creationId xmlns:p14="http://schemas.microsoft.com/office/powerpoint/2010/main" val="42329864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97</a:t>
            </a:fld>
            <a:endParaRPr lang="es-ES" dirty="0"/>
          </a:p>
        </p:txBody>
      </p:sp>
    </p:spTree>
    <p:extLst>
      <p:ext uri="{BB962C8B-B14F-4D97-AF65-F5344CB8AC3E}">
        <p14:creationId xmlns:p14="http://schemas.microsoft.com/office/powerpoint/2010/main" val="11331696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99</a:t>
            </a:fld>
            <a:endParaRPr lang="es-ES" dirty="0"/>
          </a:p>
        </p:txBody>
      </p:sp>
    </p:spTree>
    <p:extLst>
      <p:ext uri="{BB962C8B-B14F-4D97-AF65-F5344CB8AC3E}">
        <p14:creationId xmlns:p14="http://schemas.microsoft.com/office/powerpoint/2010/main" val="33402774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100</a:t>
            </a:fld>
            <a:endParaRPr lang="es-ES" dirty="0"/>
          </a:p>
        </p:txBody>
      </p:sp>
    </p:spTree>
    <p:extLst>
      <p:ext uri="{BB962C8B-B14F-4D97-AF65-F5344CB8AC3E}">
        <p14:creationId xmlns:p14="http://schemas.microsoft.com/office/powerpoint/2010/main" val="3243670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101</a:t>
            </a:fld>
            <a:endParaRPr lang="es-ES" dirty="0"/>
          </a:p>
        </p:txBody>
      </p:sp>
    </p:spTree>
    <p:extLst>
      <p:ext uri="{BB962C8B-B14F-4D97-AF65-F5344CB8AC3E}">
        <p14:creationId xmlns:p14="http://schemas.microsoft.com/office/powerpoint/2010/main" val="168126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102</a:t>
            </a:fld>
            <a:endParaRPr lang="es-ES" dirty="0"/>
          </a:p>
        </p:txBody>
      </p:sp>
    </p:spTree>
    <p:extLst>
      <p:ext uri="{BB962C8B-B14F-4D97-AF65-F5344CB8AC3E}">
        <p14:creationId xmlns:p14="http://schemas.microsoft.com/office/powerpoint/2010/main" val="38186361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103</a:t>
            </a:fld>
            <a:endParaRPr lang="es-ES" dirty="0"/>
          </a:p>
        </p:txBody>
      </p:sp>
    </p:spTree>
    <p:extLst>
      <p:ext uri="{BB962C8B-B14F-4D97-AF65-F5344CB8AC3E}">
        <p14:creationId xmlns:p14="http://schemas.microsoft.com/office/powerpoint/2010/main" val="13942636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104</a:t>
            </a:fld>
            <a:endParaRPr lang="es-ES" dirty="0"/>
          </a:p>
        </p:txBody>
      </p:sp>
    </p:spTree>
    <p:extLst>
      <p:ext uri="{BB962C8B-B14F-4D97-AF65-F5344CB8AC3E}">
        <p14:creationId xmlns:p14="http://schemas.microsoft.com/office/powerpoint/2010/main" val="37122684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105</a:t>
            </a:fld>
            <a:endParaRPr lang="es-ES" dirty="0"/>
          </a:p>
        </p:txBody>
      </p:sp>
    </p:spTree>
    <p:extLst>
      <p:ext uri="{BB962C8B-B14F-4D97-AF65-F5344CB8AC3E}">
        <p14:creationId xmlns:p14="http://schemas.microsoft.com/office/powerpoint/2010/main" val="654830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106</a:t>
            </a:fld>
            <a:endParaRPr lang="es-ES" dirty="0"/>
          </a:p>
        </p:txBody>
      </p:sp>
    </p:spTree>
    <p:extLst>
      <p:ext uri="{BB962C8B-B14F-4D97-AF65-F5344CB8AC3E}">
        <p14:creationId xmlns:p14="http://schemas.microsoft.com/office/powerpoint/2010/main" val="28592492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107</a:t>
            </a:fld>
            <a:endParaRPr lang="es-ES" dirty="0"/>
          </a:p>
        </p:txBody>
      </p:sp>
    </p:spTree>
    <p:extLst>
      <p:ext uri="{BB962C8B-B14F-4D97-AF65-F5344CB8AC3E}">
        <p14:creationId xmlns:p14="http://schemas.microsoft.com/office/powerpoint/2010/main" val="4676755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108</a:t>
            </a:fld>
            <a:endParaRPr lang="es-ES" dirty="0"/>
          </a:p>
        </p:txBody>
      </p:sp>
    </p:spTree>
    <p:extLst>
      <p:ext uri="{BB962C8B-B14F-4D97-AF65-F5344CB8AC3E}">
        <p14:creationId xmlns:p14="http://schemas.microsoft.com/office/powerpoint/2010/main" val="26596401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109</a:t>
            </a:fld>
            <a:endParaRPr lang="es-ES" dirty="0"/>
          </a:p>
        </p:txBody>
      </p:sp>
    </p:spTree>
    <p:extLst>
      <p:ext uri="{BB962C8B-B14F-4D97-AF65-F5344CB8AC3E}">
        <p14:creationId xmlns:p14="http://schemas.microsoft.com/office/powerpoint/2010/main" val="13780689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Valley Gardens, Harrogate.-</a:t>
            </a:r>
          </a:p>
        </p:txBody>
      </p:sp>
      <p:sp>
        <p:nvSpPr>
          <p:cNvPr id="4" name="3 Marcador de número de diapositiva"/>
          <p:cNvSpPr>
            <a:spLocks noGrp="1"/>
          </p:cNvSpPr>
          <p:nvPr>
            <p:ph type="sldNum" sz="quarter" idx="10"/>
          </p:nvPr>
        </p:nvSpPr>
        <p:spPr/>
        <p:txBody>
          <a:bodyPr/>
          <a:lstStyle/>
          <a:p>
            <a:fld id="{95D74942-9AAD-437D-BFFD-2E244A3208B6}" type="slidenum">
              <a:rPr lang="es-ES" smtClean="0"/>
              <a:t>110</a:t>
            </a:fld>
            <a:endParaRPr lang="es-ES" dirty="0"/>
          </a:p>
        </p:txBody>
      </p:sp>
    </p:spTree>
    <p:extLst>
      <p:ext uri="{BB962C8B-B14F-4D97-AF65-F5344CB8AC3E}">
        <p14:creationId xmlns:p14="http://schemas.microsoft.com/office/powerpoint/2010/main" val="1767545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47687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457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53526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301868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9116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12466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67793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21898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058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29517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00703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34841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35886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90015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09218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32461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76712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99691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71936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307829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87659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267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4597670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5817238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4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119.jpg"/><Relationship Id="rId5" Type="http://schemas.openxmlformats.org/officeDocument/2006/relationships/image" Target="../media/image118.jpg"/><Relationship Id="rId4" Type="http://schemas.openxmlformats.org/officeDocument/2006/relationships/image" Target="../media/image117.jpg"/></Relationships>
</file>

<file path=ppt/slides/_rels/slide10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8.xml"/><Relationship Id="rId1" Type="http://schemas.openxmlformats.org/officeDocument/2006/relationships/slideLayout" Target="../slideLayouts/slideLayout7.xml"/><Relationship Id="rId5" Type="http://schemas.openxmlformats.org/officeDocument/2006/relationships/image" Target="../media/image122.jpg"/><Relationship Id="rId4" Type="http://schemas.openxmlformats.org/officeDocument/2006/relationships/image" Target="../media/image121.jpg"/></Relationships>
</file>

<file path=ppt/slides/_rels/slide10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129.jpg"/><Relationship Id="rId5" Type="http://schemas.openxmlformats.org/officeDocument/2006/relationships/image" Target="../media/image128.jpg"/><Relationship Id="rId4" Type="http://schemas.openxmlformats.org/officeDocument/2006/relationships/image" Target="../media/image127.jpg"/></Relationships>
</file>

<file path=ppt/slides/_rels/slide110.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1196752"/>
            <a:ext cx="7056784" cy="3168352"/>
          </a:xfrm>
        </p:spPr>
        <p:txBody>
          <a:bodyPr>
            <a:normAutofit fontScale="90000"/>
          </a:bodyPr>
          <a:lstStyle/>
          <a:p>
            <a:r>
              <a:rPr lang="es-ES" sz="3600" dirty="0"/>
              <a:t>EUROPA.-LA VUELTA AL MUNDO EN 885 JARDINES.- </a:t>
            </a:r>
            <a:br>
              <a:rPr lang="es-ES" sz="4000" dirty="0"/>
            </a:br>
            <a:r>
              <a:rPr lang="es-ES" sz="4000" dirty="0"/>
              <a:t> </a:t>
            </a:r>
            <a:r>
              <a:rPr lang="es-ES" sz="3600" dirty="0"/>
              <a:t>INGLESES</a:t>
            </a:r>
            <a:r>
              <a:rPr lang="es-ES" sz="4000" dirty="0"/>
              <a:t>.-</a:t>
            </a:r>
            <a:r>
              <a:rPr lang="es-ES" sz="3100" dirty="0"/>
              <a:t>Tylney Hall .-tyntesfield.-Bristol Botanic Gardens.-Upton House.-Upton Wold..-Valley Gardens</a:t>
            </a:r>
            <a:br>
              <a:rPr lang="es-ES" sz="3100" dirty="0"/>
            </a:br>
            <a:endParaRPr lang="es-ES" sz="3100" dirty="0"/>
          </a:p>
        </p:txBody>
      </p:sp>
      <p:sp>
        <p:nvSpPr>
          <p:cNvPr id="3" name="2 Subtítulo"/>
          <p:cNvSpPr>
            <a:spLocks noGrp="1"/>
          </p:cNvSpPr>
          <p:nvPr>
            <p:ph type="subTitle" idx="1"/>
          </p:nvPr>
        </p:nvSpPr>
        <p:spPr>
          <a:xfrm>
            <a:off x="2843808" y="4869160"/>
            <a:ext cx="446449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809770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Tylney Hall Hotel Gardens</a:t>
            </a:r>
          </a:p>
        </p:txBody>
      </p:sp>
      <p:sp>
        <p:nvSpPr>
          <p:cNvPr id="3" name="2 Marcador de contenido"/>
          <p:cNvSpPr>
            <a:spLocks noGrp="1"/>
          </p:cNvSpPr>
          <p:nvPr>
            <p:ph sz="quarter" idx="1"/>
          </p:nvPr>
        </p:nvSpPr>
        <p:spPr/>
        <p:txBody>
          <a:bodyPr/>
          <a:lstStyle/>
          <a:p>
            <a:r>
              <a:rPr lang="es-ES" dirty="0"/>
              <a:t>Si bien existe cierto debate, se registra que una mansión ha existido en este sitio desde 1561, aunque se sabe que la primera Tylney Hall fue construida cerca de 1700. </a:t>
            </a:r>
          </a:p>
          <a:p>
            <a:r>
              <a:rPr lang="es-ES" dirty="0"/>
              <a:t>Ese edificio fue demolido por William Pole-Long-Wellesley, después de que el quinto conde de Mornington había heredado, ya sea por el precio de los materiales, o con el fin de vender la madera en la finca. </a:t>
            </a:r>
          </a:p>
          <a:p>
            <a:r>
              <a:rPr lang="es-ES" dirty="0"/>
              <a:t>Una posible explicación es que los términos de la confianza, la madera no pudo ser derribada a la vista de la casa, así que tiró de él hacia abajo. </a:t>
            </a:r>
          </a:p>
        </p:txBody>
      </p:sp>
    </p:spTree>
    <p:extLst>
      <p:ext uri="{BB962C8B-B14F-4D97-AF65-F5344CB8AC3E}">
        <p14:creationId xmlns:p14="http://schemas.microsoft.com/office/powerpoint/2010/main" val="2849440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76672"/>
            <a:ext cx="7467600" cy="5997280"/>
          </a:xfrm>
        </p:spPr>
        <p:txBody>
          <a:bodyPr>
            <a:normAutofit/>
          </a:bodyPr>
          <a:lstStyle/>
          <a:p>
            <a:r>
              <a:rPr lang="es-ES" dirty="0"/>
              <a:t> Madera, en particular en Hampshire, relativamente cerca de los astilleros navales en Portsmouth, fue entonces en un premio. </a:t>
            </a:r>
          </a:p>
          <a:p>
            <a:r>
              <a:rPr lang="es-ES" dirty="0"/>
              <a:t>La Sala en su forma actual fue construida a finales del siglo XIX bajo la supervisión de Sir Lionel Phillips. </a:t>
            </a:r>
          </a:p>
          <a:p>
            <a:r>
              <a:rPr lang="es-ES" dirty="0"/>
              <a:t>Ha servido en una variedad de papeles desde entonces, incluyendo un hospital y una base para ASC mulas en la Primera Guerra Mundial y en la Segunda Guerra Mundial, la sede del clan Línea Vapores Ltd., la entonces famosa compañía naviera propiedad de Lord Rotherwick, que había comprado el Hall en 1919. </a:t>
            </a:r>
          </a:p>
        </p:txBody>
      </p:sp>
    </p:spTree>
    <p:extLst>
      <p:ext uri="{BB962C8B-B14F-4D97-AF65-F5344CB8AC3E}">
        <p14:creationId xmlns:p14="http://schemas.microsoft.com/office/powerpoint/2010/main" val="909071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Se convirtió en una escuela en 1948, hasta su cierre en 1984. </a:t>
            </a:r>
          </a:p>
          <a:p>
            <a:r>
              <a:rPr lang="es-ES" dirty="0"/>
              <a:t>Luego volvió a abrir como un hotel, después de una amplia re-furbishment, al año siguiente.</a:t>
            </a:r>
          </a:p>
          <a:p>
            <a:r>
              <a:rPr lang="es-ES" dirty="0"/>
              <a:t> Ahora es uno de una serie de lujosos hoteles propiedad de Hoteles Elite.</a:t>
            </a:r>
          </a:p>
          <a:p>
            <a:r>
              <a:rPr lang="es-ES" dirty="0"/>
              <a:t>Estos jardines históricos, influenciados por Gertrude Jekyll, ahora rodean un lujoso Hotel pero se pueden visitar en jardín Open Days.</a:t>
            </a:r>
          </a:p>
          <a:p>
            <a:r>
              <a:rPr lang="es-ES" dirty="0"/>
              <a:t> Los visitantes pueden pasear a continuación en el jardín italiano, que ha sido restaurada con cuidado después de que una pista de tenis se construyera sobre él.</a:t>
            </a:r>
          </a:p>
          <a:p>
            <a:r>
              <a:rPr lang="es-ES" dirty="0"/>
              <a:t> El diseño original de Seldon Wornum se puede ver ahora. El jardín también ofrece vistas al lago y su puente cobertizo. </a:t>
            </a:r>
          </a:p>
          <a:p>
            <a:endParaRPr lang="es-ES" dirty="0"/>
          </a:p>
        </p:txBody>
      </p:sp>
    </p:spTree>
    <p:extLst>
      <p:ext uri="{BB962C8B-B14F-4D97-AF65-F5344CB8AC3E}">
        <p14:creationId xmlns:p14="http://schemas.microsoft.com/office/powerpoint/2010/main" val="1687250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Los visitantes pueden sacar de aquí a la Rose Gardens y Azalea Garden en el que las orquídeas florecen en junio. La vista a través de los jardines de aquí se encuentra enmarcada por las secuoyas gigantes y toma en una casa de té de estilo victoriano y la casa . </a:t>
            </a:r>
          </a:p>
          <a:p>
            <a:r>
              <a:rPr lang="es-ES" dirty="0"/>
              <a:t>Más cerca del hotel están los jardines holandeses, que, por desgracia, se echa en falta la mayor parte de su estatuaria original. </a:t>
            </a:r>
          </a:p>
          <a:p>
            <a:r>
              <a:rPr lang="es-ES" dirty="0"/>
              <a:t>Los invernaderos diseñados por Weir Schultz y huertos, así como un huerto productivo, también se puede visitar. Los jardines del agua bien podría, sin embargo, probar el punto culminante de una visita, que cuenta con cascadas, un claro del bosque en la que bambúes y rododendros prosperan, y un lago inferior. El Arco Schultz ofrece vistas de gran parte de estos.</a:t>
            </a:r>
          </a:p>
        </p:txBody>
      </p:sp>
    </p:spTree>
    <p:extLst>
      <p:ext uri="{BB962C8B-B14F-4D97-AF65-F5344CB8AC3E}">
        <p14:creationId xmlns:p14="http://schemas.microsoft.com/office/powerpoint/2010/main" val="220958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268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5292"/>
          <a:stretch/>
        </p:blipFill>
        <p:spPr>
          <a:xfrm>
            <a:off x="5890096" y="3170287"/>
            <a:ext cx="3253904" cy="1554858"/>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7079" b="965"/>
          <a:stretch/>
        </p:blipFill>
        <p:spPr>
          <a:xfrm>
            <a:off x="5890096" y="4725145"/>
            <a:ext cx="3253904" cy="211226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04" y="3170287"/>
            <a:ext cx="5905500" cy="36671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1"/>
            <a:ext cx="9036496" cy="3170287"/>
          </a:xfrm>
          <a:prstGeom prst="rect">
            <a:avLst/>
          </a:prstGeom>
        </p:spPr>
      </p:pic>
    </p:spTree>
    <p:extLst>
      <p:ext uri="{BB962C8B-B14F-4D97-AF65-F5344CB8AC3E}">
        <p14:creationId xmlns:p14="http://schemas.microsoft.com/office/powerpoint/2010/main" val="403677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35" y="3429000"/>
            <a:ext cx="6858000" cy="3336032"/>
          </a:xfrm>
          <a:prstGeom prst="rect">
            <a:avLst/>
          </a:prstGeom>
        </p:spPr>
      </p:pic>
      <p:pic>
        <p:nvPicPr>
          <p:cNvPr id="6" name="5 Imagen"/>
          <p:cNvPicPr>
            <a:picLocks noChangeAspect="1"/>
          </p:cNvPicPr>
          <p:nvPr/>
        </p:nvPicPr>
        <p:blipFill rotWithShape="1">
          <a:blip r:embed="rId5" cstate="print">
            <a:extLst>
              <a:ext uri="{28A0092B-C50C-407E-A947-70E740481C1C}">
                <a14:useLocalDpi xmlns:a14="http://schemas.microsoft.com/office/drawing/2010/main" val="0"/>
              </a:ext>
            </a:extLst>
          </a:blip>
          <a:srcRect r="2858"/>
          <a:stretch/>
        </p:blipFill>
        <p:spPr>
          <a:xfrm>
            <a:off x="4644008" y="0"/>
            <a:ext cx="4499992" cy="342900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4004" y="3429000"/>
            <a:ext cx="2249996" cy="3429000"/>
          </a:xfrm>
          <a:prstGeom prst="rect">
            <a:avLst/>
          </a:prstGeom>
        </p:spPr>
      </p:pic>
    </p:spTree>
    <p:extLst>
      <p:ext uri="{BB962C8B-B14F-4D97-AF65-F5344CB8AC3E}">
        <p14:creationId xmlns:p14="http://schemas.microsoft.com/office/powerpoint/2010/main" val="2400495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33"/>
          <a:stretch/>
        </p:blipFill>
        <p:spPr>
          <a:xfrm>
            <a:off x="0" y="0"/>
            <a:ext cx="4572000" cy="3228975"/>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b="5150"/>
          <a:stretch/>
        </p:blipFill>
        <p:spPr>
          <a:xfrm>
            <a:off x="4572000" y="-21705"/>
            <a:ext cx="4572000" cy="3250679"/>
          </a:xfrm>
          <a:prstGeom prst="rect">
            <a:avLst/>
          </a:prstGeom>
        </p:spPr>
      </p:pic>
      <p:pic>
        <p:nvPicPr>
          <p:cNvPr id="4" name="3 Imagen"/>
          <p:cNvPicPr>
            <a:picLocks noChangeAspect="1"/>
          </p:cNvPicPr>
          <p:nvPr/>
        </p:nvPicPr>
        <p:blipFill rotWithShape="1">
          <a:blip r:embed="rId5" cstate="print">
            <a:extLst>
              <a:ext uri="{28A0092B-C50C-407E-A947-70E740481C1C}">
                <a14:useLocalDpi xmlns:a14="http://schemas.microsoft.com/office/drawing/2010/main" val="0"/>
              </a:ext>
            </a:extLst>
          </a:blip>
          <a:srcRect l="4370"/>
          <a:stretch/>
        </p:blipFill>
        <p:spPr>
          <a:xfrm>
            <a:off x="0" y="3068960"/>
            <a:ext cx="4571999" cy="3789040"/>
          </a:xfrm>
          <a:prstGeom prst="rect">
            <a:avLst/>
          </a:prstGeom>
        </p:spPr>
      </p:pic>
      <p:pic>
        <p:nvPicPr>
          <p:cNvPr id="5" name="4 Imagen"/>
          <p:cNvPicPr>
            <a:picLocks noChangeAspect="1"/>
          </p:cNvPicPr>
          <p:nvPr/>
        </p:nvPicPr>
        <p:blipFill rotWithShape="1">
          <a:blip r:embed="rId6" cstate="print">
            <a:extLst>
              <a:ext uri="{28A0092B-C50C-407E-A947-70E740481C1C}">
                <a14:useLocalDpi xmlns:a14="http://schemas.microsoft.com/office/drawing/2010/main" val="0"/>
              </a:ext>
            </a:extLst>
          </a:blip>
          <a:srcRect l="3896"/>
          <a:stretch/>
        </p:blipFill>
        <p:spPr>
          <a:xfrm>
            <a:off x="4572000" y="3228975"/>
            <a:ext cx="4571999" cy="3629025"/>
          </a:xfrm>
          <a:prstGeom prst="rect">
            <a:avLst/>
          </a:prstGeom>
        </p:spPr>
      </p:pic>
    </p:spTree>
    <p:extLst>
      <p:ext uri="{BB962C8B-B14F-4D97-AF65-F5344CB8AC3E}">
        <p14:creationId xmlns:p14="http://schemas.microsoft.com/office/powerpoint/2010/main" val="2247009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876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tyntesfield</a:t>
            </a:r>
          </a:p>
        </p:txBody>
      </p:sp>
      <p:sp>
        <p:nvSpPr>
          <p:cNvPr id="3" name="2 Marcador de contenido"/>
          <p:cNvSpPr>
            <a:spLocks noGrp="1"/>
          </p:cNvSpPr>
          <p:nvPr>
            <p:ph sz="quarter" idx="1"/>
          </p:nvPr>
        </p:nvSpPr>
        <p:spPr/>
        <p:txBody>
          <a:bodyPr>
            <a:normAutofit lnSpcReduction="10000"/>
          </a:bodyPr>
          <a:lstStyle/>
          <a:p>
            <a:r>
              <a:rPr lang="es-ES" dirty="0"/>
              <a:t>Tyntesfield es una casa victoriana neogótica  y finca cerca Wraxall , North Somerset , Inglaterra.</a:t>
            </a:r>
          </a:p>
          <a:p>
            <a:r>
              <a:rPr lang="es-ES" dirty="0"/>
              <a:t> La casa es un grado I edificio mencionado el nombre de los barones Tynte , que había sido propiedad fincas en la zona desde 1500. </a:t>
            </a:r>
          </a:p>
          <a:p>
            <a:r>
              <a:rPr lang="es-ES" dirty="0"/>
              <a:t>La ubicación era antiguamente la de una casa de caza siglo XVI , que fue utilizada como una casa de campo hasta principios del siglo XIX. En la década de 1830 una mansión georgiana fue construida en el sitio, que fue comprada por el empresario Inglés William Gibbs , cuya fortuna enorme vino del guano utilizado como fertilizante . </a:t>
            </a:r>
          </a:p>
        </p:txBody>
      </p:sp>
    </p:spTree>
    <p:extLst>
      <p:ext uri="{BB962C8B-B14F-4D97-AF65-F5344CB8AC3E}">
        <p14:creationId xmlns:p14="http://schemas.microsoft.com/office/powerpoint/2010/main" val="2386648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casa se ​​encuentra dentro de las (61 hectáreas) de zonas verdes, que ganó el Fideicomiso de la subasta y retenido por la propiedad de conservar la casa en su entorno. </a:t>
            </a:r>
          </a:p>
          <a:p>
            <a:r>
              <a:rPr lang="es-ES" dirty="0"/>
              <a:t>El parque arbolado lleva por un camino rodeado de árboles al balaustrada terrazas y caminos conducen al jardín de rosas , casas de veraneo , el aviario y el antiguo lago revestido de concreto, que ha estado vacía desde la Segunda Guerra Mundial. </a:t>
            </a:r>
          </a:p>
          <a:p>
            <a:r>
              <a:rPr lang="es-ES" dirty="0"/>
              <a:t>El jardín de la cocina incluye invernaderos y marcos, el gran clásico del naranjal y cuartos para los jardineros.</a:t>
            </a:r>
          </a:p>
        </p:txBody>
      </p:sp>
    </p:spTree>
    <p:extLst>
      <p:ext uri="{BB962C8B-B14F-4D97-AF65-F5344CB8AC3E}">
        <p14:creationId xmlns:p14="http://schemas.microsoft.com/office/powerpoint/2010/main" val="2090142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a:bodyPr>
          <a:lstStyle/>
          <a:p>
            <a:r>
              <a:rPr lang="es-ES" dirty="0"/>
              <a:t>La Orangerie construido en 1897, es un ejemplo raro sobreviviente de un invernadero victoriano tardío en el estilo clásico, construido a partir de sillería de ladrillo y rojo.</a:t>
            </a:r>
          </a:p>
          <a:p>
            <a:r>
              <a:rPr lang="es-ES" dirty="0"/>
              <a:t> Tiene un plan de este / oeste de siete arcos con accesos centrales y tres arcos norte / sur, coronado por una herrería a cuatro aguas con techo totalmente acristalado. </a:t>
            </a:r>
          </a:p>
          <a:p>
            <a:r>
              <a:rPr lang="es-ES" dirty="0"/>
              <a:t>El aviario en Tyntesfield está situado al oeste de la casa, junto a los cimientos del antiguo conservatorio. Fue construido en 1880 para albergar aves exóticas, pero se convirtió en una casa de juegos para Doreen, la primera hija de Lord Wraxall. El aviario es considerado uno de los rasgos más distintivos de la finca,  y es de grado II.</a:t>
            </a:r>
          </a:p>
        </p:txBody>
      </p:sp>
    </p:spTree>
    <p:extLst>
      <p:ext uri="{BB962C8B-B14F-4D97-AF65-F5344CB8AC3E}">
        <p14:creationId xmlns:p14="http://schemas.microsoft.com/office/powerpoint/2010/main" val="460471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3125" r="2031"/>
          <a:stretch/>
        </p:blipFill>
        <p:spPr>
          <a:xfrm>
            <a:off x="0" y="-99392"/>
            <a:ext cx="9144000" cy="6957391"/>
          </a:xfrm>
          <a:prstGeom prst="rect">
            <a:avLst/>
          </a:prstGeom>
        </p:spPr>
      </p:pic>
    </p:spTree>
    <p:extLst>
      <p:ext uri="{BB962C8B-B14F-4D97-AF65-F5344CB8AC3E}">
        <p14:creationId xmlns:p14="http://schemas.microsoft.com/office/powerpoint/2010/main" val="453324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969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7388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3084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06549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59056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b="4893"/>
          <a:stretch/>
        </p:blipFill>
        <p:spPr>
          <a:xfrm>
            <a:off x="408" y="0"/>
            <a:ext cx="9143184" cy="6858000"/>
          </a:xfrm>
          <a:prstGeom prst="rect">
            <a:avLst/>
          </a:prstGeom>
        </p:spPr>
      </p:pic>
    </p:spTree>
    <p:extLst>
      <p:ext uri="{BB962C8B-B14F-4D97-AF65-F5344CB8AC3E}">
        <p14:creationId xmlns:p14="http://schemas.microsoft.com/office/powerpoint/2010/main" val="423985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2564524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522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39321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484651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0987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500" r="4997"/>
          <a:stretch/>
        </p:blipFill>
        <p:spPr>
          <a:xfrm>
            <a:off x="0" y="0"/>
            <a:ext cx="4572000" cy="350100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01008"/>
            <a:ext cx="4644008"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1412" y="72008"/>
            <a:ext cx="4590574" cy="6858000"/>
          </a:xfrm>
          <a:prstGeom prst="rect">
            <a:avLst/>
          </a:prstGeom>
        </p:spPr>
      </p:pic>
    </p:spTree>
    <p:extLst>
      <p:ext uri="{BB962C8B-B14F-4D97-AF65-F5344CB8AC3E}">
        <p14:creationId xmlns:p14="http://schemas.microsoft.com/office/powerpoint/2010/main" val="2379339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830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0501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317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28885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6147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781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0" y="6275"/>
            <a:ext cx="4762500" cy="35718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1500" y="3578150"/>
            <a:ext cx="4762500" cy="32798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78150"/>
            <a:ext cx="4381500" cy="3279850"/>
          </a:xfrm>
          <a:prstGeom prst="rect">
            <a:avLst/>
          </a:prstGeom>
        </p:spPr>
      </p:pic>
    </p:spTree>
    <p:extLst>
      <p:ext uri="{BB962C8B-B14F-4D97-AF65-F5344CB8AC3E}">
        <p14:creationId xmlns:p14="http://schemas.microsoft.com/office/powerpoint/2010/main" val="108827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3960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626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60313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07853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4791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77091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10"/>
            <a:ext cx="4667250" cy="34956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76" y="3513385"/>
            <a:ext cx="4679826" cy="331088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7250" y="1"/>
            <a:ext cx="4476750" cy="348004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7249" y="3513384"/>
            <a:ext cx="4453309" cy="3344615"/>
          </a:xfrm>
          <a:prstGeom prst="rect">
            <a:avLst/>
          </a:prstGeom>
        </p:spPr>
      </p:pic>
    </p:spTree>
    <p:extLst>
      <p:ext uri="{BB962C8B-B14F-4D97-AF65-F5344CB8AC3E}">
        <p14:creationId xmlns:p14="http://schemas.microsoft.com/office/powerpoint/2010/main" val="3760329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29" y="3429000"/>
            <a:ext cx="4518571"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42899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2145379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1707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35597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4680124"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5976" y="3429000"/>
            <a:ext cx="4788024" cy="3429000"/>
          </a:xfrm>
          <a:prstGeom prst="rect">
            <a:avLst/>
          </a:prstGeom>
        </p:spPr>
      </p:pic>
    </p:spTree>
    <p:extLst>
      <p:ext uri="{BB962C8B-B14F-4D97-AF65-F5344CB8AC3E}">
        <p14:creationId xmlns:p14="http://schemas.microsoft.com/office/powerpoint/2010/main" val="819804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811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800850"/>
          </a:xfrm>
          <a:prstGeom prst="rect">
            <a:avLst/>
          </a:prstGeom>
        </p:spPr>
      </p:pic>
    </p:spTree>
    <p:extLst>
      <p:ext uri="{BB962C8B-B14F-4D97-AF65-F5344CB8AC3E}">
        <p14:creationId xmlns:p14="http://schemas.microsoft.com/office/powerpoint/2010/main" val="37331570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2091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University of Bristol Botanic Gardens</a:t>
            </a:r>
            <a:endParaRPr lang="es-ES" dirty="0"/>
          </a:p>
        </p:txBody>
      </p:sp>
      <p:sp>
        <p:nvSpPr>
          <p:cNvPr id="3" name="2 Marcador de contenido"/>
          <p:cNvSpPr>
            <a:spLocks noGrp="1"/>
          </p:cNvSpPr>
          <p:nvPr>
            <p:ph sz="quarter" idx="1"/>
          </p:nvPr>
        </p:nvSpPr>
        <p:spPr/>
        <p:txBody>
          <a:bodyPr>
            <a:normAutofit lnSpcReduction="10000"/>
          </a:bodyPr>
          <a:lstStyle/>
          <a:p>
            <a:r>
              <a:rPr lang="es-ES" dirty="0"/>
              <a:t>El Jardín Botánico de la Universidad de Bristol es un jardín botánico situado en Stoke Bishop , Bristol  La Universidad de Bristol estableció un jardín botánico en 1882 en el Royal Fort House adyacente a Tyndall Avenue. </a:t>
            </a:r>
          </a:p>
          <a:p>
            <a:r>
              <a:rPr lang="es-ES" dirty="0"/>
              <a:t>Este sitio fue más tarde conocido como el Hiatt Baker Garden. </a:t>
            </a:r>
          </a:p>
          <a:p>
            <a:r>
              <a:rPr lang="es-ES" dirty="0"/>
              <a:t>El sitio del Jardín se utilizó para construir la casa del senado lo que significa que el jardín botánico fue trasladado a un sitio en Braken Hill. En 2002 las colecciones botánicas fueron trasladadas a un sitio en Stoke Bishop opuesto a Churchill Hall.</a:t>
            </a:r>
          </a:p>
        </p:txBody>
      </p:sp>
    </p:spTree>
    <p:extLst>
      <p:ext uri="{BB962C8B-B14F-4D97-AF65-F5344CB8AC3E}">
        <p14:creationId xmlns:p14="http://schemas.microsoft.com/office/powerpoint/2010/main" val="25695594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752" y="188640"/>
            <a:ext cx="4518248"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625752" cy="361764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17641"/>
            <a:ext cx="4788024" cy="323291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5752" y="3617641"/>
            <a:ext cx="4518248" cy="3232918"/>
          </a:xfrm>
          <a:prstGeom prst="rect">
            <a:avLst/>
          </a:prstGeom>
        </p:spPr>
      </p:pic>
    </p:spTree>
    <p:extLst>
      <p:ext uri="{BB962C8B-B14F-4D97-AF65-F5344CB8AC3E}">
        <p14:creationId xmlns:p14="http://schemas.microsoft.com/office/powerpoint/2010/main" val="12681847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4025689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3721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61182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08430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66486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183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49863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51969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314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44920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0963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1043608" y="274638"/>
            <a:ext cx="6881192" cy="1143000"/>
          </a:xfrm>
        </p:spPr>
        <p:txBody>
          <a:bodyPr/>
          <a:lstStyle/>
          <a:p>
            <a:pPr eaLnBrk="1" hangingPunct="1"/>
            <a:r>
              <a:rPr lang="es-ES_tradnl" b="1" dirty="0">
                <a:solidFill>
                  <a:schemeClr val="tx1"/>
                </a:solidFill>
              </a:rPr>
              <a:t>UPTON HOUSE</a:t>
            </a:r>
          </a:p>
        </p:txBody>
      </p:sp>
      <p:sp>
        <p:nvSpPr>
          <p:cNvPr id="140291" name="Rectangle 3"/>
          <p:cNvSpPr>
            <a:spLocks noGrp="1" noChangeArrowheads="1"/>
          </p:cNvSpPr>
          <p:nvPr>
            <p:ph sz="quarter" idx="1"/>
          </p:nvPr>
        </p:nvSpPr>
        <p:spPr>
          <a:xfrm>
            <a:off x="457200" y="2060575"/>
            <a:ext cx="7427168" cy="4070350"/>
          </a:xfrm>
        </p:spPr>
        <p:txBody>
          <a:bodyPr/>
          <a:lstStyle/>
          <a:p>
            <a:pPr eaLnBrk="1" hangingPunct="1"/>
            <a:r>
              <a:rPr lang="es-ES_tradnl" sz="2800" dirty="0"/>
              <a:t>Es una casa de campo en Warwickshire UK.</a:t>
            </a:r>
          </a:p>
          <a:p>
            <a:pPr eaLnBrk="1" hangingPunct="1"/>
            <a:r>
              <a:rPr lang="es-ES_tradnl" sz="2800" dirty="0"/>
              <a:t>La casa y los jardines están al cuidado de la National Trust.</a:t>
            </a:r>
          </a:p>
          <a:p>
            <a:pPr eaLnBrk="1" hangingPunct="1"/>
            <a:r>
              <a:rPr lang="es-ES_tradnl" sz="2800" dirty="0"/>
              <a:t>Contiene la colección Nacional de Asters.</a:t>
            </a:r>
          </a:p>
          <a:p>
            <a:pPr eaLnBrk="1" hangingPunct="1"/>
            <a:r>
              <a:rPr lang="es-ES_tradnl" sz="2800" dirty="0"/>
              <a:t>Unos maravillosos jardines rodean la casa</a:t>
            </a:r>
            <a:r>
              <a:rPr lang="es-ES_tradnl" sz="2800" b="1" dirty="0">
                <a:solidFill>
                  <a:schemeClr val="hlink"/>
                </a:solidFill>
              </a:rPr>
              <a:t>.</a:t>
            </a:r>
          </a:p>
        </p:txBody>
      </p:sp>
    </p:spTree>
    <p:extLst>
      <p:ext uri="{BB962C8B-B14F-4D97-AF65-F5344CB8AC3E}">
        <p14:creationId xmlns:p14="http://schemas.microsoft.com/office/powerpoint/2010/main" val="25925717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4"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4774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228600"/>
            <a:ext cx="96964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8317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3"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102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0216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4662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725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6224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2651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3049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9248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3"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0005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5334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Upto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3" y="-227013"/>
            <a:ext cx="9752013" cy="731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7715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4"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2383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1519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360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6939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7114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3" descr="Upton-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2651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66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Upton-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0835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Upto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4016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Upton Wold.</a:t>
            </a:r>
          </a:p>
        </p:txBody>
      </p:sp>
      <p:sp>
        <p:nvSpPr>
          <p:cNvPr id="3" name="2 Marcador de contenido"/>
          <p:cNvSpPr>
            <a:spLocks noGrp="1"/>
          </p:cNvSpPr>
          <p:nvPr>
            <p:ph sz="quarter" idx="1"/>
          </p:nvPr>
        </p:nvSpPr>
        <p:spPr/>
        <p:txBody>
          <a:bodyPr/>
          <a:lstStyle/>
          <a:p>
            <a:r>
              <a:rPr lang="es-ES" dirty="0"/>
              <a:t>Ubicado en un hermoso paisaje de Cotswold, este jardín privado oculto se ha creado más de treinta años, originalmente con la ayuda de arquitectos paisajistas Hal Moggridge y el fallecido Brenda Colvin.</a:t>
            </a:r>
          </a:p>
          <a:p>
            <a:r>
              <a:rPr lang="es-ES" dirty="0"/>
              <a:t>Upton Wold Garden goza de una excepcional colección de árboles, arbustos y plantas, y también cuenta con una Colección Nacional de Juglans (Nogal) y de Pterocarya .</a:t>
            </a:r>
          </a:p>
          <a:p>
            <a:r>
              <a:rPr lang="es-ES" dirty="0"/>
              <a:t>Un jardín de interés para cualquier cultivador.</a:t>
            </a:r>
          </a:p>
        </p:txBody>
      </p:sp>
    </p:spTree>
    <p:extLst>
      <p:ext uri="{BB962C8B-B14F-4D97-AF65-F5344CB8AC3E}">
        <p14:creationId xmlns:p14="http://schemas.microsoft.com/office/powerpoint/2010/main" val="13570130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750"/>
          <a:stretch/>
        </p:blipFill>
        <p:spPr>
          <a:xfrm>
            <a:off x="0" y="0"/>
            <a:ext cx="4644008" cy="3429000"/>
          </a:xfrm>
          <a:prstGeom prst="rect">
            <a:avLst/>
          </a:prstGeom>
        </p:spPr>
      </p:pic>
      <p:pic>
        <p:nvPicPr>
          <p:cNvPr id="4" name="3 Imagen"/>
          <p:cNvPicPr>
            <a:picLocks noChangeAspect="1"/>
          </p:cNvPicPr>
          <p:nvPr/>
        </p:nvPicPr>
        <p:blipFill rotWithShape="1">
          <a:blip r:embed="rId4" cstate="print">
            <a:extLst>
              <a:ext uri="{28A0092B-C50C-407E-A947-70E740481C1C}">
                <a14:useLocalDpi xmlns:a14="http://schemas.microsoft.com/office/drawing/2010/main" val="0"/>
              </a:ext>
            </a:extLst>
          </a:blip>
          <a:srcRect r="3200"/>
          <a:stretch/>
        </p:blipFill>
        <p:spPr>
          <a:xfrm>
            <a:off x="4644008" y="0"/>
            <a:ext cx="4499992" cy="3416424"/>
          </a:xfrm>
          <a:prstGeom prst="rect">
            <a:avLst/>
          </a:prstGeom>
        </p:spPr>
      </p:pic>
      <p:pic>
        <p:nvPicPr>
          <p:cNvPr id="5" name="4 Imagen"/>
          <p:cNvPicPr>
            <a:picLocks noChangeAspect="1"/>
          </p:cNvPicPr>
          <p:nvPr/>
        </p:nvPicPr>
        <p:blipFill rotWithShape="1">
          <a:blip r:embed="rId5" cstate="print">
            <a:extLst>
              <a:ext uri="{28A0092B-C50C-407E-A947-70E740481C1C}">
                <a14:useLocalDpi xmlns:a14="http://schemas.microsoft.com/office/drawing/2010/main" val="0"/>
              </a:ext>
            </a:extLst>
          </a:blip>
          <a:srcRect l="4264"/>
          <a:stretch/>
        </p:blipFill>
        <p:spPr>
          <a:xfrm>
            <a:off x="4644008" y="3416424"/>
            <a:ext cx="4499991" cy="3441576"/>
          </a:xfrm>
          <a:prstGeom prst="rect">
            <a:avLst/>
          </a:prstGeom>
        </p:spPr>
      </p:pic>
      <p:pic>
        <p:nvPicPr>
          <p:cNvPr id="6" name="5 Imagen"/>
          <p:cNvPicPr>
            <a:picLocks noChangeAspect="1"/>
          </p:cNvPicPr>
          <p:nvPr/>
        </p:nvPicPr>
        <p:blipFill rotWithShape="1">
          <a:blip r:embed="rId6" cstate="print">
            <a:extLst>
              <a:ext uri="{28A0092B-C50C-407E-A947-70E740481C1C}">
                <a14:useLocalDpi xmlns:a14="http://schemas.microsoft.com/office/drawing/2010/main" val="0"/>
              </a:ext>
            </a:extLst>
          </a:blip>
          <a:srcRect r="4348"/>
          <a:stretch/>
        </p:blipFill>
        <p:spPr>
          <a:xfrm>
            <a:off x="-108520" y="3416424"/>
            <a:ext cx="4752528" cy="3441576"/>
          </a:xfrm>
          <a:prstGeom prst="rect">
            <a:avLst/>
          </a:prstGeom>
        </p:spPr>
      </p:pic>
    </p:spTree>
    <p:extLst>
      <p:ext uri="{BB962C8B-B14F-4D97-AF65-F5344CB8AC3E}">
        <p14:creationId xmlns:p14="http://schemas.microsoft.com/office/powerpoint/2010/main" val="39841194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052"/>
          <a:stretch/>
        </p:blipFill>
        <p:spPr>
          <a:xfrm>
            <a:off x="0" y="0"/>
            <a:ext cx="9144000" cy="6858000"/>
          </a:xfrm>
          <a:prstGeom prst="rect">
            <a:avLst/>
          </a:prstGeom>
        </p:spPr>
      </p:pic>
    </p:spTree>
    <p:extLst>
      <p:ext uri="{BB962C8B-B14F-4D97-AF65-F5344CB8AC3E}">
        <p14:creationId xmlns:p14="http://schemas.microsoft.com/office/powerpoint/2010/main" val="11121494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3502878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3712"/>
          </a:xfrm>
          <a:prstGeom prst="rect">
            <a:avLst/>
          </a:prstGeom>
        </p:spPr>
      </p:pic>
    </p:spTree>
    <p:extLst>
      <p:ext uri="{BB962C8B-B14F-4D97-AF65-F5344CB8AC3E}">
        <p14:creationId xmlns:p14="http://schemas.microsoft.com/office/powerpoint/2010/main" val="31714109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4031"/>
          </a:xfrm>
          <a:prstGeom prst="rect">
            <a:avLst/>
          </a:prstGeom>
        </p:spPr>
      </p:pic>
    </p:spTree>
    <p:extLst>
      <p:ext uri="{BB962C8B-B14F-4D97-AF65-F5344CB8AC3E}">
        <p14:creationId xmlns:p14="http://schemas.microsoft.com/office/powerpoint/2010/main" val="556228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03439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Valley Gardens, Harrogate.</a:t>
            </a:r>
          </a:p>
        </p:txBody>
      </p:sp>
      <p:sp>
        <p:nvSpPr>
          <p:cNvPr id="3" name="2 Marcador de contenido"/>
          <p:cNvSpPr>
            <a:spLocks noGrp="1"/>
          </p:cNvSpPr>
          <p:nvPr>
            <p:ph sz="quarter" idx="1"/>
          </p:nvPr>
        </p:nvSpPr>
        <p:spPr/>
        <p:txBody>
          <a:bodyPr>
            <a:normAutofit fontScale="92500"/>
          </a:bodyPr>
          <a:lstStyle/>
          <a:p>
            <a:r>
              <a:rPr lang="es-ES" dirty="0"/>
              <a:t>La zona se mantuvo en un estado primitivo hasta 1778 cuando los pantanos del campo se convirtió en parte de la famosa callejero de Harrogate - un gran pedazo de tierra común abierta en el centro de la ciudad.</a:t>
            </a:r>
          </a:p>
          <a:p>
            <a:r>
              <a:rPr lang="es-ES" dirty="0"/>
              <a:t> Poco a poco, la zona se ha mejorado y equipado con un sendero sólido en 1847 y los pozos más importantes con piedras Buen nivel de cabezas. La primera bomba de casa para la Magnesia Bueno fue construido en 1858 (actualmente en proceso de una reforma completa) y los arcenes de la senda plantado a un diseño por Surveyor del Consejo, que incorpora características propuestas por un número de otros diseñadores en 1886/7. </a:t>
            </a:r>
          </a:p>
        </p:txBody>
      </p:sp>
    </p:spTree>
    <p:extLst>
      <p:ext uri="{BB962C8B-B14F-4D97-AF65-F5344CB8AC3E}">
        <p14:creationId xmlns:p14="http://schemas.microsoft.com/office/powerpoint/2010/main" val="19508011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 La nueva sala de bombeo Magnesia, (ahora el café) fue construido en 1895. Concejal Binns incorporado por la fuerza una gran superficie de terreno consejo en los jardines de derribar la pared que divide a sí mismo una noche en 1911. Posteriormente, el Sun Pavilion y columnatas fueron construidos en esta "extensión" en 1933. </a:t>
            </a:r>
          </a:p>
          <a:p>
            <a:r>
              <a:rPr lang="es-ES" dirty="0"/>
              <a:t>El campo había sido muy mejorada por la adición de circulares macizos de flores y paseos en la década de 1920. Después de la Segunda Guerra Mundial una amplia variedad de especímenes botánicas y se plantaron en 1957 que el Jardín Botánico de Christchurch en Nueva Zelanda generosamente donó y que fueron plantados en el Jardin de Nueva Zelanda Jardín, construido para este fin. </a:t>
            </a:r>
          </a:p>
        </p:txBody>
      </p:sp>
    </p:spTree>
    <p:extLst>
      <p:ext uri="{BB962C8B-B14F-4D97-AF65-F5344CB8AC3E}">
        <p14:creationId xmlns:p14="http://schemas.microsoft.com/office/powerpoint/2010/main" val="32568900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Estos han sido rediseñados en 2010 y ahora incluyen tallas de madera. La colección botánica de plantas trepadoras ha llevado a replantearse el columnatas, la restauración de parte del concepto original de las pasarelas atractivas y protegidas en los jardines. Los Jardines del Valle fue la casa de la primavera Flower Show Harrogate durante casi setenta años.</a:t>
            </a:r>
          </a:p>
          <a:p>
            <a:r>
              <a:rPr lang="es-ES" dirty="0"/>
              <a:t>Los Jardines del Valle y los pinares cubren unas 17 hectáreas y para exhibir rarezas alpinas en primavera, un romántico rododendro dell, displays de cama de temporada, y una pantalla de dalia magnífica a finales de verano.</a:t>
            </a:r>
          </a:p>
          <a:p>
            <a:endParaRPr lang="es-ES" dirty="0"/>
          </a:p>
          <a:p>
            <a:endParaRPr lang="es-ES" dirty="0"/>
          </a:p>
          <a:p>
            <a:endParaRPr lang="es-ES" dirty="0"/>
          </a:p>
        </p:txBody>
      </p:sp>
    </p:spTree>
    <p:extLst>
      <p:ext uri="{BB962C8B-B14F-4D97-AF65-F5344CB8AC3E}">
        <p14:creationId xmlns:p14="http://schemas.microsoft.com/office/powerpoint/2010/main" val="29977840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Parte de los Jardines del Valle se conocen como campo de pantanos, donde se cree que un mayor número de fuentes de agua mineral salen a la superficie que cualquier otro lugar conocido en la tierra. </a:t>
            </a:r>
          </a:p>
          <a:p>
            <a:r>
              <a:rPr lang="es-ES" dirty="0"/>
              <a:t>36 de 88 pozos minerales de Harrogate se encuentran dentro de los jardines, sin dos que sean semejantes.</a:t>
            </a:r>
          </a:p>
          <a:p>
            <a:r>
              <a:rPr lang="es-ES" dirty="0"/>
              <a:t>Jardines del Valle son  un parque público.</a:t>
            </a:r>
          </a:p>
        </p:txBody>
      </p:sp>
    </p:spTree>
    <p:extLst>
      <p:ext uri="{BB962C8B-B14F-4D97-AF65-F5344CB8AC3E}">
        <p14:creationId xmlns:p14="http://schemas.microsoft.com/office/powerpoint/2010/main" val="13960185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330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546279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8991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7393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07658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980728"/>
            <a:ext cx="1548908" cy="998319"/>
          </a:xfrm>
          <a:prstGeom prst="rect">
            <a:avLst/>
          </a:prstGeom>
        </p:spPr>
      </p:pic>
    </p:spTree>
    <p:extLst>
      <p:ext uri="{BB962C8B-B14F-4D97-AF65-F5344CB8AC3E}">
        <p14:creationId xmlns:p14="http://schemas.microsoft.com/office/powerpoint/2010/main" val="28275596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23"/>
          <a:stretch/>
        </p:blipFill>
        <p:spPr>
          <a:xfrm>
            <a:off x="-108520" y="-171400"/>
            <a:ext cx="9252520" cy="7029400"/>
          </a:xfrm>
          <a:prstGeom prst="rect">
            <a:avLst/>
          </a:prstGeom>
        </p:spPr>
      </p:pic>
    </p:spTree>
    <p:extLst>
      <p:ext uri="{BB962C8B-B14F-4D97-AF65-F5344CB8AC3E}">
        <p14:creationId xmlns:p14="http://schemas.microsoft.com/office/powerpoint/2010/main" val="32653208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0"/>
          <a:stretch/>
        </p:blipFill>
        <p:spPr>
          <a:xfrm>
            <a:off x="0" y="0"/>
            <a:ext cx="9144000" cy="6858000"/>
          </a:xfrm>
          <a:prstGeom prst="rect">
            <a:avLst/>
          </a:prstGeom>
        </p:spPr>
      </p:pic>
    </p:spTree>
    <p:extLst>
      <p:ext uri="{BB962C8B-B14F-4D97-AF65-F5344CB8AC3E}">
        <p14:creationId xmlns:p14="http://schemas.microsoft.com/office/powerpoint/2010/main" val="18196962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98"/>
          <a:stretch/>
        </p:blipFill>
        <p:spPr>
          <a:xfrm>
            <a:off x="0" y="0"/>
            <a:ext cx="9144000" cy="7029400"/>
          </a:xfrm>
          <a:prstGeom prst="rect">
            <a:avLst/>
          </a:prstGeom>
        </p:spPr>
      </p:pic>
    </p:spTree>
    <p:extLst>
      <p:ext uri="{BB962C8B-B14F-4D97-AF65-F5344CB8AC3E}">
        <p14:creationId xmlns:p14="http://schemas.microsoft.com/office/powerpoint/2010/main" val="18334094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781800"/>
          </a:xfrm>
          <a:prstGeom prst="rect">
            <a:avLst/>
          </a:prstGeom>
        </p:spPr>
      </p:pic>
    </p:spTree>
    <p:extLst>
      <p:ext uri="{BB962C8B-B14F-4D97-AF65-F5344CB8AC3E}">
        <p14:creationId xmlns:p14="http://schemas.microsoft.com/office/powerpoint/2010/main" val="10287142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2570"/>
            <a:ext cx="4508798" cy="346156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1" y="3428999"/>
            <a:ext cx="4595441" cy="35718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4674" y="3284984"/>
            <a:ext cx="4743450" cy="3691308"/>
          </a:xfrm>
          <a:prstGeom prst="rect">
            <a:avLst/>
          </a:prstGeom>
        </p:spPr>
      </p:pic>
    </p:spTree>
    <p:extLst>
      <p:ext uri="{BB962C8B-B14F-4D97-AF65-F5344CB8AC3E}">
        <p14:creationId xmlns:p14="http://schemas.microsoft.com/office/powerpoint/2010/main" val="37718781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14295"/>
            <a:ext cx="9144000" cy="374370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11429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114295"/>
          </a:xfrm>
          <a:prstGeom prst="rect">
            <a:avLst/>
          </a:prstGeom>
        </p:spPr>
      </p:pic>
    </p:spTree>
    <p:extLst>
      <p:ext uri="{BB962C8B-B14F-4D97-AF65-F5344CB8AC3E}">
        <p14:creationId xmlns:p14="http://schemas.microsoft.com/office/powerpoint/2010/main" val="21953205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8996687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92766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8688096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60864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5000"/>
          <a:stretch/>
        </p:blipFill>
        <p:spPr>
          <a:xfrm>
            <a:off x="4572000" y="-1"/>
            <a:ext cx="4572000" cy="334327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540572" cy="328954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343274"/>
            <a:ext cx="4604568" cy="3514726"/>
          </a:xfrm>
          <a:prstGeom prst="rect">
            <a:avLst/>
          </a:prstGeom>
        </p:spPr>
      </p:pic>
    </p:spTree>
    <p:extLst>
      <p:ext uri="{BB962C8B-B14F-4D97-AF65-F5344CB8AC3E}">
        <p14:creationId xmlns:p14="http://schemas.microsoft.com/office/powerpoint/2010/main" val="22600014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14648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125</TotalTime>
  <Words>1924</Words>
  <Application>Microsoft Office PowerPoint</Application>
  <PresentationFormat>Presentación en pantalla (4:3)</PresentationFormat>
  <Paragraphs>239</Paragraphs>
  <Slides>110</Slides>
  <Notes>94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110</vt:i4>
      </vt:variant>
    </vt:vector>
  </HeadingPairs>
  <TitlesOfParts>
    <vt:vector size="117" baseType="lpstr">
      <vt:lpstr>Arial</vt:lpstr>
      <vt:lpstr>Calibri</vt:lpstr>
      <vt:lpstr>Century Schoolbook</vt:lpstr>
      <vt:lpstr>Wingdings</vt:lpstr>
      <vt:lpstr>Wingdings 2</vt:lpstr>
      <vt:lpstr>1_Default Theme</vt:lpstr>
      <vt:lpstr>Default Theme</vt:lpstr>
      <vt:lpstr>EUROPA.-LA VUELTA AL MUNDO EN 885 JARDINES.-   INGLESES.-Tylney Hall .-tyntesfield.-Bristol Botanic Gardens.-Upton House.-Upton Wold..-Valley Gardens </vt:lpstr>
      <vt:lpstr>Tylney Hall Hotel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tyntesfield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University of Bristol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UPTON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Upton Wold.</vt:lpstr>
      <vt:lpstr>Presentación de PowerPoint</vt:lpstr>
      <vt:lpstr>Presentación de PowerPoint</vt:lpstr>
      <vt:lpstr>Presentación de PowerPoint</vt:lpstr>
      <vt:lpstr>Presentación de PowerPoint</vt:lpstr>
      <vt:lpstr>Presentación de PowerPoint</vt:lpstr>
      <vt:lpstr>Presentación de PowerPoint</vt:lpstr>
      <vt:lpstr>Valley Gardens, Harrogate.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 JARDINES INGLESES.-</dc:title>
  <dc:creator>Josep</dc:creator>
  <cp:lastModifiedBy>Usuario</cp:lastModifiedBy>
  <cp:revision>15</cp:revision>
  <dcterms:created xsi:type="dcterms:W3CDTF">2015-01-17T07:18:59Z</dcterms:created>
  <dcterms:modified xsi:type="dcterms:W3CDTF">2018-03-07T12:27:09Z</dcterms:modified>
</cp:coreProperties>
</file>