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14" autoAdjust="0"/>
  </p:normalViewPr>
  <p:slideViewPr>
    <p:cSldViewPr>
      <p:cViewPr varScale="1">
        <p:scale>
          <a:sx n="104" d="100"/>
          <a:sy n="104" d="100"/>
        </p:scale>
        <p:origin x="2364"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82D5F9-6CCC-4689-9510-66EEE6846C5D}"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8A1EA5-84FA-4F8E-BBE6-FDC5800409AA}" type="slidenum">
              <a:rPr lang="es-ES" smtClean="0"/>
              <a:t>‹Nº›</a:t>
            </a:fld>
            <a:endParaRPr lang="es-ES" dirty="0"/>
          </a:p>
        </p:txBody>
      </p:sp>
    </p:spTree>
    <p:extLst>
      <p:ext uri="{BB962C8B-B14F-4D97-AF65-F5344CB8AC3E}">
        <p14:creationId xmlns:p14="http://schemas.microsoft.com/office/powerpoint/2010/main" val="3141718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Merrion Square. Crataegus y Aesculus</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3094908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Merrion Square.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15846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Merrion Square.-Esculturas</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3411900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Merrion Square .-Esculturas</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4223686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Merrion Square.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52917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Merrior Square.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042921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Merrion Square.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161383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Merrion Square.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530487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Merrion Square.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629946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Merrion Square.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399665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Merrion Square.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11474214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Merrion Square.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091024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Merrion Square.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807585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Merrior Square.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40002996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Merrior Square.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4138720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Merrior Square.-Playground.</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714650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Merrior Square.-Paseo</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517389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Merrior Square.-Playground.</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7074636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Merrior Square.-Rhododendron</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986920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Merrior Square.-Syringa</a:t>
            </a:r>
            <a:r>
              <a:rPr lang="es-ES" baseline="0" dirty="0"/>
              <a:t> persica</a:t>
            </a:r>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2448928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Merrior Square.-Taxus</a:t>
            </a:r>
            <a:r>
              <a:rPr lang="es-ES" baseline="0" dirty="0"/>
              <a:t> baccata fastigiata y Cedro</a:t>
            </a:r>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444376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Merrior Square.-.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597185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Merrior Square.-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16079731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Merrior Square.-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1053459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Alejandra</a:t>
            </a:r>
            <a:r>
              <a:rPr lang="es-ES" baseline="0" dirty="0"/>
              <a:t> Park.-Cardiff</a:t>
            </a:r>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89880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Avebury Manor Gardens.-Wiltshire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9531738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13262043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Gardens.-Cardiff.</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0832700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Gardens.-Cardiff.</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9447173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Gardens.-Cardiff.</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4840960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Alexandra_Gardens_War_Memorial_Cardiff</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8548437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Gardens.-Cardiff.</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0149408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Gardens.-Cardiff.</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23237585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Alexandra_Gardens_War_Memorial_Cardiff</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6035236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6961251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Alexandra_Gardens_War_Memorial_Cardiff</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7568660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 Gardens.-Cardiff</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8067302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Alexandra_Gardens_War_Memorial_Cardiff</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40964945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Alexandra_Gardens_War_Memorial_Cardiff</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1607032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Alexandra_Gardens_War_Memorial_Cardiff</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41221539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Alexandra_Gardens_War_Memorial_Cardiff</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1328405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Alkexandra..-Gorsedd Gardens</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6715586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Alkexandra..-Gorsedd Gardens.-The Girl</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1538820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Alkexandra..-Gorsedd Gardens</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6087292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5066612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8274921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1836991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7450967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6283317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9662154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2256988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5827303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4443418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1079138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3923690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2803012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5295205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8238726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5963368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8871672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0082793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6268015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6442736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61900031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9739503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Cookery.-</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57492624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8386549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Ballyrobert</a:t>
            </a:r>
            <a:r>
              <a:rPr lang="es-ES" baseline="0" dirty="0"/>
              <a:t> </a:t>
            </a:r>
            <a:r>
              <a:rPr lang="es-ES" dirty="0"/>
              <a:t>Cottage</a:t>
            </a:r>
            <a:r>
              <a:rPr lang="es-ES" baseline="0" dirty="0"/>
              <a:t>  G</a:t>
            </a:r>
            <a:r>
              <a:rPr lang="es-ES" dirty="0"/>
              <a:t>arden.-</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93162256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Ballyrobert Cottage  Garden.-</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7922210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Ballyrobert Cottage  Garden.-</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27832931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Ballyrobert Cottage  Garden.-</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7690511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3009252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Bantry House </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6780177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Gardens</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57268094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91485984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6272021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9999054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9394631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57256774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1016533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Gardens</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17553401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34025735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07825307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54448128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182465279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46639571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50064343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10571936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416259412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373638840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28896424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219798188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0629863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73614176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386266884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283297527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55436905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131006842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344927359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128090062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426632032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353382975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a:t>
            </a:r>
          </a:p>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320227833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426613301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158425375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332184925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315211820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352964154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413366531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327313446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Gardens.</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111242590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251333620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Gardens</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136</a:t>
            </a:fld>
            <a:endParaRPr lang="es-ES" dirty="0">
              <a:solidFill>
                <a:prstClr val="black"/>
              </a:solidFill>
            </a:endParaRPr>
          </a:p>
        </p:txBody>
      </p:sp>
    </p:spTree>
    <p:extLst>
      <p:ext uri="{BB962C8B-B14F-4D97-AF65-F5344CB8AC3E}">
        <p14:creationId xmlns:p14="http://schemas.microsoft.com/office/powerpoint/2010/main" val="104098864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Gardens</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121803649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Bantry House Gardens</a:t>
            </a:r>
          </a:p>
        </p:txBody>
      </p:sp>
      <p:sp>
        <p:nvSpPr>
          <p:cNvPr id="4" name="3 Marcador de número de diapositiva"/>
          <p:cNvSpPr>
            <a:spLocks noGrp="1"/>
          </p:cNvSpPr>
          <p:nvPr>
            <p:ph type="sldNum" sz="quarter" idx="10"/>
          </p:nvPr>
        </p:nvSpPr>
        <p:spPr/>
        <p:txBody>
          <a:bodyPr/>
          <a:lstStyle/>
          <a:p>
            <a:fld id="{DC67C49B-5981-4D1F-BF88-023823E9105D}"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2314122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jpg"/></Relationships>
</file>

<file path=ppt/slides/_rels/slide4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5" Type="http://schemas.openxmlformats.org/officeDocument/2006/relationships/image" Target="../media/image63.jpg"/><Relationship Id="rId4" Type="http://schemas.openxmlformats.org/officeDocument/2006/relationships/image" Target="../media/image62.jp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90.jpg"/><Relationship Id="rId5" Type="http://schemas.openxmlformats.org/officeDocument/2006/relationships/image" Target="../media/image89.jpg"/><Relationship Id="rId4" Type="http://schemas.openxmlformats.org/officeDocument/2006/relationships/image" Target="../media/image88.jpg"/></Relationships>
</file>

<file path=ppt/slides/_rels/slide84.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19.jpg"/></Relationships>
</file>

<file path=ppt/slides/_rels/slide118.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11.xml"/><Relationship Id="rId1" Type="http://schemas.openxmlformats.org/officeDocument/2006/relationships/slideLayout" Target="../slideLayouts/slideLayout7.xml"/><Relationship Id="rId4" Type="http://schemas.openxmlformats.org/officeDocument/2006/relationships/image" Target="../media/image137.jpeg"/></Relationships>
</file>

<file path=ppt/slides/_rels/slide135.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1944216"/>
          </a:xfrm>
        </p:spPr>
        <p:txBody>
          <a:bodyPr>
            <a:normAutofit/>
          </a:bodyPr>
          <a:lstStyle/>
          <a:p>
            <a:r>
              <a:rPr lang="es-ES" dirty="0"/>
              <a:t>EUROPA.-LA VUELTA AL MUNDO EN 885 JARDINES.-IRLANDA.-A</a:t>
            </a:r>
            <a:br>
              <a:rPr lang="es-ES" dirty="0"/>
            </a:br>
            <a:endParaRPr lang="es-ES" dirty="0"/>
          </a:p>
        </p:txBody>
      </p:sp>
      <p:sp>
        <p:nvSpPr>
          <p:cNvPr id="3" name="2 Subtítulo"/>
          <p:cNvSpPr>
            <a:spLocks noGrp="1"/>
          </p:cNvSpPr>
          <p:nvPr>
            <p:ph type="subTitle" idx="1"/>
          </p:nvPr>
        </p:nvSpPr>
        <p:spPr>
          <a:xfrm>
            <a:off x="2627784" y="4437112"/>
            <a:ext cx="5184575" cy="1512168"/>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Merrion Square.</a:t>
            </a:r>
          </a:p>
        </p:txBody>
      </p:sp>
      <p:sp>
        <p:nvSpPr>
          <p:cNvPr id="3" name="2 Marcador de contenido"/>
          <p:cNvSpPr>
            <a:spLocks noGrp="1"/>
          </p:cNvSpPr>
          <p:nvPr>
            <p:ph sz="quarter" idx="1"/>
          </p:nvPr>
        </p:nvSpPr>
        <p:spPr/>
        <p:txBody>
          <a:bodyPr/>
          <a:lstStyle/>
          <a:p>
            <a:r>
              <a:rPr lang="es-ES" dirty="0"/>
              <a:t>Merrion Square es una de las mayores y más grandiosa plazas georgianas de Dublín.</a:t>
            </a:r>
          </a:p>
          <a:p>
            <a:r>
              <a:rPr lang="es-ES" dirty="0"/>
              <a:t> En tres lados son casas georgianas y por el otro el jardín de Leinster House, y dos museos.</a:t>
            </a:r>
          </a:p>
          <a:p>
            <a:r>
              <a:rPr lang="es-ES" dirty="0"/>
              <a:t> Muchas de las casas utilizan predominantemente como espacio de oficinas - tienen placas detallando los ricos y famosos que vivieron en ellas. </a:t>
            </a:r>
          </a:p>
          <a:p>
            <a:r>
              <a:rPr lang="es-ES" dirty="0"/>
              <a:t>El parque central atractivo cuenta con coloridas flores y arbustos.</a:t>
            </a:r>
          </a:p>
          <a:p>
            <a:r>
              <a:rPr lang="es-ES" dirty="0"/>
              <a:t> La estatua de Oscar Wilde descansa en la roca. </a:t>
            </a:r>
          </a:p>
        </p:txBody>
      </p:sp>
    </p:spTree>
    <p:extLst>
      <p:ext uri="{BB962C8B-B14F-4D97-AF65-F5344CB8AC3E}">
        <p14:creationId xmlns:p14="http://schemas.microsoft.com/office/powerpoint/2010/main" val="2387351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construcción de las casas georgianas en Merrion Square se inició en 1762 y continuó durante 30 años. </a:t>
            </a:r>
          </a:p>
          <a:p>
            <a:r>
              <a:rPr lang="es-ES" dirty="0"/>
              <a:t>La primera planta del parque muestra una doble hilera de árboles en todo el perímetro que se adjunta más adelante por una verja en los primeros años del siglo XIX. </a:t>
            </a:r>
          </a:p>
          <a:p>
            <a:r>
              <a:rPr lang="es-ES" dirty="0"/>
              <a:t>El enfoque al 'Jardin Anglaise fue adoptado para el diseño del parque con césped, macizos de contorno informales de árboles, caminos hundidos curvas y la plantación perimetral. </a:t>
            </a:r>
          </a:p>
          <a:p>
            <a:r>
              <a:rPr lang="es-ES" dirty="0"/>
              <a:t>Merrion Square pronto se convirtió en una más de moda de la aristocracia y las clases profesionales.</a:t>
            </a:r>
          </a:p>
        </p:txBody>
      </p:sp>
    </p:spTree>
    <p:extLst>
      <p:ext uri="{BB962C8B-B14F-4D97-AF65-F5344CB8AC3E}">
        <p14:creationId xmlns:p14="http://schemas.microsoft.com/office/powerpoint/2010/main" val="1637665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El parque fue comprado en la finca de Pembroke por la Iglesia Católica Romana en 1930 por 100.000 como un sitio para una catedral. </a:t>
            </a:r>
          </a:p>
          <a:p>
            <a:r>
              <a:rPr lang="es-ES" dirty="0"/>
              <a:t>Sin embargo, nunca se materializó este proyecto y en 1974 el entonces Arzobispo, Dermot Ryan, transfirió las 4,75 hectáreas  a Dublín Corporación para usar un parque público.</a:t>
            </a:r>
          </a:p>
          <a:p>
            <a:r>
              <a:rPr lang="es-ES" dirty="0"/>
              <a:t> Las características notables del parque son muchas esculturas finas, el Memorial Rutland, una colección de viejas farolas de Dublín, un jardín floral central; un jardín de brezos y un parque infantil.</a:t>
            </a:r>
          </a:p>
        </p:txBody>
      </p:sp>
    </p:spTree>
    <p:extLst>
      <p:ext uri="{BB962C8B-B14F-4D97-AF65-F5344CB8AC3E}">
        <p14:creationId xmlns:p14="http://schemas.microsoft.com/office/powerpoint/2010/main" val="458024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992"/>
            <a:ext cx="4716016" cy="6858000"/>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54424" y="-61211"/>
            <a:ext cx="4489576" cy="6858000"/>
          </a:xfrm>
          <a:prstGeom prst="rect">
            <a:avLst/>
          </a:prstGeom>
        </p:spPr>
      </p:pic>
    </p:spTree>
    <p:extLst>
      <p:ext uri="{BB962C8B-B14F-4D97-AF65-F5344CB8AC3E}">
        <p14:creationId xmlns:p14="http://schemas.microsoft.com/office/powerpoint/2010/main" val="1688690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9700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7349"/>
            <a:ext cx="486003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3" y="-17349"/>
            <a:ext cx="4286580" cy="6858000"/>
          </a:xfrm>
          <a:prstGeom prst="rect">
            <a:avLst/>
          </a:prstGeom>
        </p:spPr>
      </p:pic>
    </p:spTree>
    <p:extLst>
      <p:ext uri="{BB962C8B-B14F-4D97-AF65-F5344CB8AC3E}">
        <p14:creationId xmlns:p14="http://schemas.microsoft.com/office/powerpoint/2010/main" val="935382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2" y="0"/>
            <a:ext cx="48509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2043613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5800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00" y="0"/>
            <a:ext cx="5143500" cy="6858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3812065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3000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3423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4277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0160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5774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0588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37" y="32084"/>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35115"/>
            <a:ext cx="4642474" cy="6858000"/>
          </a:xfrm>
          <a:prstGeom prst="rect">
            <a:avLst/>
          </a:prstGeom>
        </p:spPr>
      </p:pic>
    </p:spTree>
    <p:extLst>
      <p:ext uri="{BB962C8B-B14F-4D97-AF65-F5344CB8AC3E}">
        <p14:creationId xmlns:p14="http://schemas.microsoft.com/office/powerpoint/2010/main" val="1851256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71" y="0"/>
            <a:ext cx="5143500" cy="6858000"/>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4007" y="0"/>
            <a:ext cx="4499121" cy="6858000"/>
          </a:xfrm>
          <a:prstGeom prst="rect">
            <a:avLst/>
          </a:prstGeom>
        </p:spPr>
      </p:pic>
    </p:spTree>
    <p:extLst>
      <p:ext uri="{BB962C8B-B14F-4D97-AF65-F5344CB8AC3E}">
        <p14:creationId xmlns:p14="http://schemas.microsoft.com/office/powerpoint/2010/main" val="1601310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4971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8253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3701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2585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1229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76453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3" y="0"/>
            <a:ext cx="4778061"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27725118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19508"/>
            <a:ext cx="4552492" cy="6858000"/>
          </a:xfrm>
          <a:prstGeom prst="rect">
            <a:avLst/>
          </a:prstGeom>
        </p:spPr>
      </p:pic>
    </p:spTree>
    <p:extLst>
      <p:ext uri="{BB962C8B-B14F-4D97-AF65-F5344CB8AC3E}">
        <p14:creationId xmlns:p14="http://schemas.microsoft.com/office/powerpoint/2010/main" val="2373387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81" y="-12576"/>
            <a:ext cx="4835751"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3968" y="-12576"/>
            <a:ext cx="4860032" cy="6858000"/>
          </a:xfrm>
          <a:prstGeom prst="rect">
            <a:avLst/>
          </a:prstGeom>
        </p:spPr>
      </p:pic>
    </p:spTree>
    <p:extLst>
      <p:ext uri="{BB962C8B-B14F-4D97-AF65-F5344CB8AC3E}">
        <p14:creationId xmlns:p14="http://schemas.microsoft.com/office/powerpoint/2010/main" val="40884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0350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9624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Alexandra Park</a:t>
            </a:r>
          </a:p>
        </p:txBody>
      </p:sp>
      <p:sp>
        <p:nvSpPr>
          <p:cNvPr id="3" name="2 Marcador de contenido"/>
          <p:cNvSpPr>
            <a:spLocks noGrp="1"/>
          </p:cNvSpPr>
          <p:nvPr>
            <p:ph sz="quarter" idx="1"/>
          </p:nvPr>
        </p:nvSpPr>
        <p:spPr/>
        <p:txBody>
          <a:bodyPr>
            <a:normAutofit/>
          </a:bodyPr>
          <a:lstStyle/>
          <a:p>
            <a:r>
              <a:rPr lang="es-ES" dirty="0"/>
              <a:t>Cathays Park o Cardiff Centre Cívic  ( galés : Parc Cathays) es un centro cívico en la zona centro de la ciudad de Cardiff , la capital de Gales , que consiste en una serie de principios de edificios del siglo 20 y una central park zona, Alexandra Gardens . Incluye Edwardian edificios como el Templo de la Paz , el Ayuntamiento , el Museo Nacional y Galería de Gales y varios edificios pertenecientes a la Universidad de Cardiff campus. También incluye Cardiff Crown Court , la sede administrativa del Gobierno de Gales , y el más moderno Cardiff Estación Central de Policía.</a:t>
            </a:r>
          </a:p>
        </p:txBody>
      </p:sp>
    </p:spTree>
    <p:extLst>
      <p:ext uri="{BB962C8B-B14F-4D97-AF65-F5344CB8AC3E}">
        <p14:creationId xmlns:p14="http://schemas.microsoft.com/office/powerpoint/2010/main" val="2696916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Además de la amplia zona de césped en frente del Ayuntamiento, Cathays Park incluye tres jardines . Todos los espacios están dentro de las áreas de conservación y muchos de los edificios que la rodean se enumeran.</a:t>
            </a:r>
          </a:p>
          <a:p>
            <a:r>
              <a:rPr lang="es-ES" dirty="0"/>
              <a:t> Los espacios abiertos son muy importantes para la imagen de la ciudad. </a:t>
            </a:r>
          </a:p>
          <a:p>
            <a:r>
              <a:rPr lang="es-ES" dirty="0"/>
              <a:t>Varios edificios importantes por alto estos espacios bien conservados. </a:t>
            </a:r>
          </a:p>
          <a:p>
            <a:r>
              <a:rPr lang="es-ES" dirty="0"/>
              <a:t>Cada uno de los tres jardines tiene su propio carácter muy diferente y cada uno conserva su trazado original. </a:t>
            </a:r>
          </a:p>
          <a:p>
            <a:r>
              <a:rPr lang="es-ES" dirty="0"/>
              <a:t>Dada su ubicación, un gran número de personas visitan y pasan a través y son lugares populares para las pausas del almuerzo. </a:t>
            </a:r>
          </a:p>
        </p:txBody>
      </p:sp>
    </p:spTree>
    <p:extLst>
      <p:ext uri="{BB962C8B-B14F-4D97-AF65-F5344CB8AC3E}">
        <p14:creationId xmlns:p14="http://schemas.microsoft.com/office/powerpoint/2010/main" val="1304588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Alexandra Gardens El nombre de Alexandra de Dinamarca , la reina consorte de Eduardo VII , Jardines Alexandra está situado en el corazón del centro cívico. </a:t>
            </a:r>
          </a:p>
          <a:p>
            <a:r>
              <a:rPr lang="es-ES" dirty="0"/>
              <a:t>Se compone de 2,5 hectáreas de macizos de flores bien cuidados y césped, con el Nacional de Gales Monumento a los Caídos de pie en el centro. Además, hay monumentos en memoria de Raoul Wallenberg , a los que lucharon en la Brigada Internacional durante la guerra civil española , y para los militares de Cardiff que sirvió en la guerra de las Malvinas .</a:t>
            </a:r>
          </a:p>
          <a:p>
            <a:r>
              <a:rPr lang="es-ES" dirty="0"/>
              <a:t> Jardines Gorsedd Situado frente al Museo Nacional, este jardín tiene como eje central un círculo de piedra construido en el año 1899, cuando el Eisteddfod Nacional de Gales se celebró en Cardiff</a:t>
            </a:r>
          </a:p>
        </p:txBody>
      </p:sp>
    </p:spTree>
    <p:extLst>
      <p:ext uri="{BB962C8B-B14F-4D97-AF65-F5344CB8AC3E}">
        <p14:creationId xmlns:p14="http://schemas.microsoft.com/office/powerpoint/2010/main" val="3240333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nombre del jardín se refiere a la Gorsedd de los bardos galeses , el orden ceremonial que rige el Eisteddfod. </a:t>
            </a:r>
          </a:p>
          <a:p>
            <a:r>
              <a:rPr lang="es-ES" dirty="0"/>
              <a:t>El jardín cuenta con estatuas de temas, entre ellos David Lloyd George y Señor Ninian Crichton-Stuart . Con vistas a los jardines Gorsedd, aunque no es estrictamente parte del complejo Cathays Park, es Park House (o McConnochie House), un influyente trabajo por los neo-góticos arquitecto William Burges . </a:t>
            </a:r>
          </a:p>
          <a:p>
            <a:r>
              <a:rPr lang="es-ES" dirty="0"/>
              <a:t>Jardines Friary, construido en honor del 3ro marqués de Bute , contiene topiary , una estatua de pie sobre un pedestal de piedra blasonada con un escudo de armas , y recorte de setos alrededor del perímetro. </a:t>
            </a:r>
          </a:p>
          <a:p>
            <a:endParaRPr lang="es-ES" dirty="0"/>
          </a:p>
        </p:txBody>
      </p:sp>
    </p:spTree>
    <p:extLst>
      <p:ext uri="{BB962C8B-B14F-4D97-AF65-F5344CB8AC3E}">
        <p14:creationId xmlns:p14="http://schemas.microsoft.com/office/powerpoint/2010/main" val="1052462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06496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95928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96028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220"/>
            <a:ext cx="9144000" cy="6849779"/>
          </a:xfrm>
          <a:prstGeom prst="rect">
            <a:avLst/>
          </a:prstGeom>
        </p:spPr>
      </p:pic>
    </p:spTree>
    <p:extLst>
      <p:ext uri="{BB962C8B-B14F-4D97-AF65-F5344CB8AC3E}">
        <p14:creationId xmlns:p14="http://schemas.microsoft.com/office/powerpoint/2010/main" val="31162483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04"/>
          <a:stretch/>
        </p:blipFill>
        <p:spPr>
          <a:xfrm>
            <a:off x="0" y="0"/>
            <a:ext cx="9144000" cy="6957392"/>
          </a:xfrm>
          <a:prstGeom prst="rect">
            <a:avLst/>
          </a:prstGeom>
        </p:spPr>
      </p:pic>
    </p:spTree>
    <p:extLst>
      <p:ext uri="{BB962C8B-B14F-4D97-AF65-F5344CB8AC3E}">
        <p14:creationId xmlns:p14="http://schemas.microsoft.com/office/powerpoint/2010/main" val="12097891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6774305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0553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414467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5452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29366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18" y="0"/>
            <a:ext cx="4773706" cy="3429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0"/>
            <a:ext cx="4355976" cy="3429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3429000"/>
            <a:ext cx="4355976" cy="34290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429000"/>
            <a:ext cx="4788024" cy="3429000"/>
          </a:xfrm>
          <a:prstGeom prst="rect">
            <a:avLst/>
          </a:prstGeom>
        </p:spPr>
      </p:pic>
    </p:spTree>
    <p:extLst>
      <p:ext uri="{BB962C8B-B14F-4D97-AF65-F5344CB8AC3E}">
        <p14:creationId xmlns:p14="http://schemas.microsoft.com/office/powerpoint/2010/main" val="12808986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41905902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25" y="-99392"/>
            <a:ext cx="9144000" cy="6957392"/>
          </a:xfrm>
          <a:prstGeom prst="rect">
            <a:avLst/>
          </a:prstGeom>
        </p:spPr>
      </p:pic>
    </p:spTree>
    <p:extLst>
      <p:ext uri="{BB962C8B-B14F-4D97-AF65-F5344CB8AC3E}">
        <p14:creationId xmlns:p14="http://schemas.microsoft.com/office/powerpoint/2010/main" val="7646975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91515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108604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23447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95246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92047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56470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88048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65735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99392"/>
            <a:ext cx="5004048" cy="3888432"/>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0"/>
            <a:ext cx="4139952" cy="3789040"/>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3501008"/>
            <a:ext cx="4139952" cy="3356992"/>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7"/>
            <a:ext cx="5029200" cy="3343545"/>
          </a:xfrm>
          <a:prstGeom prst="rect">
            <a:avLst/>
          </a:prstGeom>
        </p:spPr>
      </p:pic>
    </p:spTree>
    <p:extLst>
      <p:ext uri="{BB962C8B-B14F-4D97-AF65-F5344CB8AC3E}">
        <p14:creationId xmlns:p14="http://schemas.microsoft.com/office/powerpoint/2010/main" val="31365055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Ballimaloe Cookery</a:t>
            </a:r>
          </a:p>
        </p:txBody>
      </p:sp>
      <p:sp>
        <p:nvSpPr>
          <p:cNvPr id="3" name="2 Marcador de contenido"/>
          <p:cNvSpPr>
            <a:spLocks noGrp="1"/>
          </p:cNvSpPr>
          <p:nvPr>
            <p:ph sz="quarter" idx="1"/>
          </p:nvPr>
        </p:nvSpPr>
        <p:spPr/>
        <p:txBody>
          <a:bodyPr/>
          <a:lstStyle/>
          <a:p>
            <a:r>
              <a:rPr lang="es-ES" dirty="0"/>
              <a:t>El Ballymaloe Cookery School es una escuela de hosteleria, de gestión privada en Shanagarry , County Cork , Irlanda que fue inaugurado en 1983. Está dirigida por Darina Allen la conocida celebridad chef, autor y pionero libro de cocina en Irlanda del movimiento Slow Food y se encuentra en los terrenos de una granja orgánica.</a:t>
            </a:r>
          </a:p>
          <a:p>
            <a:r>
              <a:rPr lang="es-ES" dirty="0"/>
              <a:t>No sabemos cuándo exactamente los jardines presentes en Kinoith fueron creados, pero sí sabemos que el Strangmans, una familia cuáquera, se trasladó a Shanagarry de Waterford en 1830. </a:t>
            </a:r>
          </a:p>
          <a:p>
            <a:endParaRPr lang="es-ES" dirty="0"/>
          </a:p>
        </p:txBody>
      </p:sp>
    </p:spTree>
    <p:extLst>
      <p:ext uri="{BB962C8B-B14F-4D97-AF65-F5344CB8AC3E}">
        <p14:creationId xmlns:p14="http://schemas.microsoft.com/office/powerpoint/2010/main" val="13126127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Suponemos que los jardines se iniciaron poco después de su llegada, sin duda algunos de los árboles que rodeaban el perímetro fecha de nuevo a principios de la década de 1800. </a:t>
            </a:r>
          </a:p>
          <a:p>
            <a:r>
              <a:rPr lang="es-ES" dirty="0"/>
              <a:t>De la memoria popular entendemos que los jardines estaban impecablemente cuidados durante generaciones por dos jardineros a tiempo completo y varios ayudantes, pero poco a poco se deterioró tras la muerte de Lydia Strangman en 1952.</a:t>
            </a:r>
          </a:p>
          <a:p>
            <a:r>
              <a:rPr lang="es-ES" dirty="0"/>
              <a:t> Cuando Darina Allen llegó a Kinoith en 1970 como una novia joven, los jardines se había convertido en un desierto.</a:t>
            </a:r>
          </a:p>
        </p:txBody>
      </p:sp>
    </p:spTree>
    <p:extLst>
      <p:ext uri="{BB962C8B-B14F-4D97-AF65-F5344CB8AC3E}">
        <p14:creationId xmlns:p14="http://schemas.microsoft.com/office/powerpoint/2010/main" val="12125279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La restauración del jardín en Kinoith comenzó en serio en 1983, justo después de la escuela de cocina de Ballymaloe fue establecida.</a:t>
            </a:r>
          </a:p>
          <a:p>
            <a:r>
              <a:rPr lang="es-ES" dirty="0"/>
              <a:t> Antes  Darina había hecho unos pocos, en sus palabras, "débiles intentos de penetrar en el desierto, pero se vieron desbordados por lo que parecía ser la enormidad de la tarea en ese momento. </a:t>
            </a:r>
          </a:p>
          <a:p>
            <a:r>
              <a:rPr lang="es-ES" dirty="0"/>
              <a:t>Poco a poco, lo que comenzó como una necesidad de poner en orden se convirtió en una pasión cuando empezaron a descubrir e identificar las viejas plantas y árboles que habían sobrevivido a los largos años de abandono. </a:t>
            </a:r>
          </a:p>
        </p:txBody>
      </p:sp>
    </p:spTree>
    <p:extLst>
      <p:ext uri="{BB962C8B-B14F-4D97-AF65-F5344CB8AC3E}">
        <p14:creationId xmlns:p14="http://schemas.microsoft.com/office/powerpoint/2010/main" val="1382744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Una de las más bellas sorpresas fue el descubrimiento de un pequeño estanque en la parte superior del jardín junto a la casa de veraneo de edad.</a:t>
            </a:r>
          </a:p>
          <a:p>
            <a:r>
              <a:rPr lang="es-ES" dirty="0"/>
              <a:t>Darina Allen descubrió un mosaico encantador a partir de fragmentos de porcelana rota y fechado 1912 que habían sido despedidos por Lydia Strangman y su madre Louisa.</a:t>
            </a:r>
          </a:p>
          <a:p>
            <a:r>
              <a:rPr lang="es-ES" dirty="0"/>
              <a:t> Había sido cubierto por mantillo de hojas y desechos de jardín durante casi 90 años. </a:t>
            </a:r>
          </a:p>
          <a:p>
            <a:r>
              <a:rPr lang="es-ES" dirty="0"/>
              <a:t>Lydia, un talentoso acuarelista, encontró a su jardín una fuente de inspiración. Muchas de sus pinturas  que sobrevivian han sido de gran ayuda en el proceso de restauración.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36259486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24422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06173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38757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55559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27971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 y="0"/>
            <a:ext cx="9139518" cy="6858000"/>
          </a:xfrm>
          <a:prstGeom prst="rect">
            <a:avLst/>
          </a:prstGeom>
        </p:spPr>
      </p:pic>
    </p:spTree>
    <p:extLst>
      <p:ext uri="{BB962C8B-B14F-4D97-AF65-F5344CB8AC3E}">
        <p14:creationId xmlns:p14="http://schemas.microsoft.com/office/powerpoint/2010/main" val="34838798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8682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86518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2841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43060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10939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38857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71318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9884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45647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67630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10444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39958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0889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31054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92"/>
          <a:stretch/>
        </p:blipFill>
        <p:spPr>
          <a:xfrm>
            <a:off x="0" y="40340"/>
            <a:ext cx="9144000" cy="6817660"/>
          </a:xfrm>
          <a:prstGeom prst="rect">
            <a:avLst/>
          </a:prstGeom>
        </p:spPr>
      </p:pic>
    </p:spTree>
    <p:extLst>
      <p:ext uri="{BB962C8B-B14F-4D97-AF65-F5344CB8AC3E}">
        <p14:creationId xmlns:p14="http://schemas.microsoft.com/office/powerpoint/2010/main" val="27822679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07504"/>
            <a:ext cx="9144000" cy="7965504"/>
          </a:xfrm>
          <a:prstGeom prst="rect">
            <a:avLst/>
          </a:prstGeom>
        </p:spPr>
      </p:pic>
    </p:spTree>
    <p:extLst>
      <p:ext uri="{BB962C8B-B14F-4D97-AF65-F5344CB8AC3E}">
        <p14:creationId xmlns:p14="http://schemas.microsoft.com/office/powerpoint/2010/main" val="38940622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03472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272724" cy="328498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84984"/>
            <a:ext cx="4644008"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2724" y="0"/>
            <a:ext cx="4871276" cy="3284984"/>
          </a:xfrm>
          <a:prstGeom prst="rect">
            <a:avLst/>
          </a:prstGeom>
        </p:spPr>
      </p:pic>
      <p:pic>
        <p:nvPicPr>
          <p:cNvPr id="7" name="6 Imagen"/>
          <p:cNvPicPr>
            <a:picLocks noChangeAspect="1"/>
          </p:cNvPicPr>
          <p:nvPr/>
        </p:nvPicPr>
        <p:blipFill rotWithShape="1">
          <a:blip r:embed="rId6">
            <a:extLst>
              <a:ext uri="{28A0092B-C50C-407E-A947-70E740481C1C}">
                <a14:useLocalDpi xmlns:a14="http://schemas.microsoft.com/office/drawing/2010/main" val="0"/>
              </a:ext>
            </a:extLst>
          </a:blip>
          <a:srcRect r="1232" b="5269"/>
          <a:stretch/>
        </p:blipFill>
        <p:spPr>
          <a:xfrm>
            <a:off x="4272724" y="3284984"/>
            <a:ext cx="4871276" cy="3573016"/>
          </a:xfrm>
          <a:prstGeom prst="rect">
            <a:avLst/>
          </a:prstGeom>
        </p:spPr>
      </p:pic>
    </p:spTree>
    <p:extLst>
      <p:ext uri="{BB962C8B-B14F-4D97-AF65-F5344CB8AC3E}">
        <p14:creationId xmlns:p14="http://schemas.microsoft.com/office/powerpoint/2010/main" val="24505453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75288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Ballyrobert cottage garden.-</a:t>
            </a:r>
          </a:p>
        </p:txBody>
      </p:sp>
      <p:sp>
        <p:nvSpPr>
          <p:cNvPr id="3" name="2 Marcador de contenido"/>
          <p:cNvSpPr>
            <a:spLocks noGrp="1"/>
          </p:cNvSpPr>
          <p:nvPr>
            <p:ph sz="quarter" idx="1"/>
          </p:nvPr>
        </p:nvSpPr>
        <p:spPr/>
        <p:txBody>
          <a:bodyPr/>
          <a:lstStyle/>
          <a:p>
            <a:r>
              <a:rPr lang="es-ES" dirty="0"/>
              <a:t>El jardín de Irlanda y el filósofo paisajista, William Robinson , fue la inspiración para el diseño de este jardín.</a:t>
            </a:r>
          </a:p>
          <a:p>
            <a:r>
              <a:rPr lang="es-ES" dirty="0"/>
              <a:t> Originalmente era una granja tradicional pequeña, los propietarios han utilizado contextual de diseño siguiendo el principio robinsoniano de un "jardín para adaptarse al lugar". </a:t>
            </a:r>
          </a:p>
          <a:p>
            <a:r>
              <a:rPr lang="es-ES" dirty="0"/>
              <a:t>Muchos elementos del paisaje tradicional se han mantenido y otros agregados en el contexto de una "Garden Cottage Ulster". </a:t>
            </a:r>
          </a:p>
        </p:txBody>
      </p:sp>
    </p:spTree>
    <p:extLst>
      <p:ext uri="{BB962C8B-B14F-4D97-AF65-F5344CB8AC3E}">
        <p14:creationId xmlns:p14="http://schemas.microsoft.com/office/powerpoint/2010/main" val="6105367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Una serie de zonas ajardinadas que unen naturalmente es la base de este jardín</a:t>
            </a:r>
          </a:p>
          <a:p>
            <a:r>
              <a:rPr lang="es-ES" dirty="0"/>
              <a:t> Éstos son temáticos y diferenciados para crear interés durante todo el año. </a:t>
            </a:r>
          </a:p>
          <a:p>
            <a:r>
              <a:rPr lang="es-ES" dirty="0"/>
              <a:t>Tal vez la característica más destacada es la gran colección de plantas herbáceas que crean una matriz de color, textura y forma desde la primavera hasta el otoño.</a:t>
            </a:r>
          </a:p>
          <a:p>
            <a:r>
              <a:rPr lang="es-ES" dirty="0"/>
              <a:t>Garden Cottage Ballyrobert tiene sus "raíces" inmersos en la historia del Ulster. </a:t>
            </a:r>
          </a:p>
          <a:p>
            <a:r>
              <a:rPr lang="es-ES" dirty="0"/>
              <a:t>La casa y el granero tienen cerca de por lo menos doscientos años, la granja era más probable una propiedad original asignada a través de la iniciativa de la Corona Inglesa de lograr la "plantación" del Ulster. </a:t>
            </a:r>
          </a:p>
        </p:txBody>
      </p:sp>
    </p:spTree>
    <p:extLst>
      <p:ext uri="{BB962C8B-B14F-4D97-AF65-F5344CB8AC3E}">
        <p14:creationId xmlns:p14="http://schemas.microsoft.com/office/powerpoint/2010/main" val="22405869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Aunque había un pequeño jardín asociado a la propiedad esta era insignificante.</a:t>
            </a:r>
          </a:p>
          <a:p>
            <a:r>
              <a:rPr lang="es-ES" dirty="0"/>
              <a:t> Los actuales propietarios, que adquirieron la propiedad en 1995, se embarcaron en un diseño único para combinar el patrimonio construido con el de la naturaleza y la horticultura.</a:t>
            </a:r>
          </a:p>
          <a:p>
            <a:r>
              <a:rPr lang="es-ES" dirty="0"/>
              <a:t> Lo que ha surgido es un jardín rico en tradición, pero haciendo equipo con las plantas y la vida silvestre. </a:t>
            </a:r>
          </a:p>
        </p:txBody>
      </p:sp>
    </p:spTree>
    <p:extLst>
      <p:ext uri="{BB962C8B-B14F-4D97-AF65-F5344CB8AC3E}">
        <p14:creationId xmlns:p14="http://schemas.microsoft.com/office/powerpoint/2010/main" val="15872985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3247166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7398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002892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285182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Bantry House gardens</a:t>
            </a:r>
          </a:p>
        </p:txBody>
      </p:sp>
      <p:sp>
        <p:nvSpPr>
          <p:cNvPr id="3" name="2 Marcador de contenido"/>
          <p:cNvSpPr>
            <a:spLocks noGrp="1"/>
          </p:cNvSpPr>
          <p:nvPr>
            <p:ph sz="quarter" idx="1"/>
          </p:nvPr>
        </p:nvSpPr>
        <p:spPr/>
        <p:txBody>
          <a:bodyPr>
            <a:normAutofit/>
          </a:bodyPr>
          <a:lstStyle/>
          <a:p>
            <a:r>
              <a:rPr lang="es-ES" dirty="0"/>
              <a:t>Bantry House  es una casa histórica con jardines en Bantry , Condado de Cork , Irlanda .</a:t>
            </a:r>
          </a:p>
          <a:p>
            <a:r>
              <a:rPr lang="es-ES" dirty="0"/>
              <a:t> Bantry House (originalmente llamado "Roca Negra") fue construido alrededor de 1700 en el lado sur de la bahía de Bantry . </a:t>
            </a:r>
          </a:p>
          <a:p>
            <a:r>
              <a:rPr lang="es-ES" dirty="0"/>
              <a:t>En 1750, el concejal Richard White compró Blackrock de Samuel Hutchinson y cambió el nombre por el de Seafield. </a:t>
            </a:r>
          </a:p>
          <a:p>
            <a:r>
              <a:rPr lang="es-ES" dirty="0"/>
              <a:t>Los blancos se habían establecido en la isla Whiddy través de la Bahía en el siglo XVII, después de haber sido originalmente comerciantes en Limerick</a:t>
            </a:r>
          </a:p>
        </p:txBody>
      </p:sp>
    </p:spTree>
    <p:extLst>
      <p:ext uri="{BB962C8B-B14F-4D97-AF65-F5344CB8AC3E}">
        <p14:creationId xmlns:p14="http://schemas.microsoft.com/office/powerpoint/2010/main" val="12181539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familia prosperó y compras considerables de tierra se hicieron en los alrededores de la casa.</a:t>
            </a:r>
          </a:p>
          <a:p>
            <a:r>
              <a:rPr lang="es-ES" dirty="0"/>
              <a:t>En la década de 1780, Bantry House sumaban unos (320 km ²) (aunque mucho de esto no sería cultivable). </a:t>
            </a:r>
          </a:p>
          <a:p>
            <a:r>
              <a:rPr lang="es-ES" dirty="0"/>
              <a:t>La casa ha sido abierta al turismo desde 1946. Desde 1990 ha ofrecido alojamiento y desayuno.</a:t>
            </a:r>
          </a:p>
          <a:p>
            <a:r>
              <a:rPr lang="es-ES" dirty="0"/>
              <a:t> Los jardines de Bantry House fueron desarrollados por el segundo conde de Bantry y su esposa Mary. La inspiración fue tomada de sus viajes por Europa.</a:t>
            </a:r>
          </a:p>
          <a:p>
            <a:r>
              <a:rPr lang="es-ES" dirty="0"/>
              <a:t>Los jardines contienen siete terrazas, la casa está ubicada en la tercera.</a:t>
            </a:r>
          </a:p>
          <a:p>
            <a:endParaRPr lang="es-ES" dirty="0"/>
          </a:p>
        </p:txBody>
      </p:sp>
    </p:spTree>
    <p:extLst>
      <p:ext uri="{BB962C8B-B14F-4D97-AF65-F5344CB8AC3E}">
        <p14:creationId xmlns:p14="http://schemas.microsoft.com/office/powerpoint/2010/main" val="15200725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 centenar de pasos se encuentra detrás de la casa y se construyen a aparecer para salir de una fuente y están rodeados de azaleas y rododendros. Los jardines son constantemente cuidados y mantenidos. </a:t>
            </a:r>
          </a:p>
          <a:p>
            <a:r>
              <a:rPr lang="es-ES" dirty="0"/>
              <a:t>En 1997, por diversos motivos  Bantry House sufría de abandono en ciertos lugares.</a:t>
            </a:r>
          </a:p>
          <a:p>
            <a:r>
              <a:rPr lang="es-ES" dirty="0"/>
              <a:t> Una concesión Europea se obtuvo para iniciar el proceso de restauración. </a:t>
            </a:r>
          </a:p>
          <a:p>
            <a:r>
              <a:rPr lang="es-ES" dirty="0"/>
              <a:t>La financiación cesó en 2000. </a:t>
            </a:r>
          </a:p>
          <a:p>
            <a:r>
              <a:rPr lang="es-ES" dirty="0"/>
              <a:t>El trabajo de restauración está todavía en curso. </a:t>
            </a:r>
          </a:p>
          <a:p>
            <a:endParaRPr lang="es-ES" dirty="0"/>
          </a:p>
        </p:txBody>
      </p:sp>
    </p:spTree>
    <p:extLst>
      <p:ext uri="{BB962C8B-B14F-4D97-AF65-F5344CB8AC3E}">
        <p14:creationId xmlns:p14="http://schemas.microsoft.com/office/powerpoint/2010/main" val="22127051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69759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3378432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41360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49686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765"/>
          <a:stretch/>
        </p:blipFill>
        <p:spPr>
          <a:xfrm>
            <a:off x="0" y="-99392"/>
            <a:ext cx="9144000" cy="6957391"/>
          </a:xfrm>
          <a:prstGeom prst="rect">
            <a:avLst/>
          </a:prstGeom>
        </p:spPr>
      </p:pic>
    </p:spTree>
    <p:extLst>
      <p:ext uri="{BB962C8B-B14F-4D97-AF65-F5344CB8AC3E}">
        <p14:creationId xmlns:p14="http://schemas.microsoft.com/office/powerpoint/2010/main" val="211914514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74208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93206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03484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84176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37371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32621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67603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44577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37692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85234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51267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21271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678371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974633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34669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01332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74422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7"/>
            <a:ext cx="514076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60" y="34243"/>
            <a:ext cx="4932040" cy="6858000"/>
          </a:xfrm>
          <a:prstGeom prst="rect">
            <a:avLst/>
          </a:prstGeom>
        </p:spPr>
      </p:pic>
    </p:spTree>
    <p:extLst>
      <p:ext uri="{BB962C8B-B14F-4D97-AF65-F5344CB8AC3E}">
        <p14:creationId xmlns:p14="http://schemas.microsoft.com/office/powerpoint/2010/main" val="148017165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762990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663388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49260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019745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239297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398592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934286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83794481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140822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5023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613068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689994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691256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198892521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663633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102052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2318" y="1681739"/>
            <a:ext cx="4659363" cy="3494522"/>
          </a:xfrm>
          <a:prstGeom prst="rect">
            <a:avLst/>
          </a:prstGeom>
        </p:spPr>
      </p:pic>
    </p:spTree>
    <p:extLst>
      <p:ext uri="{BB962C8B-B14F-4D97-AF65-F5344CB8AC3E}">
        <p14:creationId xmlns:p14="http://schemas.microsoft.com/office/powerpoint/2010/main" val="183714524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208675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528"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531397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13604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42755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Words>2190</Words>
  <Application>Microsoft Office PowerPoint</Application>
  <PresentationFormat>Presentación en pantalla (4:3)</PresentationFormat>
  <Paragraphs>296</Paragraphs>
  <Slides>138</Slides>
  <Notes>115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138</vt:i4>
      </vt:variant>
    </vt:vector>
  </HeadingPairs>
  <TitlesOfParts>
    <vt:vector size="143" baseType="lpstr">
      <vt:lpstr>Calibri</vt:lpstr>
      <vt:lpstr>Century Schoolbook</vt:lpstr>
      <vt:lpstr>Wingdings</vt:lpstr>
      <vt:lpstr>Wingdings 2</vt:lpstr>
      <vt:lpstr>Default Theme</vt:lpstr>
      <vt:lpstr>EUROPA.-LA VUELTA AL MUNDO EN 885 JARDINES.-IRLANDA.-A </vt:lpstr>
      <vt:lpstr>Merrion Square.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Alexandra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Ballimaloe Cookery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Ballyrobert cottage garden.-</vt:lpstr>
      <vt:lpstr>Presentación de PowerPoint</vt:lpstr>
      <vt:lpstr>Presentación de PowerPoint</vt:lpstr>
      <vt:lpstr>Presentación de PowerPoint</vt:lpstr>
      <vt:lpstr>Presentación de PowerPoint</vt:lpstr>
      <vt:lpstr>Presentación de PowerPoint</vt:lpstr>
      <vt:lpstr>Presentación de PowerPoint</vt:lpstr>
      <vt:lpstr>Bantry House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12</cp:revision>
  <dcterms:created xsi:type="dcterms:W3CDTF">2013-09-08T06:06:48Z</dcterms:created>
  <dcterms:modified xsi:type="dcterms:W3CDTF">2018-03-12T08:13:24Z</dcterms:modified>
</cp:coreProperties>
</file>